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2" r:id="rId1"/>
    <p:sldMasterId id="2147483667" r:id="rId2"/>
    <p:sldMasterId id="2147483679" r:id="rId3"/>
  </p:sldMasterIdLst>
  <p:notesMasterIdLst>
    <p:notesMasterId r:id="rId62"/>
  </p:notesMasterIdLst>
  <p:sldIdLst>
    <p:sldId id="490" r:id="rId4"/>
    <p:sldId id="460" r:id="rId5"/>
    <p:sldId id="491" r:id="rId6"/>
    <p:sldId id="439" r:id="rId7"/>
    <p:sldId id="435" r:id="rId8"/>
    <p:sldId id="446" r:id="rId9"/>
    <p:sldId id="492" r:id="rId10"/>
    <p:sldId id="493" r:id="rId11"/>
    <p:sldId id="437" r:id="rId12"/>
    <p:sldId id="443" r:id="rId13"/>
    <p:sldId id="428" r:id="rId14"/>
    <p:sldId id="461" r:id="rId15"/>
    <p:sldId id="462" r:id="rId16"/>
    <p:sldId id="508" r:id="rId17"/>
    <p:sldId id="447" r:id="rId18"/>
    <p:sldId id="463" r:id="rId19"/>
    <p:sldId id="482" r:id="rId20"/>
    <p:sldId id="502" r:id="rId21"/>
    <p:sldId id="483" r:id="rId22"/>
    <p:sldId id="474" r:id="rId23"/>
    <p:sldId id="475" r:id="rId24"/>
    <p:sldId id="504" r:id="rId25"/>
    <p:sldId id="450" r:id="rId26"/>
    <p:sldId id="464" r:id="rId27"/>
    <p:sldId id="465" r:id="rId28"/>
    <p:sldId id="466" r:id="rId29"/>
    <p:sldId id="451" r:id="rId30"/>
    <p:sldId id="452" r:id="rId31"/>
    <p:sldId id="453" r:id="rId32"/>
    <p:sldId id="454" r:id="rId33"/>
    <p:sldId id="455" r:id="rId34"/>
    <p:sldId id="456" r:id="rId35"/>
    <p:sldId id="459" r:id="rId36"/>
    <p:sldId id="500" r:id="rId37"/>
    <p:sldId id="509" r:id="rId38"/>
    <p:sldId id="494" r:id="rId39"/>
    <p:sldId id="467" r:id="rId40"/>
    <p:sldId id="468" r:id="rId41"/>
    <p:sldId id="503" r:id="rId42"/>
    <p:sldId id="501" r:id="rId43"/>
    <p:sldId id="476" r:id="rId44"/>
    <p:sldId id="448" r:id="rId45"/>
    <p:sldId id="458" r:id="rId46"/>
    <p:sldId id="469" r:id="rId47"/>
    <p:sldId id="477" r:id="rId48"/>
    <p:sldId id="478" r:id="rId49"/>
    <p:sldId id="479" r:id="rId50"/>
    <p:sldId id="480" r:id="rId51"/>
    <p:sldId id="481" r:id="rId52"/>
    <p:sldId id="470" r:id="rId53"/>
    <p:sldId id="471" r:id="rId54"/>
    <p:sldId id="472" r:id="rId55"/>
    <p:sldId id="486" r:id="rId56"/>
    <p:sldId id="487" r:id="rId57"/>
    <p:sldId id="514" r:id="rId58"/>
    <p:sldId id="515" r:id="rId59"/>
    <p:sldId id="516" r:id="rId60"/>
    <p:sldId id="489" r:id="rId6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1" autoAdjust="0"/>
    <p:restoredTop sz="92597" autoAdjust="0"/>
  </p:normalViewPr>
  <p:slideViewPr>
    <p:cSldViewPr>
      <p:cViewPr>
        <p:scale>
          <a:sx n="90" d="100"/>
          <a:sy n="90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1226-5F62-4A08-B7CF-26EE5DF29ADA}" type="datetimeFigureOut">
              <a:rPr lang="es-CL" smtClean="0"/>
              <a:pPr/>
              <a:t>14-01-2015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98062-6150-45E1-AC9D-0946955E04C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326166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El problema que motiva la realización de esta propuesta es que en la actualidad, tanto el Ministerio de Agricultura como los pequeños y medianos propietarios forestales, no cuentan con la información sistematizada y espacializada que permita mejorar la gestión de la aplicación de la Ley 20.283(sobre recuperación del bosque nativo y fomento forestal)  así como su fiscalización en terreno. 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671432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EFA73-D037-41F1-B14C-9B6577F2A416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EFA73-D037-41F1-B14C-9B6577F2A416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08FCA-2ED0-4989-A94E-9B477110CF90}" type="slidenum">
              <a:rPr lang="es-CL" smtClean="0"/>
              <a:pPr/>
              <a:t>27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776959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EFA73-D037-41F1-B14C-9B6577F2A416}" type="slidenum">
              <a:rPr lang="es-MX" smtClean="0"/>
              <a:pPr/>
              <a:t>53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AEFA73-D037-41F1-B14C-9B6577F2A416}" type="slidenum">
              <a:rPr lang="es-MX" smtClean="0"/>
              <a:pPr/>
              <a:t>54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79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  <p:sp>
        <p:nvSpPr>
          <p:cNvPr id="1679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36A6C5-977C-4980-B8B0-B13A579A36DC}" type="slidenum">
              <a:rPr lang="es-ES" smtClean="0"/>
              <a:pPr/>
              <a:t>55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89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  <p:sp>
        <p:nvSpPr>
          <p:cNvPr id="1689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0F4B9-EB48-43DE-AB41-9387F0CA0DA7}" type="slidenum">
              <a:rPr lang="es-ES" smtClean="0"/>
              <a:pPr/>
              <a:t>56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99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  <p:sp>
        <p:nvSpPr>
          <p:cNvPr id="1699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4645DB-9934-4723-8FEA-B037E18A7E1A}" type="slidenum">
              <a:rPr lang="es-ES" smtClean="0"/>
              <a:pPr/>
              <a:t>57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772400" cy="9366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90800"/>
            <a:ext cx="6400800" cy="6096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138E01EF-C06A-45F9-A385-2488F945D93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4886C-D31F-49FA-8018-77DD56FE63C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21DB-0A8B-451B-BCA1-318F8C7FF1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2EC8D-4529-47FE-B7F4-004292F7829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4CACE-EC5F-4715-B0FF-DD1FFDCEB1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85B77-BBC2-479F-8118-64CD1333255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102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D57AE-8C05-4EEA-BAFF-7B3EE36F46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7FCA7A85-849F-4702-98C0-E24D6C2841B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7F9530D-7A76-440B-B7CF-B521657C5D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85FFDEC-5292-4660-9741-FE162B9F10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99FC4C8-0A65-4DF3-951F-449798E692F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7E066FA-8715-45A4-B911-FD0AC2F851D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2F7BB608-BA03-4C43-9483-FF2C4C8E780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74C3BED-5B1B-45BD-B17E-91DB8B721D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40B40A6-FC9D-4BF7-B01E-7F4124CACC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E5F200D-42D7-4EE0-A564-468946ED1D2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150433ED-669F-4B72-918B-6B03E127D5A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6E9B1349-5613-4C5D-983F-0CD81AC80C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01C20-4A0D-46A9-A410-48AD1C3FC04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CBE53-BB61-4F4C-AFDA-AC1C09DFA4E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49BA8-F43E-4069-AD76-26B1505F4F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3E90-AF2E-4B38-A477-6C0DB4E8AD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6043C-7EB0-4044-874F-7409F27AA29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533400" y="3333750"/>
            <a:ext cx="1033463" cy="352425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1566863" y="3333750"/>
            <a:ext cx="1260475" cy="352425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052" name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7700" y="3452813"/>
            <a:ext cx="803275" cy="585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53" name="Picture 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77988" y="3452813"/>
            <a:ext cx="1031875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533400" y="0"/>
            <a:ext cx="1033463" cy="13716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1566863" y="0"/>
            <a:ext cx="1260475" cy="13716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ヒラギノ角ゴ Pro W3" charset="0"/>
                <a:cs typeface="Verdana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610B98B-5FEC-45CD-94B1-B8B013DAC6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EF41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153275" y="0"/>
            <a:ext cx="1990725" cy="662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8100" dir="5640026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153275" y="2058988"/>
            <a:ext cx="1990725" cy="2038350"/>
            <a:chOff x="3511550" y="2133600"/>
            <a:chExt cx="2976563" cy="304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3511550" y="2133600"/>
              <a:ext cx="1338741" cy="3048000"/>
            </a:xfrm>
            <a:prstGeom prst="rect">
              <a:avLst/>
            </a:prstGeom>
            <a:solidFill>
              <a:srgbClr val="006CB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4850291" y="2133600"/>
              <a:ext cx="1637822" cy="3048000"/>
            </a:xfrm>
            <a:prstGeom prst="rect">
              <a:avLst/>
            </a:prstGeom>
            <a:solidFill>
              <a:srgbClr val="EF41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pic>
          <p:nvPicPr>
            <p:cNvPr id="4105" name="Picture 1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3660775" y="2287588"/>
              <a:ext cx="1041400" cy="760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4106" name="Picture 1"/>
            <p:cNvPicPr>
              <a:picLocks noChangeAspect="1" noChangeArrowheads="1"/>
            </p:cNvPicPr>
            <p:nvPr userDrawn="1"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4995863" y="2287588"/>
              <a:ext cx="1339850" cy="5445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4107" name="Picture 1"/>
            <p:cNvPicPr>
              <a:picLocks noChangeAspect="1" noChangeArrowheads="1"/>
            </p:cNvPicPr>
            <p:nvPr userDrawn="1"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5003800" y="4851400"/>
              <a:ext cx="1336675" cy="2301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763" y="0"/>
            <a:ext cx="7148512" cy="66294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3779989" algn="br" rotWithShape="0">
              <a:srgbClr val="808080">
                <a:alpha val="7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1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525713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0 Grupo"/>
          <p:cNvGrpSpPr>
            <a:grpSpLocks/>
          </p:cNvGrpSpPr>
          <p:nvPr/>
        </p:nvGrpSpPr>
        <p:grpSpPr bwMode="auto">
          <a:xfrm>
            <a:off x="1619672" y="1628775"/>
            <a:ext cx="4968551" cy="4320587"/>
            <a:chOff x="2521158" y="2564904"/>
            <a:chExt cx="5406246" cy="4319970"/>
          </a:xfrm>
        </p:grpSpPr>
        <p:sp>
          <p:nvSpPr>
            <p:cNvPr id="2" name="1 CuadroTexto"/>
            <p:cNvSpPr txBox="1"/>
            <p:nvPr/>
          </p:nvSpPr>
          <p:spPr>
            <a:xfrm>
              <a:off x="2521158" y="2564904"/>
              <a:ext cx="5406139" cy="9237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CL" sz="54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HIDROFOR</a:t>
              </a:r>
            </a:p>
          </p:txBody>
        </p:sp>
        <p:pic>
          <p:nvPicPr>
            <p:cNvPr id="22540" name="Picture 4" descr="http://www.conaf.cl/wp-content/files_mf/cache/th_1c26ca90328416ef19c1438fa529a42c_fondo-investigacion-bosque-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44889" y="6308810"/>
              <a:ext cx="1785798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Rectángulo"/>
            <p:cNvSpPr/>
            <p:nvPr/>
          </p:nvSpPr>
          <p:spPr>
            <a:xfrm>
              <a:off x="2690622" y="3501395"/>
              <a:ext cx="5236782" cy="10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s-CL" sz="1600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ZONIFICACIÓN DE ESTÁNDARES Y PARÁMETROS EDAFOCLIMÁTICOS PARA LA CONSERVACIÓN Y PROTECCIÓN DE SUELOS Y AGUAS INCLUIDOS EN LA LEY 20283. REGIONES V-X</a:t>
              </a:r>
            </a:p>
          </p:txBody>
        </p:sp>
      </p:grpSp>
      <p:pic>
        <p:nvPicPr>
          <p:cNvPr id="22534" name="5 Imag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341438"/>
            <a:ext cx="1296987" cy="93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366021"/>
            <a:ext cx="1296987" cy="100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3450875"/>
            <a:ext cx="1296987" cy="100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irc_mi" descr="http://www.comunidadism.es/wp-content/uploads/2013/02/landsat_8.jpg"/>
          <p:cNvPicPr>
            <a:picLocks noChangeAspect="1" noChangeArrowheads="1"/>
          </p:cNvPicPr>
          <p:nvPr/>
        </p:nvPicPr>
        <p:blipFill>
          <a:blip r:embed="rId6" cstate="print"/>
          <a:srcRect l="35941"/>
          <a:stretch>
            <a:fillRect/>
          </a:stretch>
        </p:blipFill>
        <p:spPr bwMode="auto">
          <a:xfrm>
            <a:off x="179388" y="4535728"/>
            <a:ext cx="1296987" cy="96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 descr="http://www.conaf.cl/wp-content/files_mf/cache/th_4adc6ebe3e2b0d2fbfea201316181ee9_parq7_600x48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388" y="5560311"/>
            <a:ext cx="1296987" cy="96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125" y="1196975"/>
            <a:ext cx="230505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13 CuadroTexto"/>
          <p:cNvSpPr txBox="1">
            <a:spLocks noChangeArrowheads="1"/>
          </p:cNvSpPr>
          <p:nvPr/>
        </p:nvSpPr>
        <p:spPr bwMode="auto">
          <a:xfrm>
            <a:off x="3347864" y="4581128"/>
            <a:ext cx="1301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2013 - 2015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6632"/>
            <a:ext cx="161614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Imagen 7" descr="LOGO CIREN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499992" y="188640"/>
            <a:ext cx="2016224" cy="7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5 Imag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1296987" cy="93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899592" y="692696"/>
            <a:ext cx="52149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Modelo de zonificación de fragilidad </a:t>
            </a:r>
            <a:r>
              <a:rPr kumimoji="0" lang="es-ES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ecosistémica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 forestal, orientado a la toma de decisiones y a la gestión de la fiscalización</a:t>
            </a:r>
            <a:endParaRPr lang="es-ES" sz="1400" dirty="0">
              <a:solidFill>
                <a:schemeClr val="accent1">
                  <a:lumMod val="75000"/>
                </a:schemeClr>
              </a:solidFill>
              <a:latin typeface="Calibri" pitchFamily="34" charset="0"/>
              <a:ea typeface="Times New Roman" pitchFamily="18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5550471" cy="4160504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00760" y="4287385"/>
            <a:ext cx="292895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</a:rPr>
              <a:t>Este modelo combina, coberturas de información de  clima, suelos, recurso hídrico superficial y actividades productivas, implementando bases de datos geográficos y de atributos, usando SIG e imágenes satelitales.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01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2 Rectángulo"/>
          <p:cNvSpPr/>
          <p:nvPr/>
        </p:nvSpPr>
        <p:spPr>
          <a:xfrm>
            <a:off x="1259632" y="26064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_tradnl" dirty="0" smtClean="0">
                <a:solidFill>
                  <a:schemeClr val="accent1">
                    <a:lumMod val="75000"/>
                  </a:schemeClr>
                </a:solidFill>
              </a:rPr>
              <a:t>Materiales</a:t>
            </a:r>
            <a:endParaRPr lang="es-ES_tradnl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4566692" y="-1910"/>
            <a:ext cx="3060241" cy="3948510"/>
            <a:chOff x="4566692" y="-1910"/>
            <a:chExt cx="3060241" cy="3948510"/>
          </a:xfrm>
        </p:grpSpPr>
        <p:pic>
          <p:nvPicPr>
            <p:cNvPr id="6146" name="Picture 2" descr="LIDAR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4079" t="9290" r="33849"/>
            <a:stretch/>
          </p:blipFill>
          <p:spPr bwMode="auto">
            <a:xfrm>
              <a:off x="4572000" y="-1910"/>
              <a:ext cx="3054933" cy="39485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5 Rectángulo"/>
            <p:cNvSpPr/>
            <p:nvPr/>
          </p:nvSpPr>
          <p:spPr>
            <a:xfrm>
              <a:off x="4566692" y="85636"/>
              <a:ext cx="2884512" cy="880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s-ES_tradnl" dirty="0">
                  <a:solidFill>
                    <a:srgbClr val="FFFF00"/>
                  </a:solidFill>
                </a:rPr>
                <a:t>DEM de alta </a:t>
              </a:r>
              <a:r>
                <a:rPr lang="es-ES_tradnl" dirty="0" smtClean="0">
                  <a:solidFill>
                    <a:srgbClr val="FFFF00"/>
                  </a:solidFill>
                </a:rPr>
                <a:t>y mediana resolución </a:t>
              </a:r>
              <a:endParaRPr lang="es-ES_tradnl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3" name="12 Grupo"/>
          <p:cNvGrpSpPr/>
          <p:nvPr/>
        </p:nvGrpSpPr>
        <p:grpSpPr>
          <a:xfrm>
            <a:off x="292808" y="548680"/>
            <a:ext cx="4626200" cy="2928615"/>
            <a:chOff x="292808" y="548680"/>
            <a:chExt cx="4626200" cy="292861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292808" y="1280333"/>
              <a:ext cx="4595480" cy="21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11 Rectángulo"/>
            <p:cNvSpPr/>
            <p:nvPr/>
          </p:nvSpPr>
          <p:spPr>
            <a:xfrm>
              <a:off x="611560" y="548680"/>
              <a:ext cx="2661833" cy="4648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s-ES_tradnl" dirty="0">
                  <a:solidFill>
                    <a:srgbClr val="FFFF00"/>
                  </a:solidFill>
                </a:rPr>
                <a:t>Imágenes  </a:t>
              </a:r>
              <a:r>
                <a:rPr lang="es-ES_tradnl" dirty="0" smtClean="0">
                  <a:solidFill>
                    <a:srgbClr val="FFFF00"/>
                  </a:solidFill>
                </a:rPr>
                <a:t>satelitales</a:t>
              </a:r>
              <a:endParaRPr lang="es-ES_tradnl" dirty="0">
                <a:solidFill>
                  <a:srgbClr val="FFFF00"/>
                </a:solidFill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323528" y="1268760"/>
              <a:ext cx="4595480" cy="2196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15 Grupo"/>
          <p:cNvGrpSpPr/>
          <p:nvPr/>
        </p:nvGrpSpPr>
        <p:grpSpPr>
          <a:xfrm>
            <a:off x="5292080" y="3883144"/>
            <a:ext cx="3405341" cy="2618792"/>
            <a:chOff x="5292080" y="3883144"/>
            <a:chExt cx="3405341" cy="2618792"/>
          </a:xfrm>
        </p:grpSpPr>
        <p:pic>
          <p:nvPicPr>
            <p:cNvPr id="6148" name="Picture 4" descr="http://blog.uchceu.es/informatica/wp-content/uploads/sites/14/2013/02/neote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3949253"/>
              <a:ext cx="3405341" cy="25526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13 Rectángulo"/>
            <p:cNvSpPr/>
            <p:nvPr/>
          </p:nvSpPr>
          <p:spPr>
            <a:xfrm>
              <a:off x="6444209" y="3883144"/>
              <a:ext cx="216024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s-ES_tradnl" dirty="0" smtClean="0">
                  <a:solidFill>
                    <a:srgbClr val="FFFF00"/>
                  </a:solidFill>
                </a:rPr>
                <a:t>Definición del </a:t>
              </a:r>
              <a:r>
                <a:rPr lang="es-ES_tradnl" dirty="0">
                  <a:solidFill>
                    <a:srgbClr val="FFFF00"/>
                  </a:solidFill>
                </a:rPr>
                <a:t>modelo</a:t>
              </a: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439484" y="3899987"/>
            <a:ext cx="4150847" cy="2899786"/>
            <a:chOff x="439484" y="3899987"/>
            <a:chExt cx="4150847" cy="2899786"/>
          </a:xfrm>
        </p:grpSpPr>
        <p:grpSp>
          <p:nvGrpSpPr>
            <p:cNvPr id="8" name="7 Grupo"/>
            <p:cNvGrpSpPr/>
            <p:nvPr/>
          </p:nvGrpSpPr>
          <p:grpSpPr>
            <a:xfrm>
              <a:off x="594807" y="3899987"/>
              <a:ext cx="3955514" cy="2899786"/>
              <a:chOff x="2123728" y="476672"/>
              <a:chExt cx="7776864" cy="5832648"/>
            </a:xfrm>
          </p:grpSpPr>
          <p:pic>
            <p:nvPicPr>
              <p:cNvPr id="9" name="8 Imagen"/>
              <p:cNvPicPr/>
              <p:nvPr/>
            </p:nvPicPr>
            <p:blipFill>
              <a:blip r:embed="rId5" cstate="screen">
                <a:lum bright="-20000"/>
              </a:blip>
              <a:srcRect/>
              <a:stretch>
                <a:fillRect/>
              </a:stretch>
            </p:blipFill>
            <p:spPr bwMode="auto">
              <a:xfrm>
                <a:off x="2123728" y="476672"/>
                <a:ext cx="7776864" cy="58326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9 CuadroTexto"/>
              <p:cNvSpPr txBox="1"/>
              <p:nvPr/>
            </p:nvSpPr>
            <p:spPr>
              <a:xfrm>
                <a:off x="2150795" y="5433250"/>
                <a:ext cx="144016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200" dirty="0" smtClean="0">
                    <a:solidFill>
                      <a:srgbClr val="FFFF00"/>
                    </a:solidFill>
                  </a:rPr>
                  <a:t>CIREN 2012</a:t>
                </a:r>
                <a:endParaRPr lang="es-ES" sz="1200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5" name="4 CuadroTexto"/>
            <p:cNvSpPr txBox="1"/>
            <p:nvPr/>
          </p:nvSpPr>
          <p:spPr>
            <a:xfrm>
              <a:off x="439484" y="3949253"/>
              <a:ext cx="4150847" cy="464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s-ES_tradnl" dirty="0" smtClean="0">
                  <a:solidFill>
                    <a:srgbClr val="FFFF00"/>
                  </a:solidFill>
                </a:rPr>
                <a:t>Terreno</a:t>
              </a:r>
              <a:endParaRPr lang="es-ES_tradnl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3726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45849" t="14622" r="25116" b="9067"/>
          <a:stretch/>
        </p:blipFill>
        <p:spPr bwMode="auto">
          <a:xfrm>
            <a:off x="3563888" y="126157"/>
            <a:ext cx="3312368" cy="652941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1 CuadroTexto"/>
          <p:cNvSpPr txBox="1"/>
          <p:nvPr/>
        </p:nvSpPr>
        <p:spPr>
          <a:xfrm>
            <a:off x="395536" y="54868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rgbClr val="0070C0"/>
                </a:solidFill>
              </a:rPr>
              <a:t>Á</a:t>
            </a:r>
            <a:r>
              <a:rPr lang="es-CL" dirty="0" smtClean="0">
                <a:solidFill>
                  <a:srgbClr val="0070C0"/>
                </a:solidFill>
              </a:rPr>
              <a:t>rea de estudio</a:t>
            </a:r>
            <a:endParaRPr lang="es-C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1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32585" t="14483" r="1722" b="9624"/>
          <a:stretch/>
        </p:blipFill>
        <p:spPr bwMode="auto">
          <a:xfrm>
            <a:off x="1475656" y="1196752"/>
            <a:ext cx="5991225" cy="519112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1 CuadroTexto"/>
          <p:cNvSpPr txBox="1"/>
          <p:nvPr/>
        </p:nvSpPr>
        <p:spPr>
          <a:xfrm>
            <a:off x="1187624" y="3326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>
                <a:solidFill>
                  <a:srgbClr val="0070C0"/>
                </a:solidFill>
              </a:rPr>
              <a:t>Problemas a resolver en línea de costa</a:t>
            </a:r>
            <a:endParaRPr lang="es-C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04450" name="Picture 2" descr="C:\Users\Juan Pablo\Dropbox\HIDROFOR\area_estud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tx1"/>
                </a:solidFill>
              </a:rPr>
              <a:t>Resultados preliminares</a:t>
            </a:r>
            <a:endParaRPr lang="es-CL" b="1" dirty="0">
              <a:solidFill>
                <a:schemeClr val="tx1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4 CuadroTexto"/>
          <p:cNvSpPr txBox="1"/>
          <p:nvPr/>
        </p:nvSpPr>
        <p:spPr>
          <a:xfrm>
            <a:off x="251520" y="980728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s-CL" b="1" dirty="0" smtClean="0"/>
              <a:t>                </a:t>
            </a:r>
            <a:r>
              <a:rPr lang="es-CL" b="1" u="sng" dirty="0" smtClean="0"/>
              <a:t>1. Conformación de la mesa consultiva</a:t>
            </a:r>
            <a:r>
              <a:rPr lang="es-CL" b="1" dirty="0" smtClean="0"/>
              <a:t>. </a:t>
            </a:r>
            <a:r>
              <a:rPr lang="es-CL" dirty="0" smtClean="0"/>
              <a:t>mesa asesora del proyecto conformada con profesionales de </a:t>
            </a:r>
            <a:r>
              <a:rPr lang="es-CL" dirty="0" err="1" smtClean="0"/>
              <a:t>Conaf</a:t>
            </a:r>
            <a:r>
              <a:rPr lang="es-CL" dirty="0" smtClean="0"/>
              <a:t> y </a:t>
            </a:r>
            <a:r>
              <a:rPr lang="es-CL" dirty="0" err="1" smtClean="0"/>
              <a:t>Ciren</a:t>
            </a:r>
            <a:r>
              <a:rPr lang="es-CL" dirty="0" smtClean="0"/>
              <a:t>.</a:t>
            </a:r>
            <a:endParaRPr lang="es-CL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412776"/>
            <a:ext cx="3995936" cy="512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79512" y="3212976"/>
          <a:ext cx="6480720" cy="1403424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475571"/>
                <a:gridCol w="1865662"/>
                <a:gridCol w="2063838"/>
                <a:gridCol w="1087923"/>
                <a:gridCol w="987726"/>
              </a:tblGrid>
              <a:tr h="518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Región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Director Regional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Encargado </a:t>
                      </a:r>
                      <a:r>
                        <a:rPr lang="es-CL" sz="1000" b="1" u="none" strike="noStrike" dirty="0" err="1">
                          <a:solidFill>
                            <a:srgbClr val="FFFF00"/>
                          </a:solidFill>
                        </a:rPr>
                        <a:t>Hidrofor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Comuna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Taller 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V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Héctor Freddy Correa Cepeda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Santiago Huaquinao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VIÑA DEL MAR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27 de agosto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34215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RM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 err="1"/>
                        <a:t>German</a:t>
                      </a:r>
                      <a:r>
                        <a:rPr lang="es-CL" sz="1000" u="none" strike="noStrike" dirty="0"/>
                        <a:t> Ortiz Silva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Carlos </a:t>
                      </a:r>
                      <a:r>
                        <a:rPr lang="es-CL" sz="1000" u="none" strike="noStrike" dirty="0" err="1"/>
                        <a:t>Ravanal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PROVIDENCIA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26 de agosto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52775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VI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Alba Garrido Jaque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Jorge </a:t>
                      </a:r>
                      <a:r>
                        <a:rPr lang="es-CL" sz="1000" u="none" strike="noStrike" dirty="0" err="1"/>
                        <a:t>Caviedes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RANCAGUA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 smtClean="0"/>
                        <a:t>01 </a:t>
                      </a:r>
                      <a:r>
                        <a:rPr lang="es-CL" sz="1000" u="none" strike="noStrike" dirty="0"/>
                        <a:t>de </a:t>
                      </a:r>
                      <a:r>
                        <a:rPr lang="es-CL" sz="1000" u="none" strike="noStrike" dirty="0" smtClean="0"/>
                        <a:t>septiembre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VII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 err="1"/>
                        <a:t>Maggi</a:t>
                      </a:r>
                      <a:r>
                        <a:rPr lang="es-CL" sz="1000" u="none" strike="noStrike" dirty="0"/>
                        <a:t> Andrea Soto Valdés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Jorge Gándara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TALCA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02 de septiembre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VIII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Jorge Morales Gamboni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Rafael Carrasco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CONCEPCIÓN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04 de septiembre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36447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>
                          <a:solidFill>
                            <a:srgbClr val="FFFF00"/>
                          </a:solidFill>
                        </a:rPr>
                        <a:t>IX</a:t>
                      </a:r>
                      <a:endParaRPr lang="es-CL" sz="1000" b="1" i="0" u="none" strike="noStrike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Mario Acuña Cisternas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Rafael </a:t>
                      </a:r>
                      <a:r>
                        <a:rPr lang="es-CL" sz="1000" u="none" strike="noStrike" dirty="0" err="1"/>
                        <a:t>Bahamondes</a:t>
                      </a:r>
                      <a:r>
                        <a:rPr lang="es-CL" sz="1000" u="none" strike="noStrike" dirty="0"/>
                        <a:t> Castro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TEMUCO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08 de septiembre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55007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>
                          <a:solidFill>
                            <a:srgbClr val="FFFF00"/>
                          </a:solidFill>
                        </a:rPr>
                        <a:t>XIV</a:t>
                      </a:r>
                      <a:endParaRPr lang="es-CL" sz="1000" b="1" i="0" u="none" strike="noStrike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 err="1"/>
                        <a:t>Fredy</a:t>
                      </a:r>
                      <a:r>
                        <a:rPr lang="es-CL" sz="1000" u="none" strike="noStrike" dirty="0"/>
                        <a:t> Ortega Barril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Juan Pablo </a:t>
                      </a:r>
                      <a:r>
                        <a:rPr lang="es-CL" sz="1000" u="none" strike="noStrike" dirty="0" err="1"/>
                        <a:t>Garcinuño</a:t>
                      </a:r>
                      <a:r>
                        <a:rPr lang="es-CL" sz="1000" u="none" strike="noStrike" dirty="0"/>
                        <a:t> Oporto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LA UNIÓN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10 de septiembre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1" u="none" strike="noStrike" dirty="0">
                          <a:solidFill>
                            <a:srgbClr val="FFFF00"/>
                          </a:solidFill>
                        </a:rPr>
                        <a:t>X</a:t>
                      </a:r>
                      <a:endParaRPr lang="es-CL" sz="1000" b="1" i="0" u="none" strike="noStrike" dirty="0">
                        <a:solidFill>
                          <a:srgbClr val="FFFF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/>
                        <a:t>Luis Infante Ayancán</a:t>
                      </a:r>
                      <a:endParaRPr lang="es-CL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Jaime Garrido Herrera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PUERTO MONTT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u="none" strike="noStrike" dirty="0"/>
                        <a:t>12 de septiembre</a:t>
                      </a:r>
                      <a:endParaRPr lang="es-CL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3536" marR="3536" marT="3536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3491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404664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Resultados preliminares</a:t>
            </a:r>
            <a:endParaRPr lang="es-CL" sz="2400" b="1" dirty="0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683568" y="2384593"/>
            <a:ext cx="806489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pendiente (grados y porcentajes) y exposici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  con MDT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Astergdem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(1:35.000)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cuencas ajustada geom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tricamente (1:35.000)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la red drenaje (1:35.000)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 de datos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georreferenciada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con par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á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metros geomorfol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gico por cuenca (1:35.000)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glaciares DGA, ajustada geom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tricamente (1:35.000)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cuerpos de agua y humedales </a:t>
            </a:r>
            <a:r>
              <a:rPr lang="es-MX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MMA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ajustada geom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tricamente (1:35.000)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Mapa de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isoyetas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c/10 mm (escala de la red de pluviometr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DGA)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Mapa de agresividad clim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á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tica por unidad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biogeogr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á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fica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(escala de la red de pluviometr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DGA)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vegetaci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 CONAF, ajustada geom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é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tricamente (1:35.000)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Mapa de densidad de cobertura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vegetacional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(1:35.000)</a:t>
            </a:r>
            <a:endParaRPr lang="es-E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suelos CIREN disponible (escalas originales de 1:10.000 a 100.000) </a:t>
            </a:r>
            <a:endParaRPr lang="es-E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Mapa de </a:t>
            </a:r>
            <a:r>
              <a:rPr kumimoji="0" lang="es-MX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erodabilidad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de suelos por clase de riesgo (cualitativo) (1.50.000)</a:t>
            </a:r>
            <a:endParaRPr lang="es-ES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MX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artograf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í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 de erosi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s-MX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 actual ajustada (1:50.000)</a:t>
            </a:r>
            <a:endParaRPr kumimoji="0" 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755576" y="1052736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es-MX" sz="1600" b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Construcci</a:t>
            </a:r>
            <a:r>
              <a:rPr lang="es-MX" sz="1600" b="1" u="sng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sz="1600" b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de l</a:t>
            </a:r>
            <a:r>
              <a:rPr lang="es-MX" sz="1600" b="1" u="sng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sz="1600" b="1" u="sng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nea base</a:t>
            </a:r>
            <a:r>
              <a:rPr lang="es-MX" sz="16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Corresponde a la cartograf</a:t>
            </a:r>
            <a:r>
              <a:rPr lang="es-MX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b</a:t>
            </a:r>
            <a:r>
              <a:rPr lang="es-MX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sica de los elementos </a:t>
            </a:r>
            <a:r>
              <a:rPr lang="es-MX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biogeogr</a:t>
            </a:r>
            <a:r>
              <a:rPr lang="es-MX" sz="1600" dirty="0" err="1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ficos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que describen el territorio y permiten localizan </a:t>
            </a:r>
            <a:r>
              <a:rPr lang="es-MX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reas de inter</a:t>
            </a:r>
            <a:r>
              <a:rPr lang="es-MX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é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 para la conservaci</a:t>
            </a:r>
            <a:r>
              <a:rPr lang="es-MX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y protecci</a:t>
            </a:r>
            <a:r>
              <a:rPr lang="es-MX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de los recursos naturales. </a:t>
            </a:r>
            <a:endParaRPr lang="es-ES" sz="16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03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58000"/>
            <a:ext cx="1718973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2339752" y="980728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Pendiente </a:t>
            </a:r>
            <a:r>
              <a:rPr lang="es-CL" sz="1200" dirty="0" smtClean="0"/>
              <a:t>porcentaje</a:t>
            </a:r>
            <a:endParaRPr lang="es-CL" sz="12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7" y="1484784"/>
            <a:ext cx="1644320" cy="525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4355976" y="908720"/>
            <a:ext cx="2448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smtClean="0"/>
              <a:t>Exposición de Laderas</a:t>
            </a:r>
          </a:p>
          <a:p>
            <a:r>
              <a:rPr lang="es-CL" sz="1200" dirty="0" smtClean="0"/>
              <a:t>reclasificadas</a:t>
            </a:r>
            <a:endParaRPr lang="es-CL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07504" y="18864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de pendiente (grados y porcentajes) y exposici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 con DEM </a:t>
            </a:r>
            <a:r>
              <a:rPr lang="es-MX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Astergdem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(1:35.000)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418730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00354" name="Picture 2" descr="C:\Users\Juan Pablo\Dropbox\HIDROFOR\PENDIEN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285455" cy="68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0"/>
            <a:ext cx="3600400" cy="661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323528" y="260648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de cuencas ajustada geom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é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tricamente (1:35.000)</a:t>
            </a:r>
            <a:endParaRPr lang="es-CL" dirty="0" smtClean="0">
              <a:latin typeface="Arial" pitchFamily="34" charset="0"/>
              <a:cs typeface="Arial" pitchFamily="34" charset="0"/>
            </a:endParaRPr>
          </a:p>
          <a:p>
            <a:endParaRPr lang="es-CL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8640"/>
            <a:ext cx="2736304" cy="625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395536" y="2132856"/>
            <a:ext cx="2880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Base de datos </a:t>
            </a:r>
            <a:r>
              <a:rPr lang="es-MX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georreferenciada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con par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metros geomorfol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gico por cuenca (1:35.000)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6200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 preferRelativeResize="0">
            <a:picLocks noChangeAspect="1"/>
          </p:cNvPicPr>
          <p:nvPr/>
        </p:nvPicPr>
        <p:blipFill>
          <a:blip r:embed="rId2" cstate="print"/>
          <a:srcRect l="26137" t="7579" r="31008" b="15045"/>
          <a:stretch>
            <a:fillRect/>
          </a:stretch>
        </p:blipFill>
        <p:spPr bwMode="auto">
          <a:xfrm>
            <a:off x="4572000" y="332656"/>
            <a:ext cx="4235411" cy="5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 preferRelativeResize="0">
            <a:picLocks noChangeAspect="1"/>
          </p:cNvPicPr>
          <p:nvPr/>
        </p:nvPicPr>
        <p:blipFill>
          <a:blip r:embed="rId3" cstate="print"/>
          <a:srcRect l="29105" t="7805" r="27783" b="15045"/>
          <a:stretch>
            <a:fillRect/>
          </a:stretch>
        </p:blipFill>
        <p:spPr bwMode="auto">
          <a:xfrm>
            <a:off x="251520" y="332656"/>
            <a:ext cx="4247562" cy="5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8384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1820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4262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07522" name="Picture 2" descr="C:\Users\Juan Pablo\Dropbox\HIDROFOR\CUENC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000"/>
            <a:ext cx="8851765" cy="684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971600" y="1700808"/>
            <a:ext cx="75987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Análisis y comparación de las cajas de ríos en algunos sectores de estudio;</a:t>
            </a:r>
          </a:p>
          <a:p>
            <a:endParaRPr lang="es-CL" sz="24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Hidrología IGM</a:t>
            </a:r>
          </a:p>
          <a:p>
            <a:pPr marL="285750" indent="-285750">
              <a:buFont typeface="Arial" pitchFamily="34" charset="0"/>
              <a:buChar char="•"/>
            </a:pPr>
            <a:endParaRPr lang="es-CL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Cajas de ríos de CONAF</a:t>
            </a:r>
          </a:p>
          <a:p>
            <a:pPr marL="285750" indent="-285750">
              <a:buFont typeface="Arial" pitchFamily="34" charset="0"/>
              <a:buChar char="•"/>
            </a:pPr>
            <a:endParaRPr lang="es-CL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CL" sz="2400" dirty="0" smtClean="0"/>
              <a:t>Cajas de ríos y esteros de los Suelos CIREN</a:t>
            </a:r>
            <a:endParaRPr lang="es-CL" sz="2400" dirty="0"/>
          </a:p>
        </p:txBody>
      </p:sp>
      <p:sp>
        <p:nvSpPr>
          <p:cNvPr id="15" name="14 Rectángulo"/>
          <p:cNvSpPr/>
          <p:nvPr/>
        </p:nvSpPr>
        <p:spPr>
          <a:xfrm>
            <a:off x="4843681" y="3418265"/>
            <a:ext cx="1218678" cy="504056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Rectángulo"/>
          <p:cNvSpPr/>
          <p:nvPr/>
        </p:nvSpPr>
        <p:spPr>
          <a:xfrm>
            <a:off x="7098084" y="4196694"/>
            <a:ext cx="1218678" cy="504056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13 Rectángulo"/>
          <p:cNvSpPr/>
          <p:nvPr/>
        </p:nvSpPr>
        <p:spPr>
          <a:xfrm>
            <a:off x="4770978" y="2636912"/>
            <a:ext cx="1218678" cy="504056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" name="1 CuadroTexto"/>
          <p:cNvSpPr txBox="1"/>
          <p:nvPr/>
        </p:nvSpPr>
        <p:spPr>
          <a:xfrm>
            <a:off x="1835696" y="878455"/>
            <a:ext cx="56040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000" dirty="0" smtClean="0"/>
              <a:t>Hidrografía  y cajas de río</a:t>
            </a:r>
            <a:endParaRPr lang="es-CL" sz="4000" dirty="0"/>
          </a:p>
        </p:txBody>
      </p:sp>
      <p:sp>
        <p:nvSpPr>
          <p:cNvPr id="4" name="3 CuadroTexto"/>
          <p:cNvSpPr txBox="1"/>
          <p:nvPr/>
        </p:nvSpPr>
        <p:spPr>
          <a:xfrm>
            <a:off x="3898328" y="5949280"/>
            <a:ext cx="1292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Héctor Sáez</a:t>
            </a:r>
          </a:p>
          <a:p>
            <a:r>
              <a:rPr lang="es-CL" dirty="0" smtClean="0"/>
              <a:t>Enero 2014</a:t>
            </a:r>
            <a:endParaRPr lang="es-CL" dirty="0"/>
          </a:p>
        </p:txBody>
      </p:sp>
      <p:grpSp>
        <p:nvGrpSpPr>
          <p:cNvPr id="7" name="6 Grupo"/>
          <p:cNvGrpSpPr/>
          <p:nvPr/>
        </p:nvGrpSpPr>
        <p:grpSpPr>
          <a:xfrm>
            <a:off x="4849560" y="2780928"/>
            <a:ext cx="1079771" cy="258716"/>
            <a:chOff x="3479252" y="548680"/>
            <a:chExt cx="1079771" cy="258716"/>
          </a:xfrm>
        </p:grpSpPr>
        <p:sp>
          <p:nvSpPr>
            <p:cNvPr id="5" name="4 Forma libre"/>
            <p:cNvSpPr/>
            <p:nvPr/>
          </p:nvSpPr>
          <p:spPr>
            <a:xfrm>
              <a:off x="3479252" y="548680"/>
              <a:ext cx="1079771" cy="97277"/>
            </a:xfrm>
            <a:custGeom>
              <a:avLst/>
              <a:gdLst>
                <a:gd name="connsiteX0" fmla="*/ 0 w 1079771"/>
                <a:gd name="connsiteY0" fmla="*/ 97277 h 97277"/>
                <a:gd name="connsiteX1" fmla="*/ 233464 w 1079771"/>
                <a:gd name="connsiteY1" fmla="*/ 48639 h 97277"/>
                <a:gd name="connsiteX2" fmla="*/ 262647 w 1079771"/>
                <a:gd name="connsiteY2" fmla="*/ 29183 h 97277"/>
                <a:gd name="connsiteX3" fmla="*/ 291830 w 1079771"/>
                <a:gd name="connsiteY3" fmla="*/ 19456 h 97277"/>
                <a:gd name="connsiteX4" fmla="*/ 525294 w 1079771"/>
                <a:gd name="connsiteY4" fmla="*/ 38911 h 97277"/>
                <a:gd name="connsiteX5" fmla="*/ 573932 w 1079771"/>
                <a:gd name="connsiteY5" fmla="*/ 77822 h 97277"/>
                <a:gd name="connsiteX6" fmla="*/ 651754 w 1079771"/>
                <a:gd name="connsiteY6" fmla="*/ 97277 h 97277"/>
                <a:gd name="connsiteX7" fmla="*/ 739303 w 1079771"/>
                <a:gd name="connsiteY7" fmla="*/ 87549 h 97277"/>
                <a:gd name="connsiteX8" fmla="*/ 797668 w 1079771"/>
                <a:gd name="connsiteY8" fmla="*/ 29183 h 97277"/>
                <a:gd name="connsiteX9" fmla="*/ 856034 w 1079771"/>
                <a:gd name="connsiteY9" fmla="*/ 0 h 97277"/>
                <a:gd name="connsiteX10" fmla="*/ 1050588 w 1079771"/>
                <a:gd name="connsiteY10" fmla="*/ 9728 h 97277"/>
                <a:gd name="connsiteX11" fmla="*/ 1079771 w 1079771"/>
                <a:gd name="connsiteY11" fmla="*/ 38911 h 9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9771" h="97277">
                  <a:moveTo>
                    <a:pt x="0" y="97277"/>
                  </a:moveTo>
                  <a:cubicBezTo>
                    <a:pt x="77821" y="81064"/>
                    <a:pt x="156516" y="68589"/>
                    <a:pt x="233464" y="48639"/>
                  </a:cubicBezTo>
                  <a:cubicBezTo>
                    <a:pt x="244781" y="45705"/>
                    <a:pt x="252190" y="34412"/>
                    <a:pt x="262647" y="29183"/>
                  </a:cubicBezTo>
                  <a:cubicBezTo>
                    <a:pt x="271818" y="24597"/>
                    <a:pt x="282102" y="22698"/>
                    <a:pt x="291830" y="19456"/>
                  </a:cubicBezTo>
                  <a:cubicBezTo>
                    <a:pt x="369651" y="25941"/>
                    <a:pt x="448046" y="27467"/>
                    <a:pt x="525294" y="38911"/>
                  </a:cubicBezTo>
                  <a:cubicBezTo>
                    <a:pt x="551150" y="42741"/>
                    <a:pt x="554807" y="66347"/>
                    <a:pt x="573932" y="77822"/>
                  </a:cubicBezTo>
                  <a:cubicBezTo>
                    <a:pt x="588885" y="86794"/>
                    <a:pt x="641299" y="95186"/>
                    <a:pt x="651754" y="97277"/>
                  </a:cubicBezTo>
                  <a:cubicBezTo>
                    <a:pt x="680937" y="94034"/>
                    <a:pt x="712695" y="99966"/>
                    <a:pt x="739303" y="87549"/>
                  </a:cubicBezTo>
                  <a:cubicBezTo>
                    <a:pt x="764235" y="75914"/>
                    <a:pt x="774775" y="44445"/>
                    <a:pt x="797668" y="29183"/>
                  </a:cubicBezTo>
                  <a:cubicBezTo>
                    <a:pt x="835383" y="4040"/>
                    <a:pt x="815760" y="13425"/>
                    <a:pt x="856034" y="0"/>
                  </a:cubicBezTo>
                  <a:cubicBezTo>
                    <a:pt x="920885" y="3243"/>
                    <a:pt x="986616" y="-1398"/>
                    <a:pt x="1050588" y="9728"/>
                  </a:cubicBezTo>
                  <a:cubicBezTo>
                    <a:pt x="1064142" y="12085"/>
                    <a:pt x="1079771" y="38911"/>
                    <a:pt x="1079771" y="38911"/>
                  </a:cubicBezTo>
                </a:path>
              </a:pathLst>
            </a:custGeom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" name="5 Forma libre"/>
            <p:cNvSpPr/>
            <p:nvPr/>
          </p:nvSpPr>
          <p:spPr>
            <a:xfrm>
              <a:off x="3492230" y="632298"/>
              <a:ext cx="1060315" cy="175098"/>
            </a:xfrm>
            <a:custGeom>
              <a:avLst/>
              <a:gdLst>
                <a:gd name="connsiteX0" fmla="*/ 0 w 1060315"/>
                <a:gd name="connsiteY0" fmla="*/ 97276 h 175098"/>
                <a:gd name="connsiteX1" fmla="*/ 107004 w 1060315"/>
                <a:gd name="connsiteY1" fmla="*/ 87549 h 175098"/>
                <a:gd name="connsiteX2" fmla="*/ 136187 w 1060315"/>
                <a:gd name="connsiteY2" fmla="*/ 77821 h 175098"/>
                <a:gd name="connsiteX3" fmla="*/ 175098 w 1060315"/>
                <a:gd name="connsiteY3" fmla="*/ 29183 h 175098"/>
                <a:gd name="connsiteX4" fmla="*/ 204281 w 1060315"/>
                <a:gd name="connsiteY4" fmla="*/ 19455 h 175098"/>
                <a:gd name="connsiteX5" fmla="*/ 252919 w 1060315"/>
                <a:gd name="connsiteY5" fmla="*/ 29183 h 175098"/>
                <a:gd name="connsiteX6" fmla="*/ 282102 w 1060315"/>
                <a:gd name="connsiteY6" fmla="*/ 58366 h 175098"/>
                <a:gd name="connsiteX7" fmla="*/ 311285 w 1060315"/>
                <a:gd name="connsiteY7" fmla="*/ 116732 h 175098"/>
                <a:gd name="connsiteX8" fmla="*/ 321013 w 1060315"/>
                <a:gd name="connsiteY8" fmla="*/ 155642 h 175098"/>
                <a:gd name="connsiteX9" fmla="*/ 340468 w 1060315"/>
                <a:gd name="connsiteY9" fmla="*/ 175098 h 175098"/>
                <a:gd name="connsiteX10" fmla="*/ 389106 w 1060315"/>
                <a:gd name="connsiteY10" fmla="*/ 165370 h 175098"/>
                <a:gd name="connsiteX11" fmla="*/ 428017 w 1060315"/>
                <a:gd name="connsiteY11" fmla="*/ 107004 h 175098"/>
                <a:gd name="connsiteX12" fmla="*/ 457200 w 1060315"/>
                <a:gd name="connsiteY12" fmla="*/ 87549 h 175098"/>
                <a:gd name="connsiteX13" fmla="*/ 778213 w 1060315"/>
                <a:gd name="connsiteY13" fmla="*/ 77821 h 175098"/>
                <a:gd name="connsiteX14" fmla="*/ 787940 w 1060315"/>
                <a:gd name="connsiteY14" fmla="*/ 48638 h 175098"/>
                <a:gd name="connsiteX15" fmla="*/ 846306 w 1060315"/>
                <a:gd name="connsiteY15" fmla="*/ 0 h 175098"/>
                <a:gd name="connsiteX16" fmla="*/ 933855 w 1060315"/>
                <a:gd name="connsiteY16" fmla="*/ 29183 h 175098"/>
                <a:gd name="connsiteX17" fmla="*/ 963038 w 1060315"/>
                <a:gd name="connsiteY17" fmla="*/ 48638 h 175098"/>
                <a:gd name="connsiteX18" fmla="*/ 1060315 w 1060315"/>
                <a:gd name="connsiteY18" fmla="*/ 48638 h 17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0315" h="175098">
                  <a:moveTo>
                    <a:pt x="0" y="97276"/>
                  </a:moveTo>
                  <a:cubicBezTo>
                    <a:pt x="35668" y="94034"/>
                    <a:pt x="71549" y="92614"/>
                    <a:pt x="107004" y="87549"/>
                  </a:cubicBezTo>
                  <a:cubicBezTo>
                    <a:pt x="117155" y="86099"/>
                    <a:pt x="128180" y="84227"/>
                    <a:pt x="136187" y="77821"/>
                  </a:cubicBezTo>
                  <a:cubicBezTo>
                    <a:pt x="175956" y="46005"/>
                    <a:pt x="135430" y="52983"/>
                    <a:pt x="175098" y="29183"/>
                  </a:cubicBezTo>
                  <a:cubicBezTo>
                    <a:pt x="183891" y="23907"/>
                    <a:pt x="194553" y="22698"/>
                    <a:pt x="204281" y="19455"/>
                  </a:cubicBezTo>
                  <a:cubicBezTo>
                    <a:pt x="220494" y="22698"/>
                    <a:pt x="238131" y="21789"/>
                    <a:pt x="252919" y="29183"/>
                  </a:cubicBezTo>
                  <a:cubicBezTo>
                    <a:pt x="265224" y="35335"/>
                    <a:pt x="273295" y="47798"/>
                    <a:pt x="282102" y="58366"/>
                  </a:cubicBezTo>
                  <a:cubicBezTo>
                    <a:pt x="300637" y="80609"/>
                    <a:pt x="303655" y="90028"/>
                    <a:pt x="311285" y="116732"/>
                  </a:cubicBezTo>
                  <a:cubicBezTo>
                    <a:pt x="314958" y="129587"/>
                    <a:pt x="315034" y="143684"/>
                    <a:pt x="321013" y="155642"/>
                  </a:cubicBezTo>
                  <a:cubicBezTo>
                    <a:pt x="325115" y="163845"/>
                    <a:pt x="333983" y="168613"/>
                    <a:pt x="340468" y="175098"/>
                  </a:cubicBezTo>
                  <a:cubicBezTo>
                    <a:pt x="356681" y="171855"/>
                    <a:pt x="374318" y="172764"/>
                    <a:pt x="389106" y="165370"/>
                  </a:cubicBezTo>
                  <a:cubicBezTo>
                    <a:pt x="445322" y="137262"/>
                    <a:pt x="399194" y="143033"/>
                    <a:pt x="428017" y="107004"/>
                  </a:cubicBezTo>
                  <a:cubicBezTo>
                    <a:pt x="435320" y="97875"/>
                    <a:pt x="447472" y="94034"/>
                    <a:pt x="457200" y="87549"/>
                  </a:cubicBezTo>
                  <a:cubicBezTo>
                    <a:pt x="572795" y="126078"/>
                    <a:pt x="533941" y="117220"/>
                    <a:pt x="778213" y="77821"/>
                  </a:cubicBezTo>
                  <a:cubicBezTo>
                    <a:pt x="788336" y="76188"/>
                    <a:pt x="782252" y="57170"/>
                    <a:pt x="787940" y="48638"/>
                  </a:cubicBezTo>
                  <a:cubicBezTo>
                    <a:pt x="802920" y="26168"/>
                    <a:pt x="824772" y="14356"/>
                    <a:pt x="846306" y="0"/>
                  </a:cubicBezTo>
                  <a:cubicBezTo>
                    <a:pt x="897389" y="10217"/>
                    <a:pt x="890483" y="4400"/>
                    <a:pt x="933855" y="29183"/>
                  </a:cubicBezTo>
                  <a:cubicBezTo>
                    <a:pt x="944006" y="34983"/>
                    <a:pt x="951483" y="46860"/>
                    <a:pt x="963038" y="48638"/>
                  </a:cubicBezTo>
                  <a:cubicBezTo>
                    <a:pt x="995087" y="53568"/>
                    <a:pt x="1027889" y="48638"/>
                    <a:pt x="1060315" y="48638"/>
                  </a:cubicBezTo>
                </a:path>
              </a:pathLst>
            </a:custGeom>
            <a:ln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8" name="7 Grupo"/>
          <p:cNvGrpSpPr/>
          <p:nvPr/>
        </p:nvGrpSpPr>
        <p:grpSpPr>
          <a:xfrm>
            <a:off x="4909885" y="3573016"/>
            <a:ext cx="1079771" cy="258716"/>
            <a:chOff x="3479252" y="548680"/>
            <a:chExt cx="1079771" cy="258716"/>
          </a:xfrm>
        </p:grpSpPr>
        <p:sp>
          <p:nvSpPr>
            <p:cNvPr id="9" name="8 Forma libre"/>
            <p:cNvSpPr/>
            <p:nvPr/>
          </p:nvSpPr>
          <p:spPr>
            <a:xfrm>
              <a:off x="3479252" y="548680"/>
              <a:ext cx="1079771" cy="97277"/>
            </a:xfrm>
            <a:custGeom>
              <a:avLst/>
              <a:gdLst>
                <a:gd name="connsiteX0" fmla="*/ 0 w 1079771"/>
                <a:gd name="connsiteY0" fmla="*/ 97277 h 97277"/>
                <a:gd name="connsiteX1" fmla="*/ 233464 w 1079771"/>
                <a:gd name="connsiteY1" fmla="*/ 48639 h 97277"/>
                <a:gd name="connsiteX2" fmla="*/ 262647 w 1079771"/>
                <a:gd name="connsiteY2" fmla="*/ 29183 h 97277"/>
                <a:gd name="connsiteX3" fmla="*/ 291830 w 1079771"/>
                <a:gd name="connsiteY3" fmla="*/ 19456 h 97277"/>
                <a:gd name="connsiteX4" fmla="*/ 525294 w 1079771"/>
                <a:gd name="connsiteY4" fmla="*/ 38911 h 97277"/>
                <a:gd name="connsiteX5" fmla="*/ 573932 w 1079771"/>
                <a:gd name="connsiteY5" fmla="*/ 77822 h 97277"/>
                <a:gd name="connsiteX6" fmla="*/ 651754 w 1079771"/>
                <a:gd name="connsiteY6" fmla="*/ 97277 h 97277"/>
                <a:gd name="connsiteX7" fmla="*/ 739303 w 1079771"/>
                <a:gd name="connsiteY7" fmla="*/ 87549 h 97277"/>
                <a:gd name="connsiteX8" fmla="*/ 797668 w 1079771"/>
                <a:gd name="connsiteY8" fmla="*/ 29183 h 97277"/>
                <a:gd name="connsiteX9" fmla="*/ 856034 w 1079771"/>
                <a:gd name="connsiteY9" fmla="*/ 0 h 97277"/>
                <a:gd name="connsiteX10" fmla="*/ 1050588 w 1079771"/>
                <a:gd name="connsiteY10" fmla="*/ 9728 h 97277"/>
                <a:gd name="connsiteX11" fmla="*/ 1079771 w 1079771"/>
                <a:gd name="connsiteY11" fmla="*/ 38911 h 9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9771" h="97277">
                  <a:moveTo>
                    <a:pt x="0" y="97277"/>
                  </a:moveTo>
                  <a:cubicBezTo>
                    <a:pt x="77821" y="81064"/>
                    <a:pt x="156516" y="68589"/>
                    <a:pt x="233464" y="48639"/>
                  </a:cubicBezTo>
                  <a:cubicBezTo>
                    <a:pt x="244781" y="45705"/>
                    <a:pt x="252190" y="34412"/>
                    <a:pt x="262647" y="29183"/>
                  </a:cubicBezTo>
                  <a:cubicBezTo>
                    <a:pt x="271818" y="24597"/>
                    <a:pt x="282102" y="22698"/>
                    <a:pt x="291830" y="19456"/>
                  </a:cubicBezTo>
                  <a:cubicBezTo>
                    <a:pt x="369651" y="25941"/>
                    <a:pt x="448046" y="27467"/>
                    <a:pt x="525294" y="38911"/>
                  </a:cubicBezTo>
                  <a:cubicBezTo>
                    <a:pt x="551150" y="42741"/>
                    <a:pt x="554807" y="66347"/>
                    <a:pt x="573932" y="77822"/>
                  </a:cubicBezTo>
                  <a:cubicBezTo>
                    <a:pt x="588885" y="86794"/>
                    <a:pt x="641299" y="95186"/>
                    <a:pt x="651754" y="97277"/>
                  </a:cubicBezTo>
                  <a:cubicBezTo>
                    <a:pt x="680937" y="94034"/>
                    <a:pt x="712695" y="99966"/>
                    <a:pt x="739303" y="87549"/>
                  </a:cubicBezTo>
                  <a:cubicBezTo>
                    <a:pt x="764235" y="75914"/>
                    <a:pt x="774775" y="44445"/>
                    <a:pt x="797668" y="29183"/>
                  </a:cubicBezTo>
                  <a:cubicBezTo>
                    <a:pt x="835383" y="4040"/>
                    <a:pt x="815760" y="13425"/>
                    <a:pt x="856034" y="0"/>
                  </a:cubicBezTo>
                  <a:cubicBezTo>
                    <a:pt x="920885" y="3243"/>
                    <a:pt x="986616" y="-1398"/>
                    <a:pt x="1050588" y="9728"/>
                  </a:cubicBezTo>
                  <a:cubicBezTo>
                    <a:pt x="1064142" y="12085"/>
                    <a:pt x="1079771" y="38911"/>
                    <a:pt x="1079771" y="38911"/>
                  </a:cubicBezTo>
                </a:path>
              </a:pathLst>
            </a:cu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" name="9 Forma libre"/>
            <p:cNvSpPr/>
            <p:nvPr/>
          </p:nvSpPr>
          <p:spPr>
            <a:xfrm>
              <a:off x="3492230" y="632298"/>
              <a:ext cx="1060315" cy="175098"/>
            </a:xfrm>
            <a:custGeom>
              <a:avLst/>
              <a:gdLst>
                <a:gd name="connsiteX0" fmla="*/ 0 w 1060315"/>
                <a:gd name="connsiteY0" fmla="*/ 97276 h 175098"/>
                <a:gd name="connsiteX1" fmla="*/ 107004 w 1060315"/>
                <a:gd name="connsiteY1" fmla="*/ 87549 h 175098"/>
                <a:gd name="connsiteX2" fmla="*/ 136187 w 1060315"/>
                <a:gd name="connsiteY2" fmla="*/ 77821 h 175098"/>
                <a:gd name="connsiteX3" fmla="*/ 175098 w 1060315"/>
                <a:gd name="connsiteY3" fmla="*/ 29183 h 175098"/>
                <a:gd name="connsiteX4" fmla="*/ 204281 w 1060315"/>
                <a:gd name="connsiteY4" fmla="*/ 19455 h 175098"/>
                <a:gd name="connsiteX5" fmla="*/ 252919 w 1060315"/>
                <a:gd name="connsiteY5" fmla="*/ 29183 h 175098"/>
                <a:gd name="connsiteX6" fmla="*/ 282102 w 1060315"/>
                <a:gd name="connsiteY6" fmla="*/ 58366 h 175098"/>
                <a:gd name="connsiteX7" fmla="*/ 311285 w 1060315"/>
                <a:gd name="connsiteY7" fmla="*/ 116732 h 175098"/>
                <a:gd name="connsiteX8" fmla="*/ 321013 w 1060315"/>
                <a:gd name="connsiteY8" fmla="*/ 155642 h 175098"/>
                <a:gd name="connsiteX9" fmla="*/ 340468 w 1060315"/>
                <a:gd name="connsiteY9" fmla="*/ 175098 h 175098"/>
                <a:gd name="connsiteX10" fmla="*/ 389106 w 1060315"/>
                <a:gd name="connsiteY10" fmla="*/ 165370 h 175098"/>
                <a:gd name="connsiteX11" fmla="*/ 428017 w 1060315"/>
                <a:gd name="connsiteY11" fmla="*/ 107004 h 175098"/>
                <a:gd name="connsiteX12" fmla="*/ 457200 w 1060315"/>
                <a:gd name="connsiteY12" fmla="*/ 87549 h 175098"/>
                <a:gd name="connsiteX13" fmla="*/ 778213 w 1060315"/>
                <a:gd name="connsiteY13" fmla="*/ 77821 h 175098"/>
                <a:gd name="connsiteX14" fmla="*/ 787940 w 1060315"/>
                <a:gd name="connsiteY14" fmla="*/ 48638 h 175098"/>
                <a:gd name="connsiteX15" fmla="*/ 846306 w 1060315"/>
                <a:gd name="connsiteY15" fmla="*/ 0 h 175098"/>
                <a:gd name="connsiteX16" fmla="*/ 933855 w 1060315"/>
                <a:gd name="connsiteY16" fmla="*/ 29183 h 175098"/>
                <a:gd name="connsiteX17" fmla="*/ 963038 w 1060315"/>
                <a:gd name="connsiteY17" fmla="*/ 48638 h 175098"/>
                <a:gd name="connsiteX18" fmla="*/ 1060315 w 1060315"/>
                <a:gd name="connsiteY18" fmla="*/ 48638 h 17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0315" h="175098">
                  <a:moveTo>
                    <a:pt x="0" y="97276"/>
                  </a:moveTo>
                  <a:cubicBezTo>
                    <a:pt x="35668" y="94034"/>
                    <a:pt x="71549" y="92614"/>
                    <a:pt x="107004" y="87549"/>
                  </a:cubicBezTo>
                  <a:cubicBezTo>
                    <a:pt x="117155" y="86099"/>
                    <a:pt x="128180" y="84227"/>
                    <a:pt x="136187" y="77821"/>
                  </a:cubicBezTo>
                  <a:cubicBezTo>
                    <a:pt x="175956" y="46005"/>
                    <a:pt x="135430" y="52983"/>
                    <a:pt x="175098" y="29183"/>
                  </a:cubicBezTo>
                  <a:cubicBezTo>
                    <a:pt x="183891" y="23907"/>
                    <a:pt x="194553" y="22698"/>
                    <a:pt x="204281" y="19455"/>
                  </a:cubicBezTo>
                  <a:cubicBezTo>
                    <a:pt x="220494" y="22698"/>
                    <a:pt x="238131" y="21789"/>
                    <a:pt x="252919" y="29183"/>
                  </a:cubicBezTo>
                  <a:cubicBezTo>
                    <a:pt x="265224" y="35335"/>
                    <a:pt x="273295" y="47798"/>
                    <a:pt x="282102" y="58366"/>
                  </a:cubicBezTo>
                  <a:cubicBezTo>
                    <a:pt x="300637" y="80609"/>
                    <a:pt x="303655" y="90028"/>
                    <a:pt x="311285" y="116732"/>
                  </a:cubicBezTo>
                  <a:cubicBezTo>
                    <a:pt x="314958" y="129587"/>
                    <a:pt x="315034" y="143684"/>
                    <a:pt x="321013" y="155642"/>
                  </a:cubicBezTo>
                  <a:cubicBezTo>
                    <a:pt x="325115" y="163845"/>
                    <a:pt x="333983" y="168613"/>
                    <a:pt x="340468" y="175098"/>
                  </a:cubicBezTo>
                  <a:cubicBezTo>
                    <a:pt x="356681" y="171855"/>
                    <a:pt x="374318" y="172764"/>
                    <a:pt x="389106" y="165370"/>
                  </a:cubicBezTo>
                  <a:cubicBezTo>
                    <a:pt x="445322" y="137262"/>
                    <a:pt x="399194" y="143033"/>
                    <a:pt x="428017" y="107004"/>
                  </a:cubicBezTo>
                  <a:cubicBezTo>
                    <a:pt x="435320" y="97875"/>
                    <a:pt x="447472" y="94034"/>
                    <a:pt x="457200" y="87549"/>
                  </a:cubicBezTo>
                  <a:cubicBezTo>
                    <a:pt x="572795" y="126078"/>
                    <a:pt x="533941" y="117220"/>
                    <a:pt x="778213" y="77821"/>
                  </a:cubicBezTo>
                  <a:cubicBezTo>
                    <a:pt x="788336" y="76188"/>
                    <a:pt x="782252" y="57170"/>
                    <a:pt x="787940" y="48638"/>
                  </a:cubicBezTo>
                  <a:cubicBezTo>
                    <a:pt x="802920" y="26168"/>
                    <a:pt x="824772" y="14356"/>
                    <a:pt x="846306" y="0"/>
                  </a:cubicBezTo>
                  <a:cubicBezTo>
                    <a:pt x="897389" y="10217"/>
                    <a:pt x="890483" y="4400"/>
                    <a:pt x="933855" y="29183"/>
                  </a:cubicBezTo>
                  <a:cubicBezTo>
                    <a:pt x="944006" y="34983"/>
                    <a:pt x="951483" y="46860"/>
                    <a:pt x="963038" y="48638"/>
                  </a:cubicBezTo>
                  <a:cubicBezTo>
                    <a:pt x="995087" y="53568"/>
                    <a:pt x="1027889" y="48638"/>
                    <a:pt x="1060315" y="48638"/>
                  </a:cubicBezTo>
                </a:path>
              </a:pathLst>
            </a:cu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7164288" y="4365104"/>
            <a:ext cx="1079771" cy="258716"/>
            <a:chOff x="3479252" y="548680"/>
            <a:chExt cx="1079771" cy="258716"/>
          </a:xfrm>
        </p:grpSpPr>
        <p:sp>
          <p:nvSpPr>
            <p:cNvPr id="12" name="11 Forma libre"/>
            <p:cNvSpPr/>
            <p:nvPr/>
          </p:nvSpPr>
          <p:spPr>
            <a:xfrm>
              <a:off x="3479252" y="548680"/>
              <a:ext cx="1079771" cy="97277"/>
            </a:xfrm>
            <a:custGeom>
              <a:avLst/>
              <a:gdLst>
                <a:gd name="connsiteX0" fmla="*/ 0 w 1079771"/>
                <a:gd name="connsiteY0" fmla="*/ 97277 h 97277"/>
                <a:gd name="connsiteX1" fmla="*/ 233464 w 1079771"/>
                <a:gd name="connsiteY1" fmla="*/ 48639 h 97277"/>
                <a:gd name="connsiteX2" fmla="*/ 262647 w 1079771"/>
                <a:gd name="connsiteY2" fmla="*/ 29183 h 97277"/>
                <a:gd name="connsiteX3" fmla="*/ 291830 w 1079771"/>
                <a:gd name="connsiteY3" fmla="*/ 19456 h 97277"/>
                <a:gd name="connsiteX4" fmla="*/ 525294 w 1079771"/>
                <a:gd name="connsiteY4" fmla="*/ 38911 h 97277"/>
                <a:gd name="connsiteX5" fmla="*/ 573932 w 1079771"/>
                <a:gd name="connsiteY5" fmla="*/ 77822 h 97277"/>
                <a:gd name="connsiteX6" fmla="*/ 651754 w 1079771"/>
                <a:gd name="connsiteY6" fmla="*/ 97277 h 97277"/>
                <a:gd name="connsiteX7" fmla="*/ 739303 w 1079771"/>
                <a:gd name="connsiteY7" fmla="*/ 87549 h 97277"/>
                <a:gd name="connsiteX8" fmla="*/ 797668 w 1079771"/>
                <a:gd name="connsiteY8" fmla="*/ 29183 h 97277"/>
                <a:gd name="connsiteX9" fmla="*/ 856034 w 1079771"/>
                <a:gd name="connsiteY9" fmla="*/ 0 h 97277"/>
                <a:gd name="connsiteX10" fmla="*/ 1050588 w 1079771"/>
                <a:gd name="connsiteY10" fmla="*/ 9728 h 97277"/>
                <a:gd name="connsiteX11" fmla="*/ 1079771 w 1079771"/>
                <a:gd name="connsiteY11" fmla="*/ 38911 h 9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79771" h="97277">
                  <a:moveTo>
                    <a:pt x="0" y="97277"/>
                  </a:moveTo>
                  <a:cubicBezTo>
                    <a:pt x="77821" y="81064"/>
                    <a:pt x="156516" y="68589"/>
                    <a:pt x="233464" y="48639"/>
                  </a:cubicBezTo>
                  <a:cubicBezTo>
                    <a:pt x="244781" y="45705"/>
                    <a:pt x="252190" y="34412"/>
                    <a:pt x="262647" y="29183"/>
                  </a:cubicBezTo>
                  <a:cubicBezTo>
                    <a:pt x="271818" y="24597"/>
                    <a:pt x="282102" y="22698"/>
                    <a:pt x="291830" y="19456"/>
                  </a:cubicBezTo>
                  <a:cubicBezTo>
                    <a:pt x="369651" y="25941"/>
                    <a:pt x="448046" y="27467"/>
                    <a:pt x="525294" y="38911"/>
                  </a:cubicBezTo>
                  <a:cubicBezTo>
                    <a:pt x="551150" y="42741"/>
                    <a:pt x="554807" y="66347"/>
                    <a:pt x="573932" y="77822"/>
                  </a:cubicBezTo>
                  <a:cubicBezTo>
                    <a:pt x="588885" y="86794"/>
                    <a:pt x="641299" y="95186"/>
                    <a:pt x="651754" y="97277"/>
                  </a:cubicBezTo>
                  <a:cubicBezTo>
                    <a:pt x="680937" y="94034"/>
                    <a:pt x="712695" y="99966"/>
                    <a:pt x="739303" y="87549"/>
                  </a:cubicBezTo>
                  <a:cubicBezTo>
                    <a:pt x="764235" y="75914"/>
                    <a:pt x="774775" y="44445"/>
                    <a:pt x="797668" y="29183"/>
                  </a:cubicBezTo>
                  <a:cubicBezTo>
                    <a:pt x="835383" y="4040"/>
                    <a:pt x="815760" y="13425"/>
                    <a:pt x="856034" y="0"/>
                  </a:cubicBezTo>
                  <a:cubicBezTo>
                    <a:pt x="920885" y="3243"/>
                    <a:pt x="986616" y="-1398"/>
                    <a:pt x="1050588" y="9728"/>
                  </a:cubicBezTo>
                  <a:cubicBezTo>
                    <a:pt x="1064142" y="12085"/>
                    <a:pt x="1079771" y="38911"/>
                    <a:pt x="1079771" y="38911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" name="12 Forma libre"/>
            <p:cNvSpPr/>
            <p:nvPr/>
          </p:nvSpPr>
          <p:spPr>
            <a:xfrm>
              <a:off x="3492230" y="632298"/>
              <a:ext cx="1060315" cy="175098"/>
            </a:xfrm>
            <a:custGeom>
              <a:avLst/>
              <a:gdLst>
                <a:gd name="connsiteX0" fmla="*/ 0 w 1060315"/>
                <a:gd name="connsiteY0" fmla="*/ 97276 h 175098"/>
                <a:gd name="connsiteX1" fmla="*/ 107004 w 1060315"/>
                <a:gd name="connsiteY1" fmla="*/ 87549 h 175098"/>
                <a:gd name="connsiteX2" fmla="*/ 136187 w 1060315"/>
                <a:gd name="connsiteY2" fmla="*/ 77821 h 175098"/>
                <a:gd name="connsiteX3" fmla="*/ 175098 w 1060315"/>
                <a:gd name="connsiteY3" fmla="*/ 29183 h 175098"/>
                <a:gd name="connsiteX4" fmla="*/ 204281 w 1060315"/>
                <a:gd name="connsiteY4" fmla="*/ 19455 h 175098"/>
                <a:gd name="connsiteX5" fmla="*/ 252919 w 1060315"/>
                <a:gd name="connsiteY5" fmla="*/ 29183 h 175098"/>
                <a:gd name="connsiteX6" fmla="*/ 282102 w 1060315"/>
                <a:gd name="connsiteY6" fmla="*/ 58366 h 175098"/>
                <a:gd name="connsiteX7" fmla="*/ 311285 w 1060315"/>
                <a:gd name="connsiteY7" fmla="*/ 116732 h 175098"/>
                <a:gd name="connsiteX8" fmla="*/ 321013 w 1060315"/>
                <a:gd name="connsiteY8" fmla="*/ 155642 h 175098"/>
                <a:gd name="connsiteX9" fmla="*/ 340468 w 1060315"/>
                <a:gd name="connsiteY9" fmla="*/ 175098 h 175098"/>
                <a:gd name="connsiteX10" fmla="*/ 389106 w 1060315"/>
                <a:gd name="connsiteY10" fmla="*/ 165370 h 175098"/>
                <a:gd name="connsiteX11" fmla="*/ 428017 w 1060315"/>
                <a:gd name="connsiteY11" fmla="*/ 107004 h 175098"/>
                <a:gd name="connsiteX12" fmla="*/ 457200 w 1060315"/>
                <a:gd name="connsiteY12" fmla="*/ 87549 h 175098"/>
                <a:gd name="connsiteX13" fmla="*/ 778213 w 1060315"/>
                <a:gd name="connsiteY13" fmla="*/ 77821 h 175098"/>
                <a:gd name="connsiteX14" fmla="*/ 787940 w 1060315"/>
                <a:gd name="connsiteY14" fmla="*/ 48638 h 175098"/>
                <a:gd name="connsiteX15" fmla="*/ 846306 w 1060315"/>
                <a:gd name="connsiteY15" fmla="*/ 0 h 175098"/>
                <a:gd name="connsiteX16" fmla="*/ 933855 w 1060315"/>
                <a:gd name="connsiteY16" fmla="*/ 29183 h 175098"/>
                <a:gd name="connsiteX17" fmla="*/ 963038 w 1060315"/>
                <a:gd name="connsiteY17" fmla="*/ 48638 h 175098"/>
                <a:gd name="connsiteX18" fmla="*/ 1060315 w 1060315"/>
                <a:gd name="connsiteY18" fmla="*/ 48638 h 17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0315" h="175098">
                  <a:moveTo>
                    <a:pt x="0" y="97276"/>
                  </a:moveTo>
                  <a:cubicBezTo>
                    <a:pt x="35668" y="94034"/>
                    <a:pt x="71549" y="92614"/>
                    <a:pt x="107004" y="87549"/>
                  </a:cubicBezTo>
                  <a:cubicBezTo>
                    <a:pt x="117155" y="86099"/>
                    <a:pt x="128180" y="84227"/>
                    <a:pt x="136187" y="77821"/>
                  </a:cubicBezTo>
                  <a:cubicBezTo>
                    <a:pt x="175956" y="46005"/>
                    <a:pt x="135430" y="52983"/>
                    <a:pt x="175098" y="29183"/>
                  </a:cubicBezTo>
                  <a:cubicBezTo>
                    <a:pt x="183891" y="23907"/>
                    <a:pt x="194553" y="22698"/>
                    <a:pt x="204281" y="19455"/>
                  </a:cubicBezTo>
                  <a:cubicBezTo>
                    <a:pt x="220494" y="22698"/>
                    <a:pt x="238131" y="21789"/>
                    <a:pt x="252919" y="29183"/>
                  </a:cubicBezTo>
                  <a:cubicBezTo>
                    <a:pt x="265224" y="35335"/>
                    <a:pt x="273295" y="47798"/>
                    <a:pt x="282102" y="58366"/>
                  </a:cubicBezTo>
                  <a:cubicBezTo>
                    <a:pt x="300637" y="80609"/>
                    <a:pt x="303655" y="90028"/>
                    <a:pt x="311285" y="116732"/>
                  </a:cubicBezTo>
                  <a:cubicBezTo>
                    <a:pt x="314958" y="129587"/>
                    <a:pt x="315034" y="143684"/>
                    <a:pt x="321013" y="155642"/>
                  </a:cubicBezTo>
                  <a:cubicBezTo>
                    <a:pt x="325115" y="163845"/>
                    <a:pt x="333983" y="168613"/>
                    <a:pt x="340468" y="175098"/>
                  </a:cubicBezTo>
                  <a:cubicBezTo>
                    <a:pt x="356681" y="171855"/>
                    <a:pt x="374318" y="172764"/>
                    <a:pt x="389106" y="165370"/>
                  </a:cubicBezTo>
                  <a:cubicBezTo>
                    <a:pt x="445322" y="137262"/>
                    <a:pt x="399194" y="143033"/>
                    <a:pt x="428017" y="107004"/>
                  </a:cubicBezTo>
                  <a:cubicBezTo>
                    <a:pt x="435320" y="97875"/>
                    <a:pt x="447472" y="94034"/>
                    <a:pt x="457200" y="87549"/>
                  </a:cubicBezTo>
                  <a:cubicBezTo>
                    <a:pt x="572795" y="126078"/>
                    <a:pt x="533941" y="117220"/>
                    <a:pt x="778213" y="77821"/>
                  </a:cubicBezTo>
                  <a:cubicBezTo>
                    <a:pt x="788336" y="76188"/>
                    <a:pt x="782252" y="57170"/>
                    <a:pt x="787940" y="48638"/>
                  </a:cubicBezTo>
                  <a:cubicBezTo>
                    <a:pt x="802920" y="26168"/>
                    <a:pt x="824772" y="14356"/>
                    <a:pt x="846306" y="0"/>
                  </a:cubicBezTo>
                  <a:cubicBezTo>
                    <a:pt x="897389" y="10217"/>
                    <a:pt x="890483" y="4400"/>
                    <a:pt x="933855" y="29183"/>
                  </a:cubicBezTo>
                  <a:cubicBezTo>
                    <a:pt x="944006" y="34983"/>
                    <a:pt x="951483" y="46860"/>
                    <a:pt x="963038" y="48638"/>
                  </a:cubicBezTo>
                  <a:cubicBezTo>
                    <a:pt x="995087" y="53568"/>
                    <a:pt x="1027889" y="48638"/>
                    <a:pt x="1060315" y="48638"/>
                  </a:cubicBezTo>
                </a:path>
              </a:pathLst>
            </a:cu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xmlns="" val="93485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8093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9999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7195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1765"/>
            <a:ext cx="9144000" cy="6321611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669351" y="107340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dirty="0" smtClean="0"/>
              <a:t>Base + Caja IGM 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261987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028375" y="107340"/>
            <a:ext cx="3087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dirty="0" smtClean="0"/>
              <a:t>Base + Caja IGM  + Caja CONAF</a:t>
            </a:r>
            <a:endParaRPr lang="es-CL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1765"/>
            <a:ext cx="9144000" cy="632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732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2051347" y="107340"/>
            <a:ext cx="5041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dirty="0" smtClean="0"/>
              <a:t>Base + Caja IGM  + Caja CONAF + Caja Suelos CIREN </a:t>
            </a:r>
            <a:endParaRPr lang="es-CL" dirty="0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1765"/>
            <a:ext cx="9144000" cy="632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103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4 Rectángulo"/>
          <p:cNvSpPr/>
          <p:nvPr/>
        </p:nvSpPr>
        <p:spPr>
          <a:xfrm>
            <a:off x="683568" y="90872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 smtClean="0"/>
              <a:t>Línea de investigación que tiene estrecha relación con la aplicación de la Ley Nº 20.283, sobre Recuperación del Bosque Nativo y Fomento Forestal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683568" y="1916832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 smtClean="0"/>
              <a:t>La literatura técnica sobre el bosque nativo existente en el país, muestra importantes avances en tópicos como: ecología de especies forestales, rendimientos volumétricos, caracterización de las propiedades y tecnología de la madera, etc., sin embargo, un aspecto poco tratado dice relación con los impactos de la actividad forestal (silvicultura y cosecha) en los suelos, las aguas y los humedales.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755576" y="4077072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 smtClean="0"/>
              <a:t>Queda de manifiesto en los documentos elaborados por INFOR (2009, 2010), la falta de información técnica que complica la implementación del reglamento. </a:t>
            </a:r>
            <a:r>
              <a:rPr lang="es-CL" dirty="0" err="1" smtClean="0"/>
              <a:t>p.e.</a:t>
            </a:r>
            <a:r>
              <a:rPr lang="es-CL" dirty="0" smtClean="0"/>
              <a:t> antecedentes de precipitaciones, suelos etc., 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755576" y="530120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 smtClean="0"/>
              <a:t>No existen estudios territoriales previos similares en Chile. La información de línea cartográfica base está dispersa y desactualizada</a:t>
            </a: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1765"/>
            <a:ext cx="9144000" cy="6321611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669351" y="107340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dirty="0" smtClean="0"/>
              <a:t>Base + Caja IGM  </a:t>
            </a: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504" y="107340"/>
            <a:ext cx="2312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/>
              <a:t>No existe calce con la imagen</a:t>
            </a: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xmlns="" val="290782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1765"/>
            <a:ext cx="9144000" cy="6321611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565382" y="107340"/>
            <a:ext cx="2013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dirty="0" smtClean="0"/>
              <a:t>Base + Caja CONAF </a:t>
            </a: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504" y="107340"/>
            <a:ext cx="2534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/>
              <a:t>Calce aproximado con la imagen</a:t>
            </a: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xmlns="" val="249482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1765"/>
            <a:ext cx="9144000" cy="6321611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282228" y="107340"/>
            <a:ext cx="2579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dirty="0" smtClean="0"/>
              <a:t>Base + Caja Suelos CIREN </a:t>
            </a:r>
            <a:endParaRPr lang="es-CL" dirty="0"/>
          </a:p>
        </p:txBody>
      </p:sp>
      <p:sp>
        <p:nvSpPr>
          <p:cNvPr id="5" name="4 CuadroTexto"/>
          <p:cNvSpPr txBox="1"/>
          <p:nvPr/>
        </p:nvSpPr>
        <p:spPr>
          <a:xfrm>
            <a:off x="107504" y="107340"/>
            <a:ext cx="20188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/>
              <a:t>Buen calce con la imagen</a:t>
            </a: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xmlns="" val="12309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15243"/>
            <a:ext cx="9144000" cy="5898133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347864" y="404664"/>
            <a:ext cx="275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err="1" smtClean="0"/>
              <a:t>Landsat</a:t>
            </a:r>
            <a:r>
              <a:rPr lang="es-CL" dirty="0" smtClean="0"/>
              <a:t> 8   2013  caja todas</a:t>
            </a:r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8795" y="915243"/>
            <a:ext cx="1530131" cy="1217614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10" name="9 Grupo"/>
          <p:cNvGrpSpPr/>
          <p:nvPr/>
        </p:nvGrpSpPr>
        <p:grpSpPr>
          <a:xfrm>
            <a:off x="107504" y="908720"/>
            <a:ext cx="1431422" cy="1477328"/>
            <a:chOff x="323528" y="1091648"/>
            <a:chExt cx="1431422" cy="1477328"/>
          </a:xfrm>
        </p:grpSpPr>
        <p:sp>
          <p:nvSpPr>
            <p:cNvPr id="5" name="4 Rectángulo"/>
            <p:cNvSpPr/>
            <p:nvPr/>
          </p:nvSpPr>
          <p:spPr>
            <a:xfrm>
              <a:off x="323528" y="1465328"/>
              <a:ext cx="432048" cy="164341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323528" y="1196752"/>
              <a:ext cx="432048" cy="164341"/>
            </a:xfrm>
            <a:prstGeom prst="rect">
              <a:avLst/>
            </a:prstGeom>
            <a:noFill/>
            <a:ln w="19050"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" name="6 Rectángulo"/>
            <p:cNvSpPr/>
            <p:nvPr/>
          </p:nvSpPr>
          <p:spPr>
            <a:xfrm>
              <a:off x="323528" y="1752491"/>
              <a:ext cx="432048" cy="164341"/>
            </a:xfrm>
            <a:prstGeom prst="rect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336424" y="2045304"/>
              <a:ext cx="432048" cy="164341"/>
            </a:xfrm>
            <a:prstGeom prst="rect">
              <a:avLst/>
            </a:prstGeom>
            <a:noFill/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791225" y="1091648"/>
              <a:ext cx="96372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dirty="0" smtClean="0">
                  <a:solidFill>
                    <a:schemeClr val="bg1"/>
                  </a:solidFill>
                </a:rPr>
                <a:t>Inés</a:t>
              </a:r>
            </a:p>
            <a:p>
              <a:r>
                <a:rPr lang="es-CL" dirty="0" smtClean="0">
                  <a:solidFill>
                    <a:schemeClr val="bg1"/>
                  </a:solidFill>
                </a:rPr>
                <a:t>Suelos</a:t>
              </a:r>
            </a:p>
            <a:p>
              <a:r>
                <a:rPr lang="es-CL" dirty="0" smtClean="0">
                  <a:solidFill>
                    <a:schemeClr val="bg1"/>
                  </a:solidFill>
                </a:rPr>
                <a:t>IGM</a:t>
              </a:r>
            </a:p>
            <a:p>
              <a:r>
                <a:rPr lang="es-CL" dirty="0" smtClean="0">
                  <a:solidFill>
                    <a:schemeClr val="bg1"/>
                  </a:solidFill>
                </a:rPr>
                <a:t>Catastro</a:t>
              </a:r>
            </a:p>
            <a:p>
              <a:endParaRPr lang="es-CL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65762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03426" name="Picture 2" descr="C:\Users\Juan Pablo\Dropbox\HIDROFOR\ajuste caj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05474" name="Picture 2" descr="C:\Users\Juan Pablo\Dropbox\HIDROFOR\EDICION_MANUAL_CAJA_RIO_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000"/>
            <a:ext cx="5245594" cy="68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101378" name="Picture 2" descr="C:\Users\Juan Pablo\Dropbox\HIDROFOR\CAJAS_RI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000"/>
            <a:ext cx="9144000" cy="68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5940152" y="1412776"/>
            <a:ext cx="2520755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COHERENCIA DE DRENES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8490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5940152" y="1412776"/>
            <a:ext cx="2520755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COHERENCIA DE DRENES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409132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106498" name="Picture 2" descr="C:\Users\Juan Pablo\Dropbox\HIDROFOR\AJUSTE_TNTMIPS_DRENAJE_VI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365802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51520" y="332656"/>
            <a:ext cx="4836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Georreferencación</a:t>
            </a:r>
            <a:r>
              <a:rPr lang="es-ES" dirty="0" smtClean="0"/>
              <a:t> y ajuste de drenaje a </a:t>
            </a:r>
            <a:r>
              <a:rPr lang="es-ES" dirty="0" err="1" smtClean="0"/>
              <a:t>landsat</a:t>
            </a:r>
            <a:r>
              <a:rPr lang="es-ES" dirty="0" smtClean="0"/>
              <a:t> 8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71538" y="919917"/>
            <a:ext cx="7143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En el Artículo 17 de la Ley 20.283….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Establece una serie de restricciones al uso y manejo del bosque nativo.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Prohíbe la corta, destrucción, eliminación o menoscabo de árboles y arbustos nativos en una distancia de 500 metros de los glaciares, medidas en proyección horizontal en el plano.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dirty="0">
              <a:latin typeface="Calibri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El Reglamento norma la protección de suelos, cuerpos y cursos naturales de agua, teniendo, a lo menos, los siguientes criterios centrales: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</a:endParaRPr>
          </a:p>
          <a:p>
            <a:pPr lvl="4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la pendiente, </a:t>
            </a:r>
          </a:p>
          <a:p>
            <a:pPr lvl="4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la pluviometría, </a:t>
            </a:r>
          </a:p>
          <a:p>
            <a:pPr lvl="4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la fragilidad y </a:t>
            </a:r>
            <a:r>
              <a:rPr kumimoji="0" lang="es-E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erodabilidad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 de los suelos; </a:t>
            </a:r>
          </a:p>
          <a:p>
            <a:pPr lvl="4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el nivel de saturación de los suelos</a:t>
            </a:r>
          </a:p>
          <a:p>
            <a:pPr lvl="4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la flotación de los equipos de </a:t>
            </a:r>
            <a:r>
              <a:rPr kumimoji="0" lang="es-ES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madereo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dirty="0" smtClean="0">
                <a:latin typeface="Calibri" pitchFamily="34" charset="0"/>
                <a:ea typeface="Times New Roman" pitchFamily="18" charset="0"/>
              </a:rPr>
              <a:t>		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el tamaño de la cuenca, el caudal y su temporalidad.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59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102402" name="Picture 2" descr="C:\Users\Juan Pablo\Dropbox\HIDROFOR\CAJAS_RIOS COMPLE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19902" cy="6381328"/>
          </a:xfrm>
          <a:prstGeom prst="rect">
            <a:avLst/>
          </a:prstGeom>
          <a:noFill/>
        </p:spPr>
      </p:pic>
      <p:pic>
        <p:nvPicPr>
          <p:cNvPr id="102403" name="Picture 3" descr="C:\Users\Juan Pablo\Dropbox\HIDROFOR\drenaje complet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4349" y="908720"/>
            <a:ext cx="5259651" cy="504056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51520" y="6309320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Cajas de ríos (</a:t>
            </a:r>
            <a:r>
              <a:rPr lang="es-CL" dirty="0" err="1" smtClean="0"/>
              <a:t>ciren+igm</a:t>
            </a:r>
            <a:r>
              <a:rPr lang="es-CL" dirty="0" smtClean="0"/>
              <a:t>)      +      drenaje IGM                 +              densificación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2667787" cy="673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707904" y="2708920"/>
            <a:ext cx="42484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/>
              <a:t>Inventario de Glaciares</a:t>
            </a:r>
          </a:p>
          <a:p>
            <a:r>
              <a:rPr lang="es-CL" dirty="0" smtClean="0"/>
              <a:t>Dirección General de Aguas - MOP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241040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HUMEDALES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Fuentes:</a:t>
            </a:r>
          </a:p>
          <a:p>
            <a:r>
              <a:rPr lang="es-CL" dirty="0" smtClean="0"/>
              <a:t>- Inventario Nacional (sin base de datos, incluye cuerpos de agua u bosques)</a:t>
            </a:r>
          </a:p>
          <a:p>
            <a:r>
              <a:rPr lang="es-CL" dirty="0" smtClean="0"/>
              <a:t>Catastro del Bosque Nativo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87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621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83568" y="1700808"/>
            <a:ext cx="34597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2013  -  REGIÓN DE VALPARAÍSO</a:t>
            </a:r>
          </a:p>
          <a:p>
            <a:r>
              <a:rPr lang="es-CL" dirty="0" smtClean="0"/>
              <a:t>2013  -  REGIÓN METROPOLITANA</a:t>
            </a:r>
          </a:p>
          <a:p>
            <a:r>
              <a:rPr lang="es-CL" dirty="0" smtClean="0"/>
              <a:t>2013  -  REGIÓN DE O´HIGGINS</a:t>
            </a:r>
          </a:p>
          <a:p>
            <a:r>
              <a:rPr lang="es-CL" dirty="0" smtClean="0"/>
              <a:t>2008  -  REGIÓN DEL MAULE</a:t>
            </a:r>
          </a:p>
          <a:p>
            <a:r>
              <a:rPr lang="es-CL" dirty="0" smtClean="0"/>
              <a:t>2009  -  REGIÓN DEL BIOBÍO</a:t>
            </a:r>
          </a:p>
          <a:p>
            <a:r>
              <a:rPr lang="es-CL" dirty="0" smtClean="0"/>
              <a:t>   ?      -  REGIÓN DE LA ARAUCANÍA</a:t>
            </a:r>
          </a:p>
          <a:p>
            <a:r>
              <a:rPr lang="es-CL" dirty="0" smtClean="0"/>
              <a:t>   ?      -  REGIÓN DE LOS RÍOS </a:t>
            </a:r>
          </a:p>
          <a:p>
            <a:r>
              <a:rPr lang="es-CL" dirty="0" smtClean="0"/>
              <a:t>2013  -  REGIÓN DE LOS LAGOS</a:t>
            </a: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404664"/>
            <a:ext cx="73797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3200" dirty="0" smtClean="0"/>
              <a:t>CATASTRO DE VEGETACIÓN NATIVA, CONAF</a:t>
            </a:r>
            <a:endParaRPr lang="es-CL" sz="3200" dirty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24744"/>
            <a:ext cx="2127041" cy="502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195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1. Proyección y </a:t>
            </a:r>
            <a:r>
              <a:rPr lang="es-CL" dirty="0" err="1" smtClean="0"/>
              <a:t>georreferenciación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Regiones V, RM y VI: ajustado sobre spot 5 y UTM wgs1984 uso 19, ok.</a:t>
            </a:r>
          </a:p>
          <a:p>
            <a:endParaRPr lang="es-CL" dirty="0"/>
          </a:p>
        </p:txBody>
      </p:sp>
      <p:pic>
        <p:nvPicPr>
          <p:cNvPr id="1026" name="Picture 2" descr="E:\Hidrofor\ZONA_ESTUDIO\cbn5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925" r="36432" b="5843"/>
          <a:stretch/>
        </p:blipFill>
        <p:spPr bwMode="auto">
          <a:xfrm>
            <a:off x="107504" y="2800703"/>
            <a:ext cx="2808312" cy="361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Hidrofor\ZONA_ESTUDIO\cbnrm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35" r="16964"/>
          <a:stretch/>
        </p:blipFill>
        <p:spPr bwMode="auto">
          <a:xfrm>
            <a:off x="2411760" y="3322857"/>
            <a:ext cx="3168352" cy="263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Hidrofor\ZONA_ESTUDIO\cbn6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15" t="12592" r="13237" b="3387"/>
          <a:stretch/>
        </p:blipFill>
        <p:spPr bwMode="auto">
          <a:xfrm>
            <a:off x="5580112" y="3638314"/>
            <a:ext cx="3372189" cy="232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774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61790"/>
            <a:ext cx="822960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es-CL" sz="2700" dirty="0" smtClean="0"/>
              <a:t>Extracción, unión y edición en límites V, RM, VI</a:t>
            </a:r>
            <a:br>
              <a:rPr lang="es-CL" sz="2700" dirty="0" smtClean="0"/>
            </a:br>
            <a:r>
              <a:rPr lang="es-CL" sz="2700" dirty="0" smtClean="0"/>
              <a:t>USOS: Bosque nativo, mixtos, humedales, ríos, cajas de río.</a:t>
            </a:r>
            <a:endParaRPr lang="es-CL" dirty="0"/>
          </a:p>
        </p:txBody>
      </p:sp>
      <p:pic>
        <p:nvPicPr>
          <p:cNvPr id="2050" name="Picture 2" descr="E:\Hidrofor\ZONA_ESTUDIO\cbn5rm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037" r="33997"/>
          <a:stretch/>
        </p:blipFill>
        <p:spPr bwMode="auto">
          <a:xfrm>
            <a:off x="2782432" y="1144899"/>
            <a:ext cx="3623719" cy="567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7534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Hidrofor\ZONA_ESTUDIO\cbn5rm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037" r="33997"/>
          <a:stretch/>
        </p:blipFill>
        <p:spPr bwMode="auto">
          <a:xfrm>
            <a:off x="35496" y="43169"/>
            <a:ext cx="4320481" cy="677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11 Grupo"/>
          <p:cNvGrpSpPr/>
          <p:nvPr/>
        </p:nvGrpSpPr>
        <p:grpSpPr>
          <a:xfrm>
            <a:off x="899592" y="260648"/>
            <a:ext cx="7992888" cy="3888432"/>
            <a:chOff x="899592" y="260648"/>
            <a:chExt cx="7992888" cy="388843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6400" t="29867" r="25200" b="25333"/>
            <a:stretch/>
          </p:blipFill>
          <p:spPr bwMode="auto">
            <a:xfrm>
              <a:off x="4499992" y="260648"/>
              <a:ext cx="4392488" cy="2286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4 Rectángulo"/>
            <p:cNvSpPr/>
            <p:nvPr/>
          </p:nvSpPr>
          <p:spPr>
            <a:xfrm>
              <a:off x="899592" y="3933056"/>
              <a:ext cx="360040" cy="21602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cxnSp>
          <p:nvCxnSpPr>
            <p:cNvPr id="7" name="6 Conector recto"/>
            <p:cNvCxnSpPr/>
            <p:nvPr/>
          </p:nvCxnSpPr>
          <p:spPr>
            <a:xfrm flipH="1">
              <a:off x="899592" y="260648"/>
              <a:ext cx="3600400" cy="36724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 flipH="1">
              <a:off x="1259632" y="2547646"/>
              <a:ext cx="7632848" cy="16014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337" t="29764" r="25117" b="25211"/>
          <a:stretch/>
        </p:blipFill>
        <p:spPr bwMode="auto">
          <a:xfrm>
            <a:off x="4499992" y="260647"/>
            <a:ext cx="4392488" cy="229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4929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11560" y="1124744"/>
            <a:ext cx="75608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L" dirty="0" smtClean="0"/>
          </a:p>
          <a:p>
            <a:r>
              <a:rPr lang="es-CL" dirty="0" err="1" smtClean="0"/>
              <a:t>Georreferenciación</a:t>
            </a:r>
            <a:r>
              <a:rPr lang="es-CL" dirty="0" smtClean="0"/>
              <a:t> sobre </a:t>
            </a:r>
            <a:r>
              <a:rPr lang="es-CL" dirty="0" err="1" smtClean="0"/>
              <a:t>landsat</a:t>
            </a:r>
            <a:r>
              <a:rPr lang="es-CL" dirty="0" smtClean="0"/>
              <a:t> 8 (</a:t>
            </a:r>
            <a:r>
              <a:rPr lang="es-CL" dirty="0" err="1" smtClean="0"/>
              <a:t>pansharpening</a:t>
            </a:r>
            <a:r>
              <a:rPr lang="es-CL" dirty="0" smtClean="0"/>
              <a:t>) VII (Alex Fernández), VIII y X (Pedro Muñoz).</a:t>
            </a:r>
          </a:p>
          <a:p>
            <a:endParaRPr lang="es-CL" dirty="0"/>
          </a:p>
          <a:p>
            <a:r>
              <a:rPr lang="es-CL" dirty="0" smtClean="0"/>
              <a:t>Extracción de USOS: Bosque nativo, mixtos, humedales, ríos, cajas de río. </a:t>
            </a:r>
          </a:p>
          <a:p>
            <a:endParaRPr lang="es-CL" dirty="0" smtClean="0"/>
          </a:p>
          <a:p>
            <a:r>
              <a:rPr lang="es-CL" dirty="0" smtClean="0"/>
              <a:t>Normalización de base de datos en campos: USO TIERRA, USO, SUBUSO, ESTRUCTURA, COBERTURA.</a:t>
            </a:r>
          </a:p>
          <a:p>
            <a:endParaRPr lang="es-CL" dirty="0"/>
          </a:p>
          <a:p>
            <a:r>
              <a:rPr lang="es-CL" dirty="0" smtClean="0"/>
              <a:t>Unión y edición de polígonos de frontera VI con VII (VI pisa a VII).</a:t>
            </a:r>
          </a:p>
          <a:p>
            <a:endParaRPr lang="es-CL" dirty="0" smtClean="0"/>
          </a:p>
          <a:p>
            <a:r>
              <a:rPr lang="es-CL" dirty="0" smtClean="0"/>
              <a:t>Unión y edición de polígonos de frontera VII con VIII (VIII pisa a VII).</a:t>
            </a:r>
          </a:p>
          <a:p>
            <a:endParaRPr lang="es-CL" dirty="0" smtClean="0"/>
          </a:p>
          <a:p>
            <a:r>
              <a:rPr lang="es-CL" dirty="0" smtClean="0"/>
              <a:t>Simplificación de vértices capa X Región.</a:t>
            </a:r>
          </a:p>
          <a:p>
            <a:endParaRPr lang="es-CL" dirty="0" smtClean="0"/>
          </a:p>
          <a:p>
            <a:r>
              <a:rPr lang="es-CL" dirty="0" smtClean="0"/>
              <a:t>Unión de polígonos X con  capa V, RM, VI, VII, VIII</a:t>
            </a:r>
          </a:p>
          <a:p>
            <a:endParaRPr lang="es-CL" dirty="0"/>
          </a:p>
          <a:p>
            <a:r>
              <a:rPr lang="es-CL" dirty="0" smtClean="0"/>
              <a:t>Revisión topológica (Héctor Sáez).</a:t>
            </a:r>
            <a:endParaRPr lang="es-CL" dirty="0"/>
          </a:p>
          <a:p>
            <a:endParaRPr lang="es-CL" dirty="0"/>
          </a:p>
        </p:txBody>
      </p:sp>
      <p:sp>
        <p:nvSpPr>
          <p:cNvPr id="6" name="5 Rectángulo"/>
          <p:cNvSpPr/>
          <p:nvPr/>
        </p:nvSpPr>
        <p:spPr>
          <a:xfrm>
            <a:off x="2987824" y="332656"/>
            <a:ext cx="2242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dirty="0" smtClean="0"/>
              <a:t>REGIONES VII, VIII y X.</a:t>
            </a:r>
          </a:p>
        </p:txBody>
      </p:sp>
    </p:spTree>
    <p:extLst>
      <p:ext uri="{BB962C8B-B14F-4D97-AF65-F5344CB8AC3E}">
        <p14:creationId xmlns:p14="http://schemas.microsoft.com/office/powerpoint/2010/main" xmlns="" val="258961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37" t="9516" r="30000" b="7170"/>
          <a:stretch/>
        </p:blipFill>
        <p:spPr bwMode="auto">
          <a:xfrm>
            <a:off x="0" y="44624"/>
            <a:ext cx="4952218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647" t="9635" r="37255" b="7446"/>
          <a:stretch/>
        </p:blipFill>
        <p:spPr bwMode="auto">
          <a:xfrm>
            <a:off x="5436095" y="44624"/>
            <a:ext cx="3634225" cy="6753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68609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86983" y="292427"/>
            <a:ext cx="5076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</a:rPr>
              <a:t>EL PROBLEMA</a:t>
            </a:r>
          </a:p>
        </p:txBody>
      </p:sp>
      <p:pic>
        <p:nvPicPr>
          <p:cNvPr id="6" name="5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968552" cy="3792423"/>
          </a:xfrm>
          <a:prstGeom prst="rect">
            <a:avLst/>
          </a:prstGeom>
          <a:noFill/>
          <a:ln>
            <a:noFill/>
          </a:ln>
        </p:spPr>
      </p:pic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323528" y="5445224"/>
            <a:ext cx="40324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Eliminaci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vegetaci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reas de protecci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cursos de agua y tala rasa en pendientes mayores a 45 grados en Predio Las Rosas 2.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65538" name="Imagen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60648"/>
            <a:ext cx="2362200" cy="1800225"/>
          </a:xfrm>
          <a:prstGeom prst="rect">
            <a:avLst/>
          </a:prstGeom>
          <a:noFill/>
        </p:spPr>
      </p:pic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5364088" y="2204864"/>
            <a:ext cx="35638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Eliminaci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vegetaci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reas de protecci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cursos de agua en Predio </a:t>
            </a:r>
            <a:r>
              <a:rPr kumimoji="0" lang="es-CL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Tornagaleones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B.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65541" name="Imagen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140968"/>
            <a:ext cx="2390775" cy="1800225"/>
          </a:xfrm>
          <a:prstGeom prst="rect">
            <a:avLst/>
          </a:prstGeom>
          <a:noFill/>
        </p:spPr>
      </p:pic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5508104" y="5013176"/>
            <a:ext cx="33123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Eliminaci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vegetaci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reas de protecci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cursos de agua en Predio </a:t>
            </a:r>
            <a:r>
              <a:rPr kumimoji="0" lang="es-CL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Tornagaleones</a:t>
            </a: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B.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95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1009" y="0"/>
            <a:ext cx="812299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395536" y="332656"/>
            <a:ext cx="2095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Ajuste de CBN_2008</a:t>
            </a:r>
          </a:p>
          <a:p>
            <a:r>
              <a:rPr lang="es-CL" dirty="0" smtClean="0"/>
              <a:t>Región del Biobío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5178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1"/>
            <a:ext cx="82617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107504" y="1340768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Descalce de coberturas de bosque nativo entre regiones 7° y 8°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139721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 l="50132" t="16444" r="30919" b="11180"/>
          <a:stretch>
            <a:fillRect/>
          </a:stretch>
        </p:blipFill>
        <p:spPr bwMode="auto">
          <a:xfrm>
            <a:off x="3851920" y="980728"/>
            <a:ext cx="1728192" cy="495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67544" y="620688"/>
            <a:ext cx="157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SUELOS, CIREN</a:t>
            </a:r>
            <a:endParaRPr lang="es-C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22503" t="15002" b="9990"/>
          <a:stretch>
            <a:fillRect/>
          </a:stretch>
        </p:blipFill>
        <p:spPr bwMode="auto">
          <a:xfrm>
            <a:off x="5724128" y="2852936"/>
            <a:ext cx="29759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Conector recto"/>
          <p:cNvCxnSpPr/>
          <p:nvPr/>
        </p:nvCxnSpPr>
        <p:spPr>
          <a:xfrm flipV="1">
            <a:off x="2987824" y="4653136"/>
            <a:ext cx="1296144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flipH="1" flipV="1">
            <a:off x="2987824" y="2564904"/>
            <a:ext cx="1368152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4932040" y="1700808"/>
            <a:ext cx="79208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4932040" y="1700808"/>
            <a:ext cx="792088" cy="33123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/>
          <a:srcRect l="33754" t="15002" r="4364" b="9990"/>
          <a:stretch>
            <a:fillRect/>
          </a:stretch>
        </p:blipFill>
        <p:spPr bwMode="auto">
          <a:xfrm>
            <a:off x="179512" y="2564904"/>
            <a:ext cx="285151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28 Rectángulo"/>
          <p:cNvSpPr/>
          <p:nvPr/>
        </p:nvSpPr>
        <p:spPr>
          <a:xfrm>
            <a:off x="5724128" y="332656"/>
            <a:ext cx="2664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dirty="0" smtClean="0"/>
              <a:t>1997  -  REGIÓN DE VALPARAÍSO</a:t>
            </a:r>
          </a:p>
          <a:p>
            <a:r>
              <a:rPr lang="es-CL" sz="1200" dirty="0" smtClean="0"/>
              <a:t>1997  -  REGIÓN METROPOLITANA</a:t>
            </a:r>
          </a:p>
          <a:p>
            <a:r>
              <a:rPr lang="es-CL" sz="1200" dirty="0" smtClean="0"/>
              <a:t>2010  -  REGIÓN DE O´HIGGINS</a:t>
            </a:r>
          </a:p>
          <a:p>
            <a:r>
              <a:rPr lang="es-CL" sz="1200" dirty="0" smtClean="0"/>
              <a:t>2011  -  REGIÓN DEL MAULE</a:t>
            </a:r>
          </a:p>
          <a:p>
            <a:r>
              <a:rPr lang="es-CL" sz="1200" dirty="0" smtClean="0"/>
              <a:t>2000  -  REGIÓN DEL BIOBÍO</a:t>
            </a:r>
          </a:p>
          <a:p>
            <a:r>
              <a:rPr lang="es-CL" sz="1200" dirty="0" smtClean="0"/>
              <a:t>2013  -  REGIÓN DE LA ARAUCANÍA</a:t>
            </a:r>
          </a:p>
          <a:p>
            <a:r>
              <a:rPr lang="es-CL" sz="1200" dirty="0" smtClean="0"/>
              <a:t>2000  -  REGIÓN DE LOS RÍOS </a:t>
            </a:r>
          </a:p>
          <a:p>
            <a:r>
              <a:rPr lang="es-CL" sz="1200" dirty="0" smtClean="0"/>
              <a:t>2012  -  REGIÓN DE LOS LAGOS</a:t>
            </a:r>
            <a:endParaRPr lang="es-CL" sz="1200" dirty="0"/>
          </a:p>
        </p:txBody>
      </p:sp>
    </p:spTree>
    <p:extLst>
      <p:ext uri="{BB962C8B-B14F-4D97-AF65-F5344CB8AC3E}">
        <p14:creationId xmlns:p14="http://schemas.microsoft.com/office/powerpoint/2010/main" xmlns="" val="1594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620688"/>
            <a:ext cx="2263285" cy="57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79512" y="404664"/>
            <a:ext cx="51845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Mapa de </a:t>
            </a:r>
            <a:r>
              <a:rPr lang="es-MX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isoyetas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c/10 mm (escala de la red de pluviometr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DGA)</a:t>
            </a: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MX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s-CL" dirty="0" smtClean="0">
              <a:latin typeface="Arial" pitchFamily="34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Mapa de agresividad clim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tica por unidad </a:t>
            </a:r>
            <a:r>
              <a:rPr lang="es-MX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biogeogr</a:t>
            </a:r>
            <a:r>
              <a:rPr lang="es-MX" dirty="0" err="1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á</a:t>
            </a:r>
            <a:r>
              <a:rPr lang="es-MX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fica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(escala de la red de pluviometr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DGA)</a:t>
            </a:r>
            <a:endParaRPr lang="es-CL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Juan Pablo\Dropbox\HIDROFOR\PRECIPITACIONES MENSUAL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124744"/>
            <a:ext cx="4481439" cy="34629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9337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7736" y="1340768"/>
            <a:ext cx="2376264" cy="164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1262" y="2924944"/>
            <a:ext cx="238273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79512" y="5486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Cartograf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í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de erosi</a:t>
            </a:r>
            <a:r>
              <a:rPr lang="es-MX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ó</a:t>
            </a:r>
            <a:r>
              <a:rPr lang="es-MX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actual ajustada (1:50.000)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4581128"/>
            <a:ext cx="2339752" cy="15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340768"/>
            <a:ext cx="675910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125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3" descr="ero_nacional_%20ASTERD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981075"/>
            <a:ext cx="8785225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Rectangle 4"/>
          <p:cNvSpPr>
            <a:spLocks noChangeArrowheads="1"/>
          </p:cNvSpPr>
          <p:nvPr/>
        </p:nvSpPr>
        <p:spPr bwMode="auto">
          <a:xfrm>
            <a:off x="2195513" y="476250"/>
            <a:ext cx="50403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">
                <a:latin typeface="Arial" pitchFamily="34" charset="0"/>
                <a:ea typeface="Times New Roman" pitchFamily="18" charset="0"/>
                <a:cs typeface="Arial" pitchFamily="34" charset="0"/>
              </a:rPr>
              <a:t>ASTERDEM (usado en erosión nacional) VI Región – 30 m.</a:t>
            </a:r>
            <a:endParaRPr lang="es-CL" sz="180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9876" name="3 CuadroTexto"/>
          <p:cNvSpPr txBox="1">
            <a:spLocks noChangeArrowheads="1"/>
          </p:cNvSpPr>
          <p:nvPr/>
        </p:nvSpPr>
        <p:spPr bwMode="auto">
          <a:xfrm>
            <a:off x="3059113" y="6381750"/>
            <a:ext cx="3313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Escala 1:5.000 (predial)</a:t>
            </a:r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179512" y="5517232"/>
            <a:ext cx="7488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i="1" dirty="0">
                <a:solidFill>
                  <a:srgbClr val="FF0000"/>
                </a:solidFill>
                <a:latin typeface="Calibri" pitchFamily="34" charset="0"/>
              </a:rPr>
              <a:t> Cantidad y calidad de información vs Objetivos de mi toma de decisiones…</a:t>
            </a:r>
            <a:endParaRPr lang="es-CL" sz="20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DEM_sp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088" y="981075"/>
            <a:ext cx="8767762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Rectangle 5"/>
          <p:cNvSpPr>
            <a:spLocks noChangeArrowheads="1"/>
          </p:cNvSpPr>
          <p:nvPr/>
        </p:nvSpPr>
        <p:spPr bwMode="auto">
          <a:xfrm>
            <a:off x="1907704" y="332656"/>
            <a:ext cx="5802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DEM SPOT (proyecto </a:t>
            </a:r>
            <a:r>
              <a:rPr lang="es-ES" sz="20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ortofoto</a:t>
            </a:r>
            <a:r>
              <a:rPr lang="es-ES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) VI Región – 10 m.</a:t>
            </a:r>
            <a:endParaRPr lang="es-CL" sz="18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0900" name="3 CuadroTexto"/>
          <p:cNvSpPr txBox="1">
            <a:spLocks noChangeArrowheads="1"/>
          </p:cNvSpPr>
          <p:nvPr/>
        </p:nvSpPr>
        <p:spPr bwMode="auto">
          <a:xfrm>
            <a:off x="3059113" y="6381750"/>
            <a:ext cx="3313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Escala 1:5.000 (predial)</a:t>
            </a:r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179512" y="5373216"/>
            <a:ext cx="7488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i="1" dirty="0">
                <a:solidFill>
                  <a:srgbClr val="FF0000"/>
                </a:solidFill>
                <a:latin typeface="Calibri" pitchFamily="34" charset="0"/>
              </a:rPr>
              <a:t> Cantidad y calidad de información vs Objetivos de mi toma de decisiones…</a:t>
            </a:r>
            <a:endParaRPr lang="es-CL" sz="20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 descr="Lid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981075"/>
            <a:ext cx="8737600" cy="514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6"/>
          <p:cNvSpPr>
            <a:spLocks noChangeArrowheads="1"/>
          </p:cNvSpPr>
          <p:nvPr/>
        </p:nvSpPr>
        <p:spPr bwMode="auto">
          <a:xfrm>
            <a:off x="1907704" y="332656"/>
            <a:ext cx="5340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dirty="0">
                <a:latin typeface="Arial" pitchFamily="34" charset="0"/>
                <a:ea typeface="Times New Roman" pitchFamily="18" charset="0"/>
                <a:cs typeface="Arial" pitchFamily="34" charset="0"/>
              </a:rPr>
              <a:t>DTM </a:t>
            </a:r>
            <a:r>
              <a:rPr lang="es-ES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Lidar</a:t>
            </a:r>
            <a:r>
              <a:rPr lang="es-ES" dirty="0">
                <a:latin typeface="Arial" pitchFamily="34" charset="0"/>
                <a:ea typeface="Times New Roman" pitchFamily="18" charset="0"/>
                <a:cs typeface="Arial" pitchFamily="34" charset="0"/>
              </a:rPr>
              <a:t> (Sector de </a:t>
            </a:r>
            <a:r>
              <a:rPr lang="es-ES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Marchigue</a:t>
            </a:r>
            <a:r>
              <a:rPr lang="es-ES" dirty="0">
                <a:latin typeface="Arial" pitchFamily="34" charset="0"/>
                <a:ea typeface="Times New Roman" pitchFamily="18" charset="0"/>
                <a:cs typeface="Arial" pitchFamily="34" charset="0"/>
              </a:rPr>
              <a:t>) VI Región - 1 m.</a:t>
            </a:r>
            <a:endParaRPr lang="es-CL" sz="18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1924" name="3 CuadroTexto"/>
          <p:cNvSpPr txBox="1">
            <a:spLocks noChangeArrowheads="1"/>
          </p:cNvSpPr>
          <p:nvPr/>
        </p:nvSpPr>
        <p:spPr bwMode="auto">
          <a:xfrm>
            <a:off x="3059113" y="6381750"/>
            <a:ext cx="3313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/>
              <a:t>Escala 1:5.000 (predial)</a:t>
            </a:r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179512" y="5445224"/>
            <a:ext cx="74882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b="1" i="1" dirty="0">
                <a:solidFill>
                  <a:srgbClr val="FF0000"/>
                </a:solidFill>
                <a:latin typeface="Calibri" pitchFamily="34" charset="0"/>
              </a:rPr>
              <a:t> Cantidad y calidad de información vs Objetivos de mi toma de decisiones…</a:t>
            </a:r>
            <a:endParaRPr lang="es-CL" sz="20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Equipo de Trabajo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2411760" y="1772816"/>
            <a:ext cx="45365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 smtClean="0"/>
              <a:t>Juan Pablo Flores, Ing. Forestal </a:t>
            </a:r>
          </a:p>
          <a:p>
            <a:pPr algn="ctr"/>
            <a:r>
              <a:rPr lang="es-ES" sz="2000" dirty="0" smtClean="0"/>
              <a:t>Eduardo Martínez, Dr. Ing. Forestal</a:t>
            </a:r>
          </a:p>
          <a:p>
            <a:pPr algn="ctr"/>
            <a:r>
              <a:rPr lang="es-ES" sz="2000" dirty="0" smtClean="0"/>
              <a:t>Pedro Muñoz, Geógrafo</a:t>
            </a:r>
          </a:p>
          <a:p>
            <a:pPr algn="ctr"/>
            <a:r>
              <a:rPr lang="es-ES" sz="2000" dirty="0" smtClean="0"/>
              <a:t>Héctor Sáez, </a:t>
            </a:r>
            <a:r>
              <a:rPr lang="es-ES" sz="2000" dirty="0" err="1" smtClean="0"/>
              <a:t>MSc</a:t>
            </a:r>
            <a:r>
              <a:rPr lang="es-ES" sz="2000" dirty="0" smtClean="0"/>
              <a:t>, Cartógrafo</a:t>
            </a:r>
          </a:p>
          <a:p>
            <a:pPr algn="ctr"/>
            <a:r>
              <a:rPr lang="es-ES" sz="2000" dirty="0" smtClean="0"/>
              <a:t>Carlos Torres, Cartógrafo</a:t>
            </a:r>
          </a:p>
          <a:p>
            <a:pPr algn="ctr"/>
            <a:r>
              <a:rPr lang="es-ES" sz="2000" dirty="0" smtClean="0"/>
              <a:t>Alex Fernández, </a:t>
            </a:r>
            <a:r>
              <a:rPr lang="es-ES" sz="2000" dirty="0" err="1" smtClean="0"/>
              <a:t>MSc</a:t>
            </a:r>
            <a:r>
              <a:rPr lang="es-ES" sz="2000" dirty="0" smtClean="0"/>
              <a:t>, Geógrafo</a:t>
            </a:r>
          </a:p>
          <a:p>
            <a:pPr algn="ctr"/>
            <a:r>
              <a:rPr lang="es-ES" sz="2000" dirty="0" smtClean="0"/>
              <a:t>Inés Contreras, Geógrafo</a:t>
            </a:r>
          </a:p>
          <a:p>
            <a:pPr algn="ctr"/>
            <a:r>
              <a:rPr lang="es-ES" sz="2000" dirty="0" smtClean="0"/>
              <a:t>Claudio Olguín, Cartógrafo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xmlns="" val="34272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4098" name="Picture 2" descr="http://upload.wikimedia.org/wikipedia/commons/7/71/Riparian_str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9128"/>
            <a:ext cx="6238875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forestthreats.org/research/projects/project-summaries/Hill_Fores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535"/>
          <a:stretch/>
        </p:blipFill>
        <p:spPr bwMode="auto">
          <a:xfrm>
            <a:off x="5924550" y="1340768"/>
            <a:ext cx="3219450" cy="314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dfc.wfpa.org/image/bufferZoneGraphi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69342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696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9"/>
            <a:ext cx="914400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251520" y="842810"/>
            <a:ext cx="7668344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 General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Contribuir al conocimiento de las condiciones </a:t>
            </a:r>
            <a:r>
              <a:rPr kumimoji="0" lang="es-C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edafo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-clim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ticas presentes en zonas con vegetaci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nativa para la conservaci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protecci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suelos, aguas y humedales, descritos en la normativa legal vigente (ley 20.283) para la regi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centro-sur de Chile.</a:t>
            </a: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CL" sz="16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 espec</a:t>
            </a:r>
            <a:r>
              <a:rPr kumimoji="0" lang="es-C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C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ficos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Construir la l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nea base territorial de los est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ndares y par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metros </a:t>
            </a:r>
            <a:r>
              <a:rPr kumimoji="0" lang="es-C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edafo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-clim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ticos seg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normativa legal vigente, entre las regiones V y X.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Zonificar est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ndares y par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metros </a:t>
            </a:r>
            <a:r>
              <a:rPr kumimoji="0" lang="es-C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edafo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-clim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ticos para la conservaci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protecci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suelos, aguas y humedales, para el territorio comprendido entre la Regi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Valpara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so y Los Lagos.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Transferir y difundir los resultados y bases de datos </a:t>
            </a:r>
            <a:r>
              <a:rPr kumimoji="0" lang="es-C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georreferenciadas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 est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ndares y par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metros </a:t>
            </a:r>
            <a:r>
              <a:rPr kumimoji="0" lang="es-CL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edafo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-clim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ticos de 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reas con vegetaci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C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nativa, para apoyar la toma de decisiones de la ley vigente n° 20.283. </a:t>
            </a:r>
            <a:endParaRPr kumimoji="0" lang="es-CL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89CBE53-BB61-4F4C-AFDA-AC1C09DFA4E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90600"/>
            <a:ext cx="77438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CuadroTexto"/>
          <p:cNvSpPr txBox="1"/>
          <p:nvPr/>
        </p:nvSpPr>
        <p:spPr>
          <a:xfrm>
            <a:off x="683568" y="404664"/>
            <a:ext cx="1910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ÁREA DE ESTUDIO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xmlns="" val="210265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bierno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gobierno2</Template>
  <TotalTime>8056</TotalTime>
  <Words>1608</Words>
  <Application>Microsoft Office PowerPoint</Application>
  <PresentationFormat>Presentación en pantalla (4:3)</PresentationFormat>
  <Paragraphs>255</Paragraphs>
  <Slides>58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58</vt:i4>
      </vt:variant>
    </vt:vector>
  </HeadingPairs>
  <TitlesOfParts>
    <vt:vector size="61" baseType="lpstr">
      <vt:lpstr>gobierno2</vt:lpstr>
      <vt:lpstr>1_Office Theme</vt:lpstr>
      <vt:lpstr>2_Office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Resultados preliminares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HUMEDALES</vt:lpstr>
      <vt:lpstr>Diapositiva 43</vt:lpstr>
      <vt:lpstr>Diapositiva 44</vt:lpstr>
      <vt:lpstr>1. Proyección y georreferenciación</vt:lpstr>
      <vt:lpstr>Extracción, unión y edición en límites V, RM, VI USOS: Bosque nativo, mixtos, humedales, ríos, cajas de río.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Equipo de Trabajo</vt:lpstr>
    </vt:vector>
  </TitlesOfParts>
  <Company>ciren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nn</dc:creator>
  <cp:lastModifiedBy>vpoblete</cp:lastModifiedBy>
  <cp:revision>526</cp:revision>
  <dcterms:created xsi:type="dcterms:W3CDTF">2011-11-30T08:11:13Z</dcterms:created>
  <dcterms:modified xsi:type="dcterms:W3CDTF">2015-01-14T14:53:27Z</dcterms:modified>
</cp:coreProperties>
</file>