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Default Extension="tiff" ContentType="image/tiff"/>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80">
  <p:sldMasterIdLst>
    <p:sldMasterId id="2147483648" r:id="rId1"/>
  </p:sldMasterIdLst>
  <p:notesMasterIdLst>
    <p:notesMasterId r:id="rId37"/>
  </p:notesMasterIdLst>
  <p:sldIdLst>
    <p:sldId id="256" r:id="rId2"/>
    <p:sldId id="360" r:id="rId3"/>
    <p:sldId id="315" r:id="rId4"/>
    <p:sldId id="316" r:id="rId5"/>
    <p:sldId id="266" r:id="rId6"/>
    <p:sldId id="277" r:id="rId7"/>
    <p:sldId id="274" r:id="rId8"/>
    <p:sldId id="273" r:id="rId9"/>
    <p:sldId id="280" r:id="rId10"/>
    <p:sldId id="284" r:id="rId11"/>
    <p:sldId id="282" r:id="rId12"/>
    <p:sldId id="287" r:id="rId13"/>
    <p:sldId id="292" r:id="rId14"/>
    <p:sldId id="347" r:id="rId15"/>
    <p:sldId id="295" r:id="rId16"/>
    <p:sldId id="308" r:id="rId17"/>
    <p:sldId id="357" r:id="rId18"/>
    <p:sldId id="301" r:id="rId19"/>
    <p:sldId id="359" r:id="rId20"/>
    <p:sldId id="358" r:id="rId21"/>
    <p:sldId id="304" r:id="rId22"/>
    <p:sldId id="311" r:id="rId23"/>
    <p:sldId id="324" r:id="rId24"/>
    <p:sldId id="348" r:id="rId25"/>
    <p:sldId id="326" r:id="rId26"/>
    <p:sldId id="352" r:id="rId27"/>
    <p:sldId id="353" r:id="rId28"/>
    <p:sldId id="354" r:id="rId29"/>
    <p:sldId id="310" r:id="rId30"/>
    <p:sldId id="335" r:id="rId31"/>
    <p:sldId id="337" r:id="rId32"/>
    <p:sldId id="339" r:id="rId33"/>
    <p:sldId id="351" r:id="rId34"/>
    <p:sldId id="355" r:id="rId35"/>
    <p:sldId id="350" r:id="rId36"/>
  </p:sldIdLst>
  <p:sldSz cx="9144000" cy="6858000" type="screen4x3"/>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90" autoAdjust="0"/>
    <p:restoredTop sz="92294" autoAdjust="0"/>
  </p:normalViewPr>
  <p:slideViewPr>
    <p:cSldViewPr>
      <p:cViewPr>
        <p:scale>
          <a:sx n="62" d="100"/>
          <a:sy n="62" d="100"/>
        </p:scale>
        <p:origin x="-78" y="-492"/>
      </p:cViewPr>
      <p:guideLst>
        <p:guide orient="horz" pos="2160"/>
        <p:guide pos="2880"/>
      </p:guideLst>
    </p:cSldViewPr>
  </p:slideViewPr>
  <p:outlineViewPr>
    <p:cViewPr>
      <p:scale>
        <a:sx n="33" d="100"/>
        <a:sy n="33" d="100"/>
      </p:scale>
      <p:origin x="0" y="3342"/>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58.wmf"/><Relationship Id="rId1" Type="http://schemas.openxmlformats.org/officeDocument/2006/relationships/image" Target="../media/image57.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76.wmf"/><Relationship Id="rId2" Type="http://schemas.openxmlformats.org/officeDocument/2006/relationships/image" Target="../media/image75.wmf"/><Relationship Id="rId1" Type="http://schemas.openxmlformats.org/officeDocument/2006/relationships/image" Target="../media/image74.wmf"/><Relationship Id="rId4" Type="http://schemas.openxmlformats.org/officeDocument/2006/relationships/image" Target="../media/image77.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83.wmf"/><Relationship Id="rId2" Type="http://schemas.openxmlformats.org/officeDocument/2006/relationships/image" Target="../media/image82.wmf"/><Relationship Id="rId1" Type="http://schemas.openxmlformats.org/officeDocument/2006/relationships/image" Target="../media/image81.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9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D284465-261C-4ECD-90D6-69FCCEC3517C}" type="datetimeFigureOut">
              <a:rPr lang="es-ES" smtClean="0"/>
              <a:pPr/>
              <a:t>04/03/2016</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4834D0A-0899-49E3-9F04-C64ED7FD94D4}"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latin typeface="+mn-lt"/>
                <a:ea typeface="+mn-ea"/>
                <a:cs typeface="+mn-cs"/>
              </a:rPr>
              <a:t>Buenos días a todos, a petición del tribunal paso a exponer mi trabajo de tesis doctoral que se titula DISEÑO HIDROLÓGICO DE ZANJAS DE INFILTRACIÓN EN CUENCAS SUB-HUMEDAS DE CHILE CENTRAL, que tuvo la dirección de los Doctores JUAN VICENTE GIRALDEZ y JOSÉ LUIS AYUSO MUÑOZ. Mi trabajo ha analizado el establecimiento de zanjas de infiltración como técnica de cosecha de aguas lluvias en una plantación forestal de </a:t>
            </a:r>
            <a:r>
              <a:rPr lang="es-ES" sz="1200" kern="1200" dirty="0" err="1" smtClean="0">
                <a:solidFill>
                  <a:schemeClr val="tx1"/>
                </a:solidFill>
                <a:latin typeface="+mn-lt"/>
                <a:ea typeface="+mn-ea"/>
                <a:cs typeface="+mn-cs"/>
              </a:rPr>
              <a:t>Pinus</a:t>
            </a:r>
            <a:r>
              <a:rPr lang="es-ES" sz="1200" kern="1200" dirty="0" smtClean="0">
                <a:solidFill>
                  <a:schemeClr val="tx1"/>
                </a:solidFill>
                <a:latin typeface="+mn-lt"/>
                <a:ea typeface="+mn-ea"/>
                <a:cs typeface="+mn-cs"/>
              </a:rPr>
              <a:t> radiata </a:t>
            </a:r>
            <a:r>
              <a:rPr lang="es-ES" sz="1200" kern="1200" dirty="0" err="1" smtClean="0">
                <a:solidFill>
                  <a:schemeClr val="tx1"/>
                </a:solidFill>
                <a:latin typeface="+mn-lt"/>
                <a:ea typeface="+mn-ea"/>
                <a:cs typeface="+mn-cs"/>
              </a:rPr>
              <a:t>D.Don</a:t>
            </a:r>
            <a:r>
              <a:rPr lang="es-ES" sz="1200" kern="1200" dirty="0" smtClean="0">
                <a:solidFill>
                  <a:schemeClr val="tx1"/>
                </a:solidFill>
                <a:latin typeface="+mn-lt"/>
                <a:ea typeface="+mn-ea"/>
                <a:cs typeface="+mn-cs"/>
              </a:rPr>
              <a:t>. </a:t>
            </a:r>
          </a:p>
          <a:p>
            <a:endParaRPr lang="es-E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latin typeface="+mn-lt"/>
                <a:ea typeface="+mn-ea"/>
                <a:cs typeface="+mn-cs"/>
              </a:rPr>
              <a:t>Una zanja de infiltración es una depresión en una ladera que se efectúa para captar el agua de escorrentía. </a:t>
            </a:r>
          </a:p>
          <a:p>
            <a:pPr marL="0" marR="0" indent="0" algn="l" defTabSz="914400" rtl="0" eaLnBrk="1" fontAlgn="auto" latinLnBrk="0" hangingPunct="1">
              <a:lnSpc>
                <a:spcPct val="100000"/>
              </a:lnSpc>
              <a:spcBef>
                <a:spcPts val="0"/>
              </a:spcBef>
              <a:spcAft>
                <a:spcPts val="0"/>
              </a:spcAft>
              <a:buClrTx/>
              <a:buSzTx/>
              <a:buFontTx/>
              <a:buNone/>
              <a:tabLst/>
              <a:defRPr/>
            </a:pPr>
            <a:endParaRPr lang="es-E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latin typeface="+mn-lt"/>
                <a:ea typeface="+mn-ea"/>
                <a:cs typeface="+mn-cs"/>
              </a:rPr>
              <a:t>Se construyen como una colección de hoyos oblongos rectangulares siguiendo aproximadamente las curvas de nivel de una ladera. Su sección transversal puede ser trapezoidal o rectangular, aunque el primero se recomienda por su mayor estabilidad, </a:t>
            </a:r>
          </a:p>
          <a:p>
            <a:pPr marL="0" marR="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latin typeface="+mn-lt"/>
                <a:ea typeface="+mn-ea"/>
                <a:cs typeface="+mn-cs"/>
              </a:rPr>
              <a:t>pero su costo de construcción es mucho mayor, porque el movimiento de masa es también mayor. La corporación nacional forestal de Chile recomiendan un diseño estándar de anchura</a:t>
            </a:r>
            <a:r>
              <a:rPr lang="es-ES" sz="1200" kern="1200" baseline="0" dirty="0" smtClean="0">
                <a:solidFill>
                  <a:schemeClr val="tx1"/>
                </a:solidFill>
                <a:latin typeface="+mn-lt"/>
                <a:ea typeface="+mn-ea"/>
                <a:cs typeface="+mn-cs"/>
              </a:rPr>
              <a:t> </a:t>
            </a:r>
            <a:r>
              <a:rPr lang="es-ES" sz="1200" kern="1200" dirty="0" smtClean="0">
                <a:solidFill>
                  <a:schemeClr val="tx1"/>
                </a:solidFill>
                <a:latin typeface="+mn-lt"/>
                <a:ea typeface="+mn-ea"/>
                <a:cs typeface="+mn-cs"/>
              </a:rPr>
              <a:t>0,2 m para la base y entre 0,5 y 1 m en la parte superior, una profundidad de 0,2 a 0,4 m y una longitud variable desde 2,5 hasta 5 m.</a:t>
            </a:r>
            <a:endParaRPr lang="es-ES" dirty="0" smtClean="0"/>
          </a:p>
          <a:p>
            <a:endParaRPr lang="es-ES" dirty="0"/>
          </a:p>
        </p:txBody>
      </p:sp>
      <p:sp>
        <p:nvSpPr>
          <p:cNvPr id="4" name="3 Marcador de número de diapositiva"/>
          <p:cNvSpPr>
            <a:spLocks noGrp="1"/>
          </p:cNvSpPr>
          <p:nvPr>
            <p:ph type="sldNum" sz="quarter" idx="10"/>
          </p:nvPr>
        </p:nvSpPr>
        <p:spPr/>
        <p:txBody>
          <a:bodyPr/>
          <a:lstStyle/>
          <a:p>
            <a:fld id="{D4834D0A-0899-49E3-9F04-C64ED7FD94D4}" type="slidenum">
              <a:rPr lang="es-ES" smtClean="0"/>
              <a:pPr/>
              <a:t>1</a:t>
            </a:fld>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latin typeface="+mn-lt"/>
                <a:ea typeface="+mn-ea"/>
                <a:cs typeface="+mn-cs"/>
              </a:rPr>
              <a:t>Se realizó un examen sistemático de las plantaciones de Pinus radiata de dos años en las unidades experimentales de; Hidango, Name, Llohué y Manzanares, a efecto de evaluar cuan exitoso ha sido el proceso de establecimiento de una cierta temporada. Son evaluados el comportamiento de cada lote en término de sobrevivencia, crecimiento en altura, diámetro de cuello y factor de productividad.</a:t>
            </a:r>
            <a:endParaRPr lang="es-CL" sz="1200" kern="1200" dirty="0" smtClean="0">
              <a:solidFill>
                <a:schemeClr val="tx1"/>
              </a:solidFill>
              <a:latin typeface="+mn-lt"/>
              <a:ea typeface="+mn-ea"/>
              <a:cs typeface="+mn-cs"/>
            </a:endParaRPr>
          </a:p>
          <a:p>
            <a:endParaRPr lang="es-CL" dirty="0"/>
          </a:p>
        </p:txBody>
      </p:sp>
      <p:sp>
        <p:nvSpPr>
          <p:cNvPr id="4" name="3 Marcador de número de diapositiva"/>
          <p:cNvSpPr>
            <a:spLocks noGrp="1"/>
          </p:cNvSpPr>
          <p:nvPr>
            <p:ph type="sldNum" sz="quarter" idx="10"/>
          </p:nvPr>
        </p:nvSpPr>
        <p:spPr/>
        <p:txBody>
          <a:bodyPr/>
          <a:lstStyle/>
          <a:p>
            <a:fld id="{D4834D0A-0899-49E3-9F04-C64ED7FD94D4}" type="slidenum">
              <a:rPr lang="es-ES" smtClean="0"/>
              <a:pPr/>
              <a:t>10</a:t>
            </a:fld>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latin typeface="+mn-lt"/>
                <a:ea typeface="+mn-ea"/>
                <a:cs typeface="+mn-cs"/>
              </a:rPr>
              <a:t>Las zanjas de infiltración constituyen una técnica silvícola apropiada para asegurar un mayor porcentaje de sobrevivencia de individuos, en los estados iniciales de la plantación.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ES" sz="1200" kern="120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latin typeface="+mn-lt"/>
                <a:ea typeface="+mn-ea"/>
                <a:cs typeface="+mn-cs"/>
              </a:rPr>
              <a:t>Estos suelos necesitan un subsolado o zanjas de infiltración especialmente en aquellas zonas con horizontes arcillosos y de grava, muy compactados con densidades aparentes entre 1,4 y 1,8 Mg/m3. Por consiguiente, el desarrollo y crecimiento de las plantas de P. radiata en las unidades de ensayo, al segundo año de establecimiento, evidenciaron que la aplicación de una técnica de captación y recolección, como la zanja de infiltración, provocó una mayor producción de volumen por árbol. Las zanjas de infiltración parecen mejorar la estructura del suelo al aumentar la producción vegetal, lo que favorece el movimiento de agua  y el intercambio gaseoso con la atmósfera. En los suelos de textura fina analizadas, generalmente ricos en nutrientes, tienen la desventaja de que retienen mucha agua y cuando la humedad en el suelo es excesiva hay escasez de oxígeno, ocasionando a veces la marchitez de la planta. Esta situación se visualizó en el experimento de </a:t>
            </a:r>
            <a:r>
              <a:rPr lang="es-ES" sz="1200" kern="1200" dirty="0" err="1" smtClean="0">
                <a:solidFill>
                  <a:schemeClr val="tx1"/>
                </a:solidFill>
                <a:latin typeface="+mn-lt"/>
                <a:ea typeface="+mn-ea"/>
                <a:cs typeface="+mn-cs"/>
              </a:rPr>
              <a:t>Name</a:t>
            </a:r>
            <a:r>
              <a:rPr lang="es-ES" sz="1200" kern="1200" dirty="0" smtClean="0">
                <a:solidFill>
                  <a:schemeClr val="tx1"/>
                </a:solidFill>
                <a:latin typeface="+mn-lt"/>
                <a:ea typeface="+mn-ea"/>
                <a:cs typeface="+mn-cs"/>
              </a:rPr>
              <a:t>. La evidencia está en los porcentajes de sobrevivencia más bajos que tiene la zona testigo, presentados en las cuatro unidades experimentales (</a:t>
            </a:r>
            <a:r>
              <a:rPr lang="es-ES" sz="1200" kern="1200" dirty="0" err="1" smtClean="0">
                <a:solidFill>
                  <a:schemeClr val="tx1"/>
                </a:solidFill>
                <a:latin typeface="+mn-lt"/>
                <a:ea typeface="+mn-ea"/>
                <a:cs typeface="+mn-cs"/>
              </a:rPr>
              <a:t>Hidango</a:t>
            </a:r>
            <a:r>
              <a:rPr lang="es-ES" sz="1200" kern="1200" dirty="0" smtClean="0">
                <a:solidFill>
                  <a:schemeClr val="tx1"/>
                </a:solidFill>
                <a:latin typeface="+mn-lt"/>
                <a:ea typeface="+mn-ea"/>
                <a:cs typeface="+mn-cs"/>
              </a:rPr>
              <a:t>, </a:t>
            </a:r>
            <a:r>
              <a:rPr lang="es-ES" sz="1200" kern="1200" dirty="0" err="1" smtClean="0">
                <a:solidFill>
                  <a:schemeClr val="tx1"/>
                </a:solidFill>
                <a:latin typeface="+mn-lt"/>
                <a:ea typeface="+mn-ea"/>
                <a:cs typeface="+mn-cs"/>
              </a:rPr>
              <a:t>Name</a:t>
            </a:r>
            <a:r>
              <a:rPr lang="es-ES" sz="1200" kern="1200" dirty="0" smtClean="0">
                <a:solidFill>
                  <a:schemeClr val="tx1"/>
                </a:solidFill>
                <a:latin typeface="+mn-lt"/>
                <a:ea typeface="+mn-ea"/>
                <a:cs typeface="+mn-cs"/>
              </a:rPr>
              <a:t>, Manzanares y </a:t>
            </a:r>
            <a:r>
              <a:rPr lang="es-ES" sz="1200" kern="1200" dirty="0" err="1" smtClean="0">
                <a:solidFill>
                  <a:schemeClr val="tx1"/>
                </a:solidFill>
                <a:latin typeface="+mn-lt"/>
                <a:ea typeface="+mn-ea"/>
                <a:cs typeface="+mn-cs"/>
              </a:rPr>
              <a:t>Llohué</a:t>
            </a:r>
            <a:r>
              <a:rPr lang="es-ES" sz="1200" kern="1200" dirty="0" smtClean="0">
                <a:solidFill>
                  <a:schemeClr val="tx1"/>
                </a:solidFill>
                <a:latin typeface="+mn-lt"/>
                <a:ea typeface="+mn-ea"/>
                <a:cs typeface="+mn-cs"/>
              </a:rPr>
              <a:t>).</a:t>
            </a:r>
            <a:endParaRPr lang="es-CL" sz="1200" kern="1200" dirty="0" smtClean="0">
              <a:solidFill>
                <a:schemeClr val="tx1"/>
              </a:solidFill>
              <a:latin typeface="+mn-lt"/>
              <a:ea typeface="+mn-ea"/>
              <a:cs typeface="+mn-cs"/>
            </a:endParaRPr>
          </a:p>
          <a:p>
            <a:endParaRPr lang="es-ES" sz="1200" kern="1200" dirty="0" smtClean="0">
              <a:solidFill>
                <a:schemeClr val="tx1"/>
              </a:solidFill>
              <a:latin typeface="+mn-lt"/>
              <a:ea typeface="+mn-ea"/>
              <a:cs typeface="+mn-cs"/>
            </a:endParaRPr>
          </a:p>
          <a:p>
            <a:r>
              <a:rPr lang="es-ES" sz="1200" kern="1200" dirty="0" smtClean="0">
                <a:solidFill>
                  <a:schemeClr val="tx1"/>
                </a:solidFill>
                <a:latin typeface="+mn-lt"/>
                <a:ea typeface="+mn-ea"/>
                <a:cs typeface="+mn-cs"/>
              </a:rPr>
              <a:t>El análisis estadístico permitió establecer las diferencias significativas entre dos tipos de zanjas. La zanja tipo 1 tiene mejores resultados de crecimiento y captura de sedimentos que la configuración de zanjas tipo 2. Tener un mayor número de zanjas mejoraría la distribución e infiltración de agua en la ladera forestada.</a:t>
            </a:r>
          </a:p>
          <a:p>
            <a:endParaRPr lang="es-ES" sz="1200" kern="120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latin typeface="+mn-lt"/>
                <a:ea typeface="+mn-ea"/>
                <a:cs typeface="+mn-cs"/>
              </a:rPr>
              <a:t>Si, es mayor el volumen por árbol en la pradera de </a:t>
            </a:r>
            <a:r>
              <a:rPr lang="es-ES" sz="1200" kern="1200" dirty="0" err="1" smtClean="0">
                <a:solidFill>
                  <a:schemeClr val="tx1"/>
                </a:solidFill>
                <a:latin typeface="+mn-lt"/>
                <a:ea typeface="+mn-ea"/>
                <a:cs typeface="+mn-cs"/>
              </a:rPr>
              <a:t>Hidango</a:t>
            </a:r>
            <a:r>
              <a:rPr lang="es-ES" sz="1200" kern="1200" dirty="0" smtClean="0">
                <a:solidFill>
                  <a:schemeClr val="tx1"/>
                </a:solidFill>
                <a:latin typeface="+mn-lt"/>
                <a:ea typeface="+mn-ea"/>
                <a:cs typeface="+mn-cs"/>
              </a:rPr>
              <a:t> (3,9 dm3) y en el suelo forestal de </a:t>
            </a:r>
            <a:r>
              <a:rPr lang="es-ES" sz="1200" kern="1200" dirty="0" err="1" smtClean="0">
                <a:solidFill>
                  <a:schemeClr val="tx1"/>
                </a:solidFill>
                <a:latin typeface="+mn-lt"/>
                <a:ea typeface="+mn-ea"/>
                <a:cs typeface="+mn-cs"/>
              </a:rPr>
              <a:t>Llohué</a:t>
            </a:r>
            <a:r>
              <a:rPr lang="es-ES" sz="1200" kern="1200" dirty="0" smtClean="0">
                <a:solidFill>
                  <a:schemeClr val="tx1"/>
                </a:solidFill>
                <a:latin typeface="+mn-lt"/>
                <a:ea typeface="+mn-ea"/>
                <a:cs typeface="+mn-cs"/>
              </a:rPr>
              <a:t> (6,6 dm3), por sobre el crecimiento de las plantaciones de </a:t>
            </a:r>
            <a:r>
              <a:rPr lang="es-ES" sz="1200" kern="1200" dirty="0" err="1" smtClean="0">
                <a:solidFill>
                  <a:schemeClr val="tx1"/>
                </a:solidFill>
                <a:latin typeface="+mn-lt"/>
                <a:ea typeface="+mn-ea"/>
                <a:cs typeface="+mn-cs"/>
              </a:rPr>
              <a:t>Name</a:t>
            </a:r>
            <a:r>
              <a:rPr lang="es-ES" sz="1200" kern="1200" dirty="0" smtClean="0">
                <a:solidFill>
                  <a:schemeClr val="tx1"/>
                </a:solidFill>
                <a:latin typeface="+mn-lt"/>
                <a:ea typeface="+mn-ea"/>
                <a:cs typeface="+mn-cs"/>
              </a:rPr>
              <a:t> y Manzanares, donde estos suelos se encuentran significativamente más deteriorados por erosión hídrica. La acción </a:t>
            </a:r>
            <a:r>
              <a:rPr lang="es-ES" sz="1200" kern="1200" dirty="0" err="1" smtClean="0">
                <a:solidFill>
                  <a:schemeClr val="tx1"/>
                </a:solidFill>
                <a:latin typeface="+mn-lt"/>
                <a:ea typeface="+mn-ea"/>
                <a:cs typeface="+mn-cs"/>
              </a:rPr>
              <a:t>antrópica</a:t>
            </a:r>
            <a:r>
              <a:rPr lang="es-ES" sz="1200" kern="1200" dirty="0" smtClean="0">
                <a:solidFill>
                  <a:schemeClr val="tx1"/>
                </a:solidFill>
                <a:latin typeface="+mn-lt"/>
                <a:ea typeface="+mn-ea"/>
                <a:cs typeface="+mn-cs"/>
              </a:rPr>
              <a:t> presente en la zona de estudio (inclusive dentro de la parcela experimental) se manifiesta in situ las malas prácticas agrícolas han hecho desaparecer el horizonte A y parcialmente el horizonte B y con afloramiento del C, en muchos casos. Entonces el estado de degradación física de estos suelos, “</a:t>
            </a:r>
            <a:r>
              <a:rPr lang="es-ES" sz="1200" kern="1200" dirty="0" err="1" smtClean="0">
                <a:solidFill>
                  <a:schemeClr val="tx1"/>
                </a:solidFill>
                <a:latin typeface="+mn-lt"/>
                <a:ea typeface="+mn-ea"/>
                <a:cs typeface="+mn-cs"/>
              </a:rPr>
              <a:t>erodados</a:t>
            </a:r>
            <a:r>
              <a:rPr lang="es-ES" sz="1200" kern="1200" dirty="0" smtClean="0">
                <a:solidFill>
                  <a:schemeClr val="tx1"/>
                </a:solidFill>
                <a:latin typeface="+mn-lt"/>
                <a:ea typeface="+mn-ea"/>
                <a:cs typeface="+mn-cs"/>
              </a:rPr>
              <a:t> y compactados”, las tasas de infiltración son menores a zonas aledañas sin perturbación. Por ende, el escurrimiento superficial excesivo provoca que los sistemas de captura de aguas lluvias colapsen.</a:t>
            </a:r>
          </a:p>
          <a:p>
            <a:endParaRPr lang="es-CL" dirty="0"/>
          </a:p>
        </p:txBody>
      </p:sp>
      <p:sp>
        <p:nvSpPr>
          <p:cNvPr id="4" name="3 Marcador de número de diapositiva"/>
          <p:cNvSpPr>
            <a:spLocks noGrp="1"/>
          </p:cNvSpPr>
          <p:nvPr>
            <p:ph type="sldNum" sz="quarter" idx="10"/>
          </p:nvPr>
        </p:nvSpPr>
        <p:spPr/>
        <p:txBody>
          <a:bodyPr/>
          <a:lstStyle/>
          <a:p>
            <a:fld id="{D4834D0A-0899-49E3-9F04-C64ED7FD94D4}" type="slidenum">
              <a:rPr lang="es-ES" smtClean="0"/>
              <a:pPr/>
              <a:t>11</a:t>
            </a:fld>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latin typeface="+mn-lt"/>
                <a:ea typeface="+mn-ea"/>
                <a:cs typeface="+mn-cs"/>
              </a:rPr>
              <a:t>Los mejores resultados de crecimiento los tiene </a:t>
            </a:r>
            <a:r>
              <a:rPr lang="es-ES" sz="1200" kern="1200" dirty="0" err="1" smtClean="0">
                <a:solidFill>
                  <a:schemeClr val="tx1"/>
                </a:solidFill>
                <a:latin typeface="+mn-lt"/>
                <a:ea typeface="+mn-ea"/>
                <a:cs typeface="+mn-cs"/>
              </a:rPr>
              <a:t>Llohué</a:t>
            </a:r>
            <a:r>
              <a:rPr lang="es-ES" sz="1200" kern="1200" dirty="0" smtClean="0">
                <a:solidFill>
                  <a:schemeClr val="tx1"/>
                </a:solidFill>
                <a:latin typeface="+mn-lt"/>
                <a:ea typeface="+mn-ea"/>
                <a:cs typeface="+mn-cs"/>
              </a:rPr>
              <a:t> en zanjas de tipo 1 e </a:t>
            </a:r>
            <a:r>
              <a:rPr lang="es-ES" sz="1200" kern="1200" dirty="0" err="1" smtClean="0">
                <a:solidFill>
                  <a:schemeClr val="tx1"/>
                </a:solidFill>
                <a:latin typeface="+mn-lt"/>
                <a:ea typeface="+mn-ea"/>
                <a:cs typeface="+mn-cs"/>
              </a:rPr>
              <a:t>Hidango</a:t>
            </a:r>
            <a:r>
              <a:rPr lang="es-ES" sz="1200" kern="1200" dirty="0" smtClean="0">
                <a:solidFill>
                  <a:schemeClr val="tx1"/>
                </a:solidFill>
                <a:latin typeface="+mn-lt"/>
                <a:ea typeface="+mn-ea"/>
                <a:cs typeface="+mn-cs"/>
              </a:rPr>
              <a:t> en zanjas de tipo 2. Sin embargo, no existen diferencias significativas entre </a:t>
            </a:r>
            <a:r>
              <a:rPr lang="es-ES" sz="1200" kern="1200" dirty="0" err="1" smtClean="0">
                <a:solidFill>
                  <a:schemeClr val="tx1"/>
                </a:solidFill>
                <a:latin typeface="+mn-lt"/>
                <a:ea typeface="+mn-ea"/>
                <a:cs typeface="+mn-cs"/>
              </a:rPr>
              <a:t>Llohué</a:t>
            </a:r>
            <a:r>
              <a:rPr lang="es-ES" sz="1200" kern="1200" dirty="0" smtClean="0">
                <a:solidFill>
                  <a:schemeClr val="tx1"/>
                </a:solidFill>
                <a:latin typeface="+mn-lt"/>
                <a:ea typeface="+mn-ea"/>
                <a:cs typeface="+mn-cs"/>
              </a:rPr>
              <a:t> e </a:t>
            </a:r>
            <a:r>
              <a:rPr lang="es-ES" sz="1200" kern="1200" dirty="0" err="1" smtClean="0">
                <a:solidFill>
                  <a:schemeClr val="tx1"/>
                </a:solidFill>
                <a:latin typeface="+mn-lt"/>
                <a:ea typeface="+mn-ea"/>
                <a:cs typeface="+mn-cs"/>
              </a:rPr>
              <a:t>Hidango</a:t>
            </a:r>
            <a:r>
              <a:rPr lang="es-ES" sz="1200" kern="1200" dirty="0" smtClean="0">
                <a:solidFill>
                  <a:schemeClr val="tx1"/>
                </a:solidFill>
                <a:latin typeface="+mn-lt"/>
                <a:ea typeface="+mn-ea"/>
                <a:cs typeface="+mn-cs"/>
              </a:rPr>
              <a:t>. La prueba U de Mann-</a:t>
            </a:r>
            <a:r>
              <a:rPr lang="es-ES" sz="1200" kern="1200" dirty="0" err="1" smtClean="0">
                <a:solidFill>
                  <a:schemeClr val="tx1"/>
                </a:solidFill>
                <a:latin typeface="+mn-lt"/>
                <a:ea typeface="+mn-ea"/>
                <a:cs typeface="+mn-cs"/>
              </a:rPr>
              <a:t>Whitney</a:t>
            </a:r>
            <a:r>
              <a:rPr lang="es-ES" sz="1200" kern="1200" dirty="0" smtClean="0">
                <a:solidFill>
                  <a:schemeClr val="tx1"/>
                </a:solidFill>
                <a:latin typeface="+mn-lt"/>
                <a:ea typeface="+mn-ea"/>
                <a:cs typeface="+mn-cs"/>
              </a:rPr>
              <a:t> dio como resultado que en el tratamiento con zanjas, los árboles muestran nuevamente un mayor crecimiento y desarrollo comparado con la zona testigo sin obras de captura de agua lluvia.</a:t>
            </a:r>
          </a:p>
          <a:p>
            <a:endParaRPr lang="es-CL" dirty="0"/>
          </a:p>
        </p:txBody>
      </p:sp>
      <p:sp>
        <p:nvSpPr>
          <p:cNvPr id="4" name="3 Marcador de número de diapositiva"/>
          <p:cNvSpPr>
            <a:spLocks noGrp="1"/>
          </p:cNvSpPr>
          <p:nvPr>
            <p:ph type="sldNum" sz="quarter" idx="10"/>
          </p:nvPr>
        </p:nvSpPr>
        <p:spPr/>
        <p:txBody>
          <a:bodyPr/>
          <a:lstStyle/>
          <a:p>
            <a:fld id="{D4834D0A-0899-49E3-9F04-C64ED7FD94D4}" type="slidenum">
              <a:rPr lang="es-ES" smtClean="0"/>
              <a:pPr/>
              <a:t>12</a:t>
            </a:fld>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latin typeface="+mn-lt"/>
                <a:ea typeface="+mn-ea"/>
                <a:cs typeface="+mn-cs"/>
              </a:rPr>
              <a:t>El crecimiento en altura en zonas con zanjas supera los 19 metros (figura 2-9), mientras que el resto no alcanza los 16 metros. El crecimiento en diámetro alcanzado a los 10 años es mayor en zonas con zanjas de que en áreas sin tratamiento (o testigo).</a:t>
            </a:r>
            <a:endParaRPr lang="es-CL" sz="1200" kern="1200" dirty="0" smtClean="0">
              <a:solidFill>
                <a:schemeClr val="tx1"/>
              </a:solidFill>
              <a:latin typeface="+mn-lt"/>
              <a:ea typeface="+mn-ea"/>
              <a:cs typeface="+mn-cs"/>
            </a:endParaRPr>
          </a:p>
          <a:p>
            <a:endParaRPr lang="es-ES" sz="1200" kern="1200" dirty="0" smtClean="0">
              <a:solidFill>
                <a:schemeClr val="tx1"/>
              </a:solidFill>
              <a:latin typeface="+mn-lt"/>
              <a:ea typeface="+mn-ea"/>
              <a:cs typeface="+mn-cs"/>
            </a:endParaRPr>
          </a:p>
          <a:p>
            <a:r>
              <a:rPr lang="es-ES" sz="1200" kern="1200" dirty="0" smtClean="0">
                <a:solidFill>
                  <a:schemeClr val="tx1"/>
                </a:solidFill>
                <a:latin typeface="+mn-lt"/>
                <a:ea typeface="+mn-ea"/>
                <a:cs typeface="+mn-cs"/>
              </a:rPr>
              <a:t>Otro elemento interesante de analizar es estimar la diferencia entre biomasas áreas y radiculares en esta plantación de 10 años de establecimiento. El valor de biomasa aérea promedio obtenida para los árboles en zona testigo, zanjas tipo 1 y 2 fueron 388, 438, y 462 (kg), respectivamente, mientras que la biomasa promedio de la raíz en las mismas zonas alcanzó valores de 36,0, 42,6 y 45,8 (kg), respectivamente. Con ello, se logra establecer nuevamente un mayor desarrollo de los árboles que crecen en zonas con zanjas de infiltración.</a:t>
            </a:r>
          </a:p>
          <a:p>
            <a:endParaRPr lang="es-ES" sz="1200" kern="1200" dirty="0" smtClean="0">
              <a:solidFill>
                <a:schemeClr val="tx1"/>
              </a:solidFill>
              <a:latin typeface="+mn-lt"/>
              <a:ea typeface="+mn-ea"/>
              <a:cs typeface="+mn-cs"/>
            </a:endParaRPr>
          </a:p>
          <a:p>
            <a:r>
              <a:rPr lang="es-ES" sz="1200" kern="1200" dirty="0" smtClean="0">
                <a:solidFill>
                  <a:schemeClr val="tx1"/>
                </a:solidFill>
                <a:latin typeface="+mn-lt"/>
                <a:ea typeface="+mn-ea"/>
                <a:cs typeface="+mn-cs"/>
              </a:rPr>
              <a:t>Es dable comparar estos resultados con valores de crecimiento estimados para esta zona centro del país. Para esto, se llevó a cabo una proyección de crecimiento de pinos con distintos esquemas de manejo silvícolas. Se utilizó el código “simulador insigne” creado por la Universidad de Concepción en conjunto con las principales empresas forestales de Chile.</a:t>
            </a:r>
            <a:endParaRPr lang="es-CL" sz="1200" kern="1200" dirty="0" smtClean="0">
              <a:solidFill>
                <a:schemeClr val="tx1"/>
              </a:solidFill>
              <a:latin typeface="+mn-lt"/>
              <a:ea typeface="+mn-ea"/>
              <a:cs typeface="+mn-cs"/>
            </a:endParaRPr>
          </a:p>
          <a:p>
            <a:r>
              <a:rPr lang="es-ES" sz="1200" kern="1200" dirty="0" smtClean="0">
                <a:solidFill>
                  <a:schemeClr val="tx1"/>
                </a:solidFill>
                <a:latin typeface="+mn-lt"/>
                <a:ea typeface="+mn-ea"/>
                <a:cs typeface="+mn-cs"/>
              </a:rPr>
              <a:t> </a:t>
            </a:r>
            <a:endParaRPr lang="es-CL" sz="1200" kern="1200" dirty="0" smtClean="0">
              <a:solidFill>
                <a:schemeClr val="tx1"/>
              </a:solidFill>
              <a:latin typeface="+mn-lt"/>
              <a:ea typeface="+mn-ea"/>
              <a:cs typeface="+mn-cs"/>
            </a:endParaRPr>
          </a:p>
          <a:p>
            <a:r>
              <a:rPr lang="es-ES" sz="1200" kern="1200" dirty="0" smtClean="0">
                <a:solidFill>
                  <a:schemeClr val="tx1"/>
                </a:solidFill>
                <a:latin typeface="+mn-lt"/>
                <a:ea typeface="+mn-ea"/>
                <a:cs typeface="+mn-cs"/>
              </a:rPr>
              <a:t>En dicho proyecto se identificaron 10 zonas de crecimiento, basándose en la productividad en área basal, de acuerdo a la distribución de las plantaciones de P. radiata existente en el país. Se calcula un índice de sitio (referido a la altura dominante de los 100 árboles más gruesos por hectárea a la edad de 20 años) medio ponderado para cada una de las zonas de crecimiento.  Este índice de sitio se calculó a partir de la información a nivel de rodal entregada por las empresas. </a:t>
            </a:r>
            <a:endParaRPr lang="es-CL" sz="1200" kern="1200" dirty="0" smtClean="0">
              <a:solidFill>
                <a:schemeClr val="tx1"/>
              </a:solidFill>
              <a:latin typeface="+mn-lt"/>
              <a:ea typeface="+mn-ea"/>
              <a:cs typeface="+mn-cs"/>
            </a:endParaRPr>
          </a:p>
          <a:p>
            <a:r>
              <a:rPr lang="es-ES" sz="1200" kern="1200" dirty="0" smtClean="0">
                <a:solidFill>
                  <a:schemeClr val="tx1"/>
                </a:solidFill>
                <a:latin typeface="+mn-lt"/>
                <a:ea typeface="+mn-ea"/>
                <a:cs typeface="+mn-cs"/>
              </a:rPr>
              <a:t> </a:t>
            </a:r>
            <a:endParaRPr lang="es-CL" sz="1200" kern="1200" dirty="0" smtClean="0">
              <a:solidFill>
                <a:schemeClr val="tx1"/>
              </a:solidFill>
              <a:latin typeface="+mn-lt"/>
              <a:ea typeface="+mn-ea"/>
              <a:cs typeface="+mn-cs"/>
            </a:endParaRPr>
          </a:p>
          <a:p>
            <a:r>
              <a:rPr lang="es-ES" sz="1200" kern="1200" dirty="0" smtClean="0">
                <a:solidFill>
                  <a:schemeClr val="tx1"/>
                </a:solidFill>
                <a:latin typeface="+mn-lt"/>
                <a:ea typeface="+mn-ea"/>
                <a:cs typeface="+mn-cs"/>
              </a:rPr>
              <a:t>Los crecimientos de </a:t>
            </a:r>
            <a:r>
              <a:rPr lang="es-ES" sz="1200" kern="1200" dirty="0" err="1" smtClean="0">
                <a:solidFill>
                  <a:schemeClr val="tx1"/>
                </a:solidFill>
                <a:latin typeface="+mn-lt"/>
                <a:ea typeface="+mn-ea"/>
                <a:cs typeface="+mn-cs"/>
              </a:rPr>
              <a:t>pinus</a:t>
            </a:r>
            <a:r>
              <a:rPr lang="es-ES" sz="1200" kern="1200" dirty="0" smtClean="0">
                <a:solidFill>
                  <a:schemeClr val="tx1"/>
                </a:solidFill>
                <a:latin typeface="+mn-lt"/>
                <a:ea typeface="+mn-ea"/>
                <a:cs typeface="+mn-cs"/>
              </a:rPr>
              <a:t> radiata obtenidos en </a:t>
            </a:r>
            <a:r>
              <a:rPr lang="es-ES" sz="1200" kern="1200" dirty="0" err="1" smtClean="0">
                <a:solidFill>
                  <a:schemeClr val="tx1"/>
                </a:solidFill>
                <a:latin typeface="+mn-lt"/>
                <a:ea typeface="+mn-ea"/>
                <a:cs typeface="+mn-cs"/>
              </a:rPr>
              <a:t>Inia</a:t>
            </a:r>
            <a:r>
              <a:rPr lang="es-ES" sz="1200" kern="1200" dirty="0" smtClean="0">
                <a:solidFill>
                  <a:schemeClr val="tx1"/>
                </a:solidFill>
                <a:latin typeface="+mn-lt"/>
                <a:ea typeface="+mn-ea"/>
                <a:cs typeface="+mn-cs"/>
              </a:rPr>
              <a:t>- </a:t>
            </a:r>
            <a:r>
              <a:rPr lang="es-ES" sz="1200" kern="1200" dirty="0" err="1" smtClean="0">
                <a:solidFill>
                  <a:schemeClr val="tx1"/>
                </a:solidFill>
                <a:latin typeface="+mn-lt"/>
                <a:ea typeface="+mn-ea"/>
                <a:cs typeface="+mn-cs"/>
              </a:rPr>
              <a:t>Rayentué</a:t>
            </a:r>
            <a:r>
              <a:rPr lang="es-ES" sz="1200" kern="1200" dirty="0" smtClean="0">
                <a:solidFill>
                  <a:schemeClr val="tx1"/>
                </a:solidFill>
                <a:latin typeface="+mn-lt"/>
                <a:ea typeface="+mn-ea"/>
                <a:cs typeface="+mn-cs"/>
              </a:rPr>
              <a:t> (</a:t>
            </a:r>
            <a:r>
              <a:rPr lang="es-ES" sz="1200" kern="1200" dirty="0" err="1" smtClean="0">
                <a:solidFill>
                  <a:schemeClr val="tx1"/>
                </a:solidFill>
                <a:latin typeface="+mn-lt"/>
                <a:ea typeface="+mn-ea"/>
                <a:cs typeface="+mn-cs"/>
              </a:rPr>
              <a:t>Hidango</a:t>
            </a:r>
            <a:r>
              <a:rPr lang="es-ES" sz="1200" kern="1200" dirty="0" smtClean="0">
                <a:solidFill>
                  <a:schemeClr val="tx1"/>
                </a:solidFill>
                <a:latin typeface="+mn-lt"/>
                <a:ea typeface="+mn-ea"/>
                <a:cs typeface="+mn-cs"/>
              </a:rPr>
              <a:t>) por la zanjas son mayores a los encontrados para otros índices de sitios. Distintos tipos de manejos silvícolas sin zanjas los valores de altura y DAP, a los 10 años de edad, son inferiores a los alcanzados por los árboles que crecen en áreas con zanjas de infiltración. Esto ratifica el beneficio de plantar con obras de captura de humedad.</a:t>
            </a:r>
            <a:endParaRPr lang="es-CL" sz="1200" kern="1200" dirty="0" smtClean="0">
              <a:solidFill>
                <a:schemeClr val="tx1"/>
              </a:solidFill>
              <a:latin typeface="+mn-lt"/>
              <a:ea typeface="+mn-ea"/>
              <a:cs typeface="+mn-cs"/>
            </a:endParaRPr>
          </a:p>
          <a:p>
            <a:r>
              <a:rPr lang="es-ES" sz="1200" kern="1200" dirty="0" smtClean="0">
                <a:solidFill>
                  <a:schemeClr val="tx1"/>
                </a:solidFill>
                <a:latin typeface="+mn-lt"/>
                <a:ea typeface="+mn-ea"/>
                <a:cs typeface="+mn-cs"/>
              </a:rPr>
              <a:t> </a:t>
            </a:r>
            <a:endParaRPr lang="es-CL" sz="1200" kern="1200" dirty="0" smtClean="0">
              <a:solidFill>
                <a:schemeClr val="tx1"/>
              </a:solidFill>
              <a:latin typeface="+mn-lt"/>
              <a:ea typeface="+mn-ea"/>
              <a:cs typeface="+mn-cs"/>
            </a:endParaRPr>
          </a:p>
          <a:p>
            <a:r>
              <a:rPr lang="es-ES" sz="1200" kern="1200" dirty="0" smtClean="0">
                <a:solidFill>
                  <a:schemeClr val="tx1"/>
                </a:solidFill>
                <a:latin typeface="+mn-lt"/>
                <a:ea typeface="+mn-ea"/>
                <a:cs typeface="+mn-cs"/>
              </a:rPr>
              <a:t>Para cualquier tipo de manejo silvícola la altura media de los árboles de P. radiata no supera los 14 m. En los experimentos realizados en esta misma área </a:t>
            </a:r>
            <a:r>
              <a:rPr lang="es-ES" sz="1200" kern="1200" dirty="0" err="1" smtClean="0">
                <a:solidFill>
                  <a:schemeClr val="tx1"/>
                </a:solidFill>
                <a:latin typeface="+mn-lt"/>
                <a:ea typeface="+mn-ea"/>
                <a:cs typeface="+mn-cs"/>
              </a:rPr>
              <a:t>subhúmeda</a:t>
            </a:r>
            <a:r>
              <a:rPr lang="es-ES" sz="1200" kern="1200" dirty="0" smtClean="0">
                <a:solidFill>
                  <a:schemeClr val="tx1"/>
                </a:solidFill>
                <a:latin typeface="+mn-lt"/>
                <a:ea typeface="+mn-ea"/>
                <a:cs typeface="+mn-cs"/>
              </a:rPr>
              <a:t> de Chile central, los árboles asociados a zanjas de infiltración superan los 18 m de altura. </a:t>
            </a:r>
            <a:endParaRPr lang="es-CL" sz="1200" kern="1200" dirty="0" smtClean="0">
              <a:solidFill>
                <a:schemeClr val="tx1"/>
              </a:solidFill>
              <a:latin typeface="+mn-lt"/>
              <a:ea typeface="+mn-ea"/>
              <a:cs typeface="+mn-cs"/>
            </a:endParaRPr>
          </a:p>
          <a:p>
            <a:endParaRPr lang="es-CL" dirty="0"/>
          </a:p>
        </p:txBody>
      </p:sp>
      <p:sp>
        <p:nvSpPr>
          <p:cNvPr id="4" name="3 Marcador de número de diapositiva"/>
          <p:cNvSpPr>
            <a:spLocks noGrp="1"/>
          </p:cNvSpPr>
          <p:nvPr>
            <p:ph type="sldNum" sz="quarter" idx="10"/>
          </p:nvPr>
        </p:nvSpPr>
        <p:spPr/>
        <p:txBody>
          <a:bodyPr/>
          <a:lstStyle/>
          <a:p>
            <a:fld id="{D4834D0A-0899-49E3-9F04-C64ED7FD94D4}" type="slidenum">
              <a:rPr lang="es-ES" smtClean="0"/>
              <a:pPr/>
              <a:t>13</a:t>
            </a:fld>
            <a:endParaRPr lang="es-E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sz="1200" kern="1200" dirty="0" smtClean="0">
                <a:solidFill>
                  <a:schemeClr val="tx1"/>
                </a:solidFill>
                <a:latin typeface="+mn-lt"/>
                <a:ea typeface="+mn-ea"/>
                <a:cs typeface="+mn-cs"/>
              </a:rPr>
              <a:t>El </a:t>
            </a:r>
            <a:r>
              <a:rPr lang="es-ES" sz="1200" b="1" u="sng" kern="1200" dirty="0" smtClean="0">
                <a:solidFill>
                  <a:schemeClr val="tx1"/>
                </a:solidFill>
                <a:latin typeface="+mn-lt"/>
                <a:ea typeface="+mn-ea"/>
                <a:cs typeface="+mn-cs"/>
              </a:rPr>
              <a:t>CAPÍTULO 3</a:t>
            </a:r>
            <a:r>
              <a:rPr lang="es-ES" sz="1200" kern="1200" dirty="0" smtClean="0">
                <a:solidFill>
                  <a:schemeClr val="tx1"/>
                </a:solidFill>
                <a:latin typeface="+mn-lt"/>
                <a:ea typeface="+mn-ea"/>
                <a:cs typeface="+mn-cs"/>
              </a:rPr>
              <a:t> realiza el análisis de las precipitaciones extremas para el diseño de estructuras de infiltración en la cuenca del Purapel. Tiene como objetivo estimar una lluvia de diseño confiable para una obra de infiltración, mediante los conceptos del análisis regional de precipitaciones extremas y su interpolación estadística como un método que minimiza las varianzas. Dado el interés que representa el cálculo de la intensidad máxima de precipitación horaria y su variabilidad espacial, este trabajo pretende estimar la intensidad de precipitación máxima anual para cualquier periodo de retorno. Además, se pretende reproducir algunas propiedades estadísticas de las lluvias extremas de la región objeto de estudio.  Se determinará que distribuciones de probabilidad ajustan mejor a los datos pluviométricos chilenos y qué modelos de interpolación son recomendables para la zona de estudio.</a:t>
            </a:r>
            <a:endParaRPr lang="es-CL" sz="1200" kern="1200" dirty="0">
              <a:solidFill>
                <a:schemeClr val="tx1"/>
              </a:solidFill>
              <a:latin typeface="+mn-lt"/>
              <a:ea typeface="+mn-ea"/>
              <a:cs typeface="+mn-cs"/>
            </a:endParaRPr>
          </a:p>
        </p:txBody>
      </p:sp>
      <p:sp>
        <p:nvSpPr>
          <p:cNvPr id="4" name="3 Marcador de número de diapositiva"/>
          <p:cNvSpPr>
            <a:spLocks noGrp="1"/>
          </p:cNvSpPr>
          <p:nvPr>
            <p:ph type="sldNum" sz="quarter" idx="10"/>
          </p:nvPr>
        </p:nvSpPr>
        <p:spPr/>
        <p:txBody>
          <a:bodyPr/>
          <a:lstStyle/>
          <a:p>
            <a:fld id="{D4834D0A-0899-49E3-9F04-C64ED7FD94D4}" type="slidenum">
              <a:rPr lang="es-ES" smtClean="0"/>
              <a:pPr/>
              <a:t>14</a:t>
            </a:fld>
            <a:endParaRPr lang="es-E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fontScale="925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latin typeface="+mn-lt"/>
                <a:ea typeface="+mn-ea"/>
                <a:cs typeface="+mn-cs"/>
              </a:rPr>
              <a:t>El cálculo de la intensidad máxima horaria de diseño en la cuenca del río Purapel consta de cinco etapas. La primera etapa fue un análisis regional de precipitaciones máximas para 36 estaciones de Chile central con el propósito de estimar cuantiles de precipitación para distintas duraciones y periodos de retorno, con un mínimo sesgo en las estimaciones. Por lo tanto, se aumentó la disponibilidad espacial de información pluviométrica estadísticamente homogénea paliando la escasez temporal de datos. La segunda etapa, consistió en un análisis de frecuencia de precipitaciones máximas en 24 horas para la estación Nirivilo (cuenca del Río Purapel). En la tercera etapa, se estimó un parámetro I1/I24 que relaciona la intensidad horaria y la intensidad de precipitación en 24 horas para cada período de retorno. En la cuarta etapa se interpoló el parámetro I1/I24 a zonas que carezcan de registros pluviométricos. En la quinta etapa se obtuvieron valores de intensidad de diseño mediante la relación entre el parámetro I1/I24 y la precipitación máxima en 24 horas, en la cuenca del río Purapel. Finalmente, este resultado se analiza estadísticamente con una estación pluviométrica de referencia (Estación Pencahue, Región del Maule),  para probar la validez y fidelidad de la interpolación de los datos en la cuenca del río Purapel.</a:t>
            </a:r>
            <a:endParaRPr lang="es-CL" sz="1200" kern="120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s-CL" sz="1200" kern="1200" dirty="0" smtClean="0">
              <a:solidFill>
                <a:schemeClr val="tx1"/>
              </a:solidFill>
              <a:latin typeface="+mn-lt"/>
              <a:ea typeface="+mn-ea"/>
              <a:cs typeface="+mn-cs"/>
            </a:endParaRPr>
          </a:p>
          <a:p>
            <a:endParaRPr lang="es-CL" dirty="0"/>
          </a:p>
        </p:txBody>
      </p:sp>
      <p:sp>
        <p:nvSpPr>
          <p:cNvPr id="4" name="3 Marcador de número de diapositiva"/>
          <p:cNvSpPr>
            <a:spLocks noGrp="1"/>
          </p:cNvSpPr>
          <p:nvPr>
            <p:ph type="sldNum" sz="quarter" idx="10"/>
          </p:nvPr>
        </p:nvSpPr>
        <p:spPr/>
        <p:txBody>
          <a:bodyPr/>
          <a:lstStyle/>
          <a:p>
            <a:fld id="{D4834D0A-0899-49E3-9F04-C64ED7FD94D4}" type="slidenum">
              <a:rPr lang="es-ES" smtClean="0"/>
              <a:pPr/>
              <a:t>15</a:t>
            </a:fld>
            <a:endParaRPr lang="es-E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latin typeface="+mn-lt"/>
                <a:ea typeface="+mn-ea"/>
                <a:cs typeface="+mn-cs"/>
              </a:rPr>
              <a:t>Hasta ahora no podríamos estimar con exactitud la intensidad máxima horaria mediante la interpolación utilizando una deriva externa (altitud, PMA, latitud, longitud, índices de </a:t>
            </a:r>
            <a:r>
              <a:rPr lang="es-ES" sz="1200" kern="1200" dirty="0" err="1" smtClean="0">
                <a:solidFill>
                  <a:schemeClr val="tx1"/>
                </a:solidFill>
                <a:latin typeface="+mn-lt"/>
                <a:ea typeface="+mn-ea"/>
                <a:cs typeface="+mn-cs"/>
              </a:rPr>
              <a:t>agresiviad</a:t>
            </a:r>
            <a:r>
              <a:rPr lang="es-ES" sz="1200" kern="1200" dirty="0" smtClean="0">
                <a:solidFill>
                  <a:schemeClr val="tx1"/>
                </a:solidFill>
                <a:latin typeface="+mn-lt"/>
                <a:ea typeface="+mn-ea"/>
                <a:cs typeface="+mn-cs"/>
              </a:rPr>
              <a:t> climática), porque los resultados de la interpolación bajo estas condiciones no fueron confiables y los errores suponen no ser bajos. Ante esta disyuntiva, se plantea reducir la incertidumbre utilizando los índices de precipitación provenientes de la red </a:t>
            </a:r>
            <a:r>
              <a:rPr lang="es-ES" sz="1200" kern="1200" dirty="0" err="1" smtClean="0">
                <a:solidFill>
                  <a:schemeClr val="tx1"/>
                </a:solidFill>
                <a:latin typeface="+mn-lt"/>
                <a:ea typeface="+mn-ea"/>
                <a:cs typeface="+mn-cs"/>
              </a:rPr>
              <a:t>pluviógrafos</a:t>
            </a:r>
            <a:r>
              <a:rPr lang="es-ES" sz="1200" kern="1200" dirty="0" smtClean="0">
                <a:solidFill>
                  <a:schemeClr val="tx1"/>
                </a:solidFill>
                <a:latin typeface="+mn-lt"/>
                <a:ea typeface="+mn-ea"/>
                <a:cs typeface="+mn-cs"/>
              </a:rPr>
              <a:t> y los datos pluviométricos diarios de la estación </a:t>
            </a:r>
            <a:r>
              <a:rPr lang="es-ES" sz="1200" kern="1200" dirty="0" err="1" smtClean="0">
                <a:solidFill>
                  <a:schemeClr val="tx1"/>
                </a:solidFill>
                <a:latin typeface="+mn-lt"/>
                <a:ea typeface="+mn-ea"/>
                <a:cs typeface="+mn-cs"/>
              </a:rPr>
              <a:t>Nirivilo</a:t>
            </a:r>
            <a:r>
              <a:rPr lang="es-ES" sz="1200" kern="1200" dirty="0" smtClean="0">
                <a:solidFill>
                  <a:schemeClr val="tx1"/>
                </a:solidFill>
                <a:latin typeface="+mn-lt"/>
                <a:ea typeface="+mn-ea"/>
                <a:cs typeface="+mn-cs"/>
              </a:rPr>
              <a:t>. Recuerde que dicha estación está ubicada dentro de la cuenca de estudio del río </a:t>
            </a:r>
            <a:r>
              <a:rPr lang="es-ES" sz="1200" kern="1200" dirty="0" err="1" smtClean="0">
                <a:solidFill>
                  <a:schemeClr val="tx1"/>
                </a:solidFill>
                <a:latin typeface="+mn-lt"/>
                <a:ea typeface="+mn-ea"/>
                <a:cs typeface="+mn-cs"/>
              </a:rPr>
              <a:t>Purapel</a:t>
            </a:r>
            <a:r>
              <a:rPr lang="es-ES" sz="1200" kern="1200" dirty="0" smtClean="0">
                <a:solidFill>
                  <a:schemeClr val="tx1"/>
                </a:solidFill>
                <a:latin typeface="+mn-lt"/>
                <a:ea typeface="+mn-ea"/>
                <a:cs typeface="+mn-cs"/>
              </a:rPr>
              <a:t>, y puede ofrecer un mayor grado de representatividad de la estimación de la intensidad máxima horaria. </a:t>
            </a:r>
            <a:endParaRPr lang="es-CL" sz="1200" kern="1200" dirty="0" smtClean="0">
              <a:solidFill>
                <a:schemeClr val="tx1"/>
              </a:solidFill>
              <a:latin typeface="+mn-lt"/>
              <a:ea typeface="+mn-ea"/>
              <a:cs typeface="+mn-cs"/>
            </a:endParaRPr>
          </a:p>
          <a:p>
            <a:endParaRPr lang="es-CL" dirty="0"/>
          </a:p>
        </p:txBody>
      </p:sp>
      <p:sp>
        <p:nvSpPr>
          <p:cNvPr id="4" name="3 Marcador de número de diapositiva"/>
          <p:cNvSpPr>
            <a:spLocks noGrp="1"/>
          </p:cNvSpPr>
          <p:nvPr>
            <p:ph type="sldNum" sz="quarter" idx="10"/>
          </p:nvPr>
        </p:nvSpPr>
        <p:spPr/>
        <p:txBody>
          <a:bodyPr/>
          <a:lstStyle/>
          <a:p>
            <a:fld id="{D4834D0A-0899-49E3-9F04-C64ED7FD94D4}" type="slidenum">
              <a:rPr lang="es-ES" smtClean="0"/>
              <a:pPr/>
              <a:t>16</a:t>
            </a:fld>
            <a:endParaRPr lang="es-E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latin typeface="+mn-lt"/>
                <a:ea typeface="+mn-ea"/>
                <a:cs typeface="+mn-cs"/>
              </a:rPr>
              <a:t>La función de distribución que ofreció el mejor ajuste para todas las duraciones de precipitación fue </a:t>
            </a:r>
            <a:r>
              <a:rPr lang="es-ES" sz="1200" kern="1200" dirty="0" err="1" smtClean="0">
                <a:solidFill>
                  <a:schemeClr val="tx1"/>
                </a:solidFill>
                <a:latin typeface="+mn-lt"/>
                <a:ea typeface="+mn-ea"/>
                <a:cs typeface="+mn-cs"/>
              </a:rPr>
              <a:t>Pearson</a:t>
            </a:r>
            <a:r>
              <a:rPr lang="es-ES" sz="1200" kern="1200" dirty="0" smtClean="0">
                <a:solidFill>
                  <a:schemeClr val="tx1"/>
                </a:solidFill>
                <a:latin typeface="+mn-lt"/>
                <a:ea typeface="+mn-ea"/>
                <a:cs typeface="+mn-cs"/>
              </a:rPr>
              <a:t> tipo 3. Un segundo test de bondad de ajuste de la distribución que se muestra en la figura 3-4 puede realizarse con los diagramas de los </a:t>
            </a:r>
            <a:r>
              <a:rPr lang="es-ES" sz="1200" kern="1200" dirty="0" err="1" smtClean="0">
                <a:solidFill>
                  <a:schemeClr val="tx1"/>
                </a:solidFill>
                <a:latin typeface="+mn-lt"/>
                <a:ea typeface="+mn-ea"/>
                <a:cs typeface="+mn-cs"/>
              </a:rPr>
              <a:t>cuocientes</a:t>
            </a:r>
            <a:r>
              <a:rPr lang="es-ES" sz="1200" kern="1200" dirty="0" smtClean="0">
                <a:solidFill>
                  <a:schemeClr val="tx1"/>
                </a:solidFill>
                <a:latin typeface="+mn-lt"/>
                <a:ea typeface="+mn-ea"/>
                <a:cs typeface="+mn-cs"/>
              </a:rPr>
              <a:t> de L-momentos. Para la zona de interés como la </a:t>
            </a:r>
            <a:r>
              <a:rPr lang="es-ES" sz="1200" kern="1200" dirty="0" err="1" smtClean="0">
                <a:solidFill>
                  <a:schemeClr val="tx1"/>
                </a:solidFill>
                <a:latin typeface="+mn-lt"/>
                <a:ea typeface="+mn-ea"/>
                <a:cs typeface="+mn-cs"/>
              </a:rPr>
              <a:t>macrozona</a:t>
            </a:r>
            <a:r>
              <a:rPr lang="es-ES" sz="1200" kern="1200" dirty="0" smtClean="0">
                <a:solidFill>
                  <a:schemeClr val="tx1"/>
                </a:solidFill>
                <a:latin typeface="+mn-lt"/>
                <a:ea typeface="+mn-ea"/>
                <a:cs typeface="+mn-cs"/>
              </a:rPr>
              <a:t> centro poniente, puede observarse en la figura 3-5 que la distribución que más se aproxima al valor medio de Cs-L y </a:t>
            </a:r>
            <a:r>
              <a:rPr lang="es-ES" sz="1200" kern="1200" dirty="0" err="1" smtClean="0">
                <a:solidFill>
                  <a:schemeClr val="tx1"/>
                </a:solidFill>
                <a:latin typeface="+mn-lt"/>
                <a:ea typeface="+mn-ea"/>
                <a:cs typeface="+mn-cs"/>
              </a:rPr>
              <a:t>Ck</a:t>
            </a:r>
            <a:r>
              <a:rPr lang="es-ES" sz="1200" kern="1200" dirty="0" smtClean="0">
                <a:solidFill>
                  <a:schemeClr val="tx1"/>
                </a:solidFill>
                <a:latin typeface="+mn-lt"/>
                <a:ea typeface="+mn-ea"/>
                <a:cs typeface="+mn-cs"/>
              </a:rPr>
              <a:t>-L de la región, y de los valores de las series analizadas es la función de distribución Generalizada de </a:t>
            </a:r>
            <a:r>
              <a:rPr lang="es-ES" sz="1200" kern="1200" dirty="0" err="1" smtClean="0">
                <a:solidFill>
                  <a:schemeClr val="tx1"/>
                </a:solidFill>
                <a:latin typeface="+mn-lt"/>
                <a:ea typeface="+mn-ea"/>
                <a:cs typeface="+mn-cs"/>
              </a:rPr>
              <a:t>Pareto</a:t>
            </a:r>
            <a:r>
              <a:rPr lang="es-ES" sz="1200" kern="1200" dirty="0" smtClean="0">
                <a:solidFill>
                  <a:schemeClr val="tx1"/>
                </a:solidFill>
                <a:latin typeface="+mn-lt"/>
                <a:ea typeface="+mn-ea"/>
                <a:cs typeface="+mn-cs"/>
              </a:rPr>
              <a:t> (GPAR) seguida de la función de distribución de </a:t>
            </a:r>
            <a:r>
              <a:rPr lang="es-ES" sz="1200" kern="1200" dirty="0" err="1" smtClean="0">
                <a:solidFill>
                  <a:schemeClr val="tx1"/>
                </a:solidFill>
                <a:latin typeface="+mn-lt"/>
                <a:ea typeface="+mn-ea"/>
                <a:cs typeface="+mn-cs"/>
              </a:rPr>
              <a:t>Pearson</a:t>
            </a:r>
            <a:r>
              <a:rPr lang="es-ES" sz="1200" kern="1200" dirty="0" smtClean="0">
                <a:solidFill>
                  <a:schemeClr val="tx1"/>
                </a:solidFill>
                <a:latin typeface="+mn-lt"/>
                <a:ea typeface="+mn-ea"/>
                <a:cs typeface="+mn-cs"/>
              </a:rPr>
              <a:t> III.</a:t>
            </a:r>
            <a:endParaRPr lang="es-CL" sz="1200" kern="1200" dirty="0" smtClean="0">
              <a:solidFill>
                <a:schemeClr val="tx1"/>
              </a:solidFill>
              <a:latin typeface="+mn-lt"/>
              <a:ea typeface="+mn-ea"/>
              <a:cs typeface="+mn-cs"/>
            </a:endParaRPr>
          </a:p>
          <a:p>
            <a:endParaRPr lang="es-CL" dirty="0"/>
          </a:p>
        </p:txBody>
      </p:sp>
      <p:sp>
        <p:nvSpPr>
          <p:cNvPr id="4" name="3 Marcador de número de diapositiva"/>
          <p:cNvSpPr>
            <a:spLocks noGrp="1"/>
          </p:cNvSpPr>
          <p:nvPr>
            <p:ph type="sldNum" sz="quarter" idx="10"/>
          </p:nvPr>
        </p:nvSpPr>
        <p:spPr/>
        <p:txBody>
          <a:bodyPr/>
          <a:lstStyle/>
          <a:p>
            <a:fld id="{D4834D0A-0899-49E3-9F04-C64ED7FD94D4}" type="slidenum">
              <a:rPr lang="es-ES" smtClean="0"/>
              <a:pPr/>
              <a:t>17</a:t>
            </a:fld>
            <a:endParaRPr lang="es-E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latin typeface="+mn-lt"/>
                <a:ea typeface="+mn-ea"/>
                <a:cs typeface="+mn-cs"/>
              </a:rPr>
              <a:t>La información utilizada para este estudio fueron las serie de precipitaciones máximas anuales en 24 horas de la estación </a:t>
            </a:r>
            <a:r>
              <a:rPr lang="es-ES" sz="1200" kern="1200" dirty="0" err="1" smtClean="0">
                <a:solidFill>
                  <a:schemeClr val="tx1"/>
                </a:solidFill>
                <a:latin typeface="+mn-lt"/>
                <a:ea typeface="+mn-ea"/>
                <a:cs typeface="+mn-cs"/>
              </a:rPr>
              <a:t>Nirivilo</a:t>
            </a:r>
            <a:r>
              <a:rPr lang="es-ES" sz="1200" kern="1200" dirty="0" smtClean="0">
                <a:solidFill>
                  <a:schemeClr val="tx1"/>
                </a:solidFill>
                <a:latin typeface="+mn-lt"/>
                <a:ea typeface="+mn-ea"/>
                <a:cs typeface="+mn-cs"/>
              </a:rPr>
              <a:t> (periodo 1956-2011), de la Dirección General de Aguas (Chile), las Intensidades de precipitación de 36 estaciones pluviométrica con registros horarios (periodo 1962-2003), de la Dirección General de Aguas (Chile) y un modelo de elevación digital del terreno ASTERGDEM de la Agencia Japonesa del Espacio. Se configuró una resolución de celda 30 x 30 m con proyección UTM, </a:t>
            </a:r>
            <a:r>
              <a:rPr lang="es-ES" sz="1200" kern="1200" dirty="0" err="1" smtClean="0">
                <a:solidFill>
                  <a:schemeClr val="tx1"/>
                </a:solidFill>
                <a:latin typeface="+mn-lt"/>
                <a:ea typeface="+mn-ea"/>
                <a:cs typeface="+mn-cs"/>
              </a:rPr>
              <a:t>datum</a:t>
            </a:r>
            <a:r>
              <a:rPr lang="es-ES" sz="1200" kern="1200" dirty="0" smtClean="0">
                <a:solidFill>
                  <a:schemeClr val="tx1"/>
                </a:solidFill>
                <a:latin typeface="+mn-lt"/>
                <a:ea typeface="+mn-ea"/>
                <a:cs typeface="+mn-cs"/>
              </a:rPr>
              <a:t> WGS84 y huso 19S.</a:t>
            </a:r>
            <a:endParaRPr lang="es-CL"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s-ES" sz="1200" kern="120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latin typeface="+mn-lt"/>
                <a:ea typeface="+mn-ea"/>
                <a:cs typeface="+mn-cs"/>
              </a:rPr>
              <a:t>En cuanto al análisis local de frecuencia para la estación </a:t>
            </a:r>
            <a:r>
              <a:rPr lang="es-ES" sz="1200" kern="1200" dirty="0" err="1" smtClean="0">
                <a:solidFill>
                  <a:schemeClr val="tx1"/>
                </a:solidFill>
                <a:latin typeface="+mn-lt"/>
                <a:ea typeface="+mn-ea"/>
                <a:cs typeface="+mn-cs"/>
              </a:rPr>
              <a:t>Nirivilo</a:t>
            </a:r>
            <a:r>
              <a:rPr lang="es-ES" sz="1200" kern="1200" dirty="0" smtClean="0">
                <a:solidFill>
                  <a:schemeClr val="tx1"/>
                </a:solidFill>
                <a:latin typeface="+mn-lt"/>
                <a:ea typeface="+mn-ea"/>
                <a:cs typeface="+mn-cs"/>
              </a:rPr>
              <a:t> en la cuenca </a:t>
            </a:r>
            <a:r>
              <a:rPr lang="es-ES" sz="1200" kern="1200" dirty="0" err="1" smtClean="0">
                <a:solidFill>
                  <a:schemeClr val="tx1"/>
                </a:solidFill>
                <a:latin typeface="+mn-lt"/>
                <a:ea typeface="+mn-ea"/>
                <a:cs typeface="+mn-cs"/>
              </a:rPr>
              <a:t>Purapel</a:t>
            </a:r>
            <a:r>
              <a:rPr lang="es-ES" sz="1200" kern="1200" dirty="0" smtClean="0">
                <a:solidFill>
                  <a:schemeClr val="tx1"/>
                </a:solidFill>
                <a:latin typeface="+mn-lt"/>
                <a:ea typeface="+mn-ea"/>
                <a:cs typeface="+mn-cs"/>
              </a:rPr>
              <a:t>, cabe mencionar que ésta corresponde a una estación pluviométrica ubicada dentro de la cuenca del río </a:t>
            </a:r>
            <a:r>
              <a:rPr lang="es-ES" sz="1200" kern="1200" dirty="0" err="1" smtClean="0">
                <a:solidFill>
                  <a:schemeClr val="tx1"/>
                </a:solidFill>
                <a:latin typeface="+mn-lt"/>
                <a:ea typeface="+mn-ea"/>
                <a:cs typeface="+mn-cs"/>
              </a:rPr>
              <a:t>Purapel</a:t>
            </a:r>
            <a:r>
              <a:rPr lang="es-ES" sz="1200" kern="1200" dirty="0" smtClean="0">
                <a:solidFill>
                  <a:schemeClr val="tx1"/>
                </a:solidFill>
                <a:latin typeface="+mn-lt"/>
                <a:ea typeface="+mn-ea"/>
                <a:cs typeface="+mn-cs"/>
              </a:rPr>
              <a:t>, no tiene registro continuo de precipitación menor a 24 horas. Se realizó el mismo procedimiento estadístico de </a:t>
            </a:r>
            <a:r>
              <a:rPr lang="es-ES" sz="1200" kern="1200" dirty="0" err="1" smtClean="0">
                <a:solidFill>
                  <a:schemeClr val="tx1"/>
                </a:solidFill>
                <a:latin typeface="+mn-lt"/>
                <a:ea typeface="+mn-ea"/>
                <a:cs typeface="+mn-cs"/>
              </a:rPr>
              <a:t>Wald-Wolfowitz</a:t>
            </a:r>
            <a:r>
              <a:rPr lang="es-ES" sz="1200" kern="1200" dirty="0" smtClean="0">
                <a:solidFill>
                  <a:schemeClr val="tx1"/>
                </a:solidFill>
                <a:latin typeface="+mn-lt"/>
                <a:ea typeface="+mn-ea"/>
                <a:cs typeface="+mn-cs"/>
              </a:rPr>
              <a:t> (independencia y </a:t>
            </a:r>
            <a:r>
              <a:rPr lang="es-ES" sz="1200" kern="1200" dirty="0" err="1" smtClean="0">
                <a:solidFill>
                  <a:schemeClr val="tx1"/>
                </a:solidFill>
                <a:latin typeface="+mn-lt"/>
                <a:ea typeface="+mn-ea"/>
                <a:cs typeface="+mn-cs"/>
              </a:rPr>
              <a:t>estacionariedad</a:t>
            </a:r>
            <a:r>
              <a:rPr lang="es-ES" sz="1200" kern="1200" dirty="0" smtClean="0">
                <a:solidFill>
                  <a:schemeClr val="tx1"/>
                </a:solidFill>
                <a:latin typeface="+mn-lt"/>
                <a:ea typeface="+mn-ea"/>
                <a:cs typeface="+mn-cs"/>
              </a:rPr>
              <a:t>), de Mann-Kendall (detección de tendencias monótonas en la serie). La función que mejor ajusta a los valores de precipitación de esta estación es la distribución de probabilidad de </a:t>
            </a:r>
            <a:r>
              <a:rPr lang="es-ES" sz="1200" kern="1200" dirty="0" err="1" smtClean="0">
                <a:solidFill>
                  <a:schemeClr val="tx1"/>
                </a:solidFill>
                <a:latin typeface="+mn-lt"/>
                <a:ea typeface="+mn-ea"/>
                <a:cs typeface="+mn-cs"/>
              </a:rPr>
              <a:t>Pearson</a:t>
            </a:r>
            <a:r>
              <a:rPr lang="es-ES" sz="1200" kern="1200" dirty="0" smtClean="0">
                <a:solidFill>
                  <a:schemeClr val="tx1"/>
                </a:solidFill>
                <a:latin typeface="+mn-lt"/>
                <a:ea typeface="+mn-ea"/>
                <a:cs typeface="+mn-cs"/>
              </a:rPr>
              <a:t> tipo 3. Esta función se caracteriza por ser </a:t>
            </a:r>
            <a:r>
              <a:rPr lang="es-ES" sz="1200" kern="1200" dirty="0" err="1" smtClean="0">
                <a:solidFill>
                  <a:schemeClr val="tx1"/>
                </a:solidFill>
                <a:latin typeface="+mn-lt"/>
                <a:ea typeface="+mn-ea"/>
                <a:cs typeface="+mn-cs"/>
              </a:rPr>
              <a:t>tri</a:t>
            </a:r>
            <a:r>
              <a:rPr lang="es-ES" sz="1200" kern="1200" dirty="0" smtClean="0">
                <a:solidFill>
                  <a:schemeClr val="tx1"/>
                </a:solidFill>
                <a:latin typeface="+mn-lt"/>
                <a:ea typeface="+mn-ea"/>
                <a:cs typeface="+mn-cs"/>
              </a:rPr>
              <a:t>-paramétrica y ofreció un mejor ajuste a las series de datos chilenos que la </a:t>
            </a:r>
            <a:r>
              <a:rPr lang="es-ES" sz="1200" kern="1200" dirty="0" err="1" smtClean="0">
                <a:solidFill>
                  <a:schemeClr val="tx1"/>
                </a:solidFill>
                <a:latin typeface="+mn-lt"/>
                <a:ea typeface="+mn-ea"/>
                <a:cs typeface="+mn-cs"/>
              </a:rPr>
              <a:t>bi</a:t>
            </a:r>
            <a:r>
              <a:rPr lang="es-ES" sz="1200" kern="1200" dirty="0" smtClean="0">
                <a:solidFill>
                  <a:schemeClr val="tx1"/>
                </a:solidFill>
                <a:latin typeface="+mn-lt"/>
                <a:ea typeface="+mn-ea"/>
                <a:cs typeface="+mn-cs"/>
              </a:rPr>
              <a:t>-paramétrica de </a:t>
            </a:r>
            <a:r>
              <a:rPr lang="es-ES" sz="1200" kern="1200" dirty="0" err="1" smtClean="0">
                <a:solidFill>
                  <a:schemeClr val="tx1"/>
                </a:solidFill>
                <a:latin typeface="+mn-lt"/>
                <a:ea typeface="+mn-ea"/>
                <a:cs typeface="+mn-cs"/>
              </a:rPr>
              <a:t>Gumbel</a:t>
            </a:r>
            <a:r>
              <a:rPr lang="es-ES" sz="1200" kern="1200" dirty="0" smtClean="0">
                <a:solidFill>
                  <a:schemeClr val="tx1"/>
                </a:solidFill>
                <a:latin typeface="+mn-lt"/>
                <a:ea typeface="+mn-ea"/>
                <a:cs typeface="+mn-cs"/>
              </a:rPr>
              <a:t>, usualmente usada para esta zona mediterránea. Hemos detectado que esta última subestima los </a:t>
            </a:r>
            <a:r>
              <a:rPr lang="es-ES" sz="1200" kern="1200" dirty="0" err="1" smtClean="0">
                <a:solidFill>
                  <a:schemeClr val="tx1"/>
                </a:solidFill>
                <a:latin typeface="+mn-lt"/>
                <a:ea typeface="+mn-ea"/>
                <a:cs typeface="+mn-cs"/>
              </a:rPr>
              <a:t>cuantiles</a:t>
            </a:r>
            <a:r>
              <a:rPr lang="es-ES" sz="1200" kern="1200" dirty="0" smtClean="0">
                <a:solidFill>
                  <a:schemeClr val="tx1"/>
                </a:solidFill>
                <a:latin typeface="+mn-lt"/>
                <a:ea typeface="+mn-ea"/>
                <a:cs typeface="+mn-cs"/>
              </a:rPr>
              <a:t> para periodos de retorno grandes.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ES" sz="1200" kern="120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latin typeface="+mn-lt"/>
                <a:ea typeface="+mn-ea"/>
                <a:cs typeface="+mn-cs"/>
              </a:rPr>
              <a:t>La función de distribución que ofreció el mejor ajuste para todas las duraciones de precipitación fue </a:t>
            </a:r>
            <a:r>
              <a:rPr lang="es-ES" sz="1200" kern="1200" dirty="0" err="1" smtClean="0">
                <a:solidFill>
                  <a:schemeClr val="tx1"/>
                </a:solidFill>
                <a:latin typeface="+mn-lt"/>
                <a:ea typeface="+mn-ea"/>
                <a:cs typeface="+mn-cs"/>
              </a:rPr>
              <a:t>Pearson</a:t>
            </a:r>
            <a:r>
              <a:rPr lang="es-ES" sz="1200" kern="1200" dirty="0" smtClean="0">
                <a:solidFill>
                  <a:schemeClr val="tx1"/>
                </a:solidFill>
                <a:latin typeface="+mn-lt"/>
                <a:ea typeface="+mn-ea"/>
                <a:cs typeface="+mn-cs"/>
              </a:rPr>
              <a:t> tipo 3. Un segundo test de bondad de ajuste de la distribución que se muestra en la figura 3-4 puede realizarse con los diagramas de los </a:t>
            </a:r>
            <a:r>
              <a:rPr lang="es-ES" sz="1200" kern="1200" dirty="0" err="1" smtClean="0">
                <a:solidFill>
                  <a:schemeClr val="tx1"/>
                </a:solidFill>
                <a:latin typeface="+mn-lt"/>
                <a:ea typeface="+mn-ea"/>
                <a:cs typeface="+mn-cs"/>
              </a:rPr>
              <a:t>cuocientes</a:t>
            </a:r>
            <a:r>
              <a:rPr lang="es-ES" sz="1200" kern="1200" dirty="0" smtClean="0">
                <a:solidFill>
                  <a:schemeClr val="tx1"/>
                </a:solidFill>
                <a:latin typeface="+mn-lt"/>
                <a:ea typeface="+mn-ea"/>
                <a:cs typeface="+mn-cs"/>
              </a:rPr>
              <a:t> de L-momentos. Para la zona de interés como la </a:t>
            </a:r>
            <a:r>
              <a:rPr lang="es-ES" sz="1200" kern="1200" dirty="0" err="1" smtClean="0">
                <a:solidFill>
                  <a:schemeClr val="tx1"/>
                </a:solidFill>
                <a:latin typeface="+mn-lt"/>
                <a:ea typeface="+mn-ea"/>
                <a:cs typeface="+mn-cs"/>
              </a:rPr>
              <a:t>macrozona</a:t>
            </a:r>
            <a:r>
              <a:rPr lang="es-ES" sz="1200" kern="1200" dirty="0" smtClean="0">
                <a:solidFill>
                  <a:schemeClr val="tx1"/>
                </a:solidFill>
                <a:latin typeface="+mn-lt"/>
                <a:ea typeface="+mn-ea"/>
                <a:cs typeface="+mn-cs"/>
              </a:rPr>
              <a:t> centro poniente, puede observarse en la figura 3-5 que la distribución que más se aproxima al valor medio de Cs-L y </a:t>
            </a:r>
            <a:r>
              <a:rPr lang="es-ES" sz="1200" kern="1200" dirty="0" err="1" smtClean="0">
                <a:solidFill>
                  <a:schemeClr val="tx1"/>
                </a:solidFill>
                <a:latin typeface="+mn-lt"/>
                <a:ea typeface="+mn-ea"/>
                <a:cs typeface="+mn-cs"/>
              </a:rPr>
              <a:t>Ck</a:t>
            </a:r>
            <a:r>
              <a:rPr lang="es-ES" sz="1200" kern="1200" dirty="0" smtClean="0">
                <a:solidFill>
                  <a:schemeClr val="tx1"/>
                </a:solidFill>
                <a:latin typeface="+mn-lt"/>
                <a:ea typeface="+mn-ea"/>
                <a:cs typeface="+mn-cs"/>
              </a:rPr>
              <a:t>-L de la región, y de los valores de las series analizadas es la función de distribución Generalizada de </a:t>
            </a:r>
            <a:r>
              <a:rPr lang="es-ES" sz="1200" kern="1200" dirty="0" err="1" smtClean="0">
                <a:solidFill>
                  <a:schemeClr val="tx1"/>
                </a:solidFill>
                <a:latin typeface="+mn-lt"/>
                <a:ea typeface="+mn-ea"/>
                <a:cs typeface="+mn-cs"/>
              </a:rPr>
              <a:t>Pareto</a:t>
            </a:r>
            <a:r>
              <a:rPr lang="es-ES" sz="1200" kern="1200" dirty="0" smtClean="0">
                <a:solidFill>
                  <a:schemeClr val="tx1"/>
                </a:solidFill>
                <a:latin typeface="+mn-lt"/>
                <a:ea typeface="+mn-ea"/>
                <a:cs typeface="+mn-cs"/>
              </a:rPr>
              <a:t> (GPAR) seguida de la función de distribución de </a:t>
            </a:r>
            <a:r>
              <a:rPr lang="es-ES" sz="1200" kern="1200" dirty="0" err="1" smtClean="0">
                <a:solidFill>
                  <a:schemeClr val="tx1"/>
                </a:solidFill>
                <a:latin typeface="+mn-lt"/>
                <a:ea typeface="+mn-ea"/>
                <a:cs typeface="+mn-cs"/>
              </a:rPr>
              <a:t>Pearson</a:t>
            </a:r>
            <a:r>
              <a:rPr lang="es-ES" sz="1200" kern="1200" dirty="0" smtClean="0">
                <a:solidFill>
                  <a:schemeClr val="tx1"/>
                </a:solidFill>
                <a:latin typeface="+mn-lt"/>
                <a:ea typeface="+mn-ea"/>
                <a:cs typeface="+mn-cs"/>
              </a:rPr>
              <a:t> III.</a:t>
            </a:r>
            <a:endParaRPr lang="es-CL" sz="1200" kern="120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s-CL" sz="1200" kern="1200" dirty="0" smtClean="0">
              <a:solidFill>
                <a:schemeClr val="tx1"/>
              </a:solidFill>
              <a:latin typeface="+mn-lt"/>
              <a:ea typeface="+mn-ea"/>
              <a:cs typeface="+mn-cs"/>
            </a:endParaRPr>
          </a:p>
          <a:p>
            <a:endParaRPr lang="es-CL" dirty="0"/>
          </a:p>
        </p:txBody>
      </p:sp>
      <p:sp>
        <p:nvSpPr>
          <p:cNvPr id="4" name="3 Marcador de número de diapositiva"/>
          <p:cNvSpPr>
            <a:spLocks noGrp="1"/>
          </p:cNvSpPr>
          <p:nvPr>
            <p:ph type="sldNum" sz="quarter" idx="10"/>
          </p:nvPr>
        </p:nvSpPr>
        <p:spPr/>
        <p:txBody>
          <a:bodyPr/>
          <a:lstStyle/>
          <a:p>
            <a:fld id="{D4834D0A-0899-49E3-9F04-C64ED7FD94D4}" type="slidenum">
              <a:rPr lang="es-ES" smtClean="0"/>
              <a:pPr/>
              <a:t>18</a:t>
            </a:fld>
            <a:endParaRPr lang="es-E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latin typeface="+mn-lt"/>
                <a:ea typeface="+mn-ea"/>
                <a:cs typeface="+mn-cs"/>
              </a:rPr>
              <a:t>La información utilizada para este estudio fueron las serie de precipitaciones máximas anuales en 24 horas de la estación </a:t>
            </a:r>
            <a:r>
              <a:rPr lang="es-ES" sz="1200" kern="1200" dirty="0" err="1" smtClean="0">
                <a:solidFill>
                  <a:schemeClr val="tx1"/>
                </a:solidFill>
                <a:latin typeface="+mn-lt"/>
                <a:ea typeface="+mn-ea"/>
                <a:cs typeface="+mn-cs"/>
              </a:rPr>
              <a:t>Nirivilo</a:t>
            </a:r>
            <a:r>
              <a:rPr lang="es-ES" sz="1200" kern="1200" dirty="0" smtClean="0">
                <a:solidFill>
                  <a:schemeClr val="tx1"/>
                </a:solidFill>
                <a:latin typeface="+mn-lt"/>
                <a:ea typeface="+mn-ea"/>
                <a:cs typeface="+mn-cs"/>
              </a:rPr>
              <a:t> (periodo 1956-2011), de la Dirección General de Aguas (Chile), las Intensidades de precipitación de 36 estaciones pluviométrica con registros horarios (periodo 1962-2003), de la Dirección General de Aguas (Chile) y un modelo de elevación digital del terreno ASTERGDEM de la Agencia Japonesa del Espacio. Se configuró una resolución de celda 30 x 30 m con proyección UTM, </a:t>
            </a:r>
            <a:r>
              <a:rPr lang="es-ES" sz="1200" kern="1200" dirty="0" err="1" smtClean="0">
                <a:solidFill>
                  <a:schemeClr val="tx1"/>
                </a:solidFill>
                <a:latin typeface="+mn-lt"/>
                <a:ea typeface="+mn-ea"/>
                <a:cs typeface="+mn-cs"/>
              </a:rPr>
              <a:t>datum</a:t>
            </a:r>
            <a:r>
              <a:rPr lang="es-ES" sz="1200" kern="1200" dirty="0" smtClean="0">
                <a:solidFill>
                  <a:schemeClr val="tx1"/>
                </a:solidFill>
                <a:latin typeface="+mn-lt"/>
                <a:ea typeface="+mn-ea"/>
                <a:cs typeface="+mn-cs"/>
              </a:rPr>
              <a:t> WGS84 y huso 19S.</a:t>
            </a:r>
            <a:endParaRPr lang="es-CL"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s-ES" sz="1200" kern="120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latin typeface="+mn-lt"/>
                <a:ea typeface="+mn-ea"/>
                <a:cs typeface="+mn-cs"/>
              </a:rPr>
              <a:t>En cuanto al análisis local de frecuencia para la estación </a:t>
            </a:r>
            <a:r>
              <a:rPr lang="es-ES" sz="1200" kern="1200" dirty="0" err="1" smtClean="0">
                <a:solidFill>
                  <a:schemeClr val="tx1"/>
                </a:solidFill>
                <a:latin typeface="+mn-lt"/>
                <a:ea typeface="+mn-ea"/>
                <a:cs typeface="+mn-cs"/>
              </a:rPr>
              <a:t>Nirivilo</a:t>
            </a:r>
            <a:r>
              <a:rPr lang="es-ES" sz="1200" kern="1200" dirty="0" smtClean="0">
                <a:solidFill>
                  <a:schemeClr val="tx1"/>
                </a:solidFill>
                <a:latin typeface="+mn-lt"/>
                <a:ea typeface="+mn-ea"/>
                <a:cs typeface="+mn-cs"/>
              </a:rPr>
              <a:t> en la cuenca </a:t>
            </a:r>
            <a:r>
              <a:rPr lang="es-ES" sz="1200" kern="1200" dirty="0" err="1" smtClean="0">
                <a:solidFill>
                  <a:schemeClr val="tx1"/>
                </a:solidFill>
                <a:latin typeface="+mn-lt"/>
                <a:ea typeface="+mn-ea"/>
                <a:cs typeface="+mn-cs"/>
              </a:rPr>
              <a:t>Purapel</a:t>
            </a:r>
            <a:r>
              <a:rPr lang="es-ES" sz="1200" kern="1200" dirty="0" smtClean="0">
                <a:solidFill>
                  <a:schemeClr val="tx1"/>
                </a:solidFill>
                <a:latin typeface="+mn-lt"/>
                <a:ea typeface="+mn-ea"/>
                <a:cs typeface="+mn-cs"/>
              </a:rPr>
              <a:t>, cabe mencionar que ésta corresponde a una estación pluviométrica ubicada dentro de la cuenca del río </a:t>
            </a:r>
            <a:r>
              <a:rPr lang="es-ES" sz="1200" kern="1200" dirty="0" err="1" smtClean="0">
                <a:solidFill>
                  <a:schemeClr val="tx1"/>
                </a:solidFill>
                <a:latin typeface="+mn-lt"/>
                <a:ea typeface="+mn-ea"/>
                <a:cs typeface="+mn-cs"/>
              </a:rPr>
              <a:t>Purapel</a:t>
            </a:r>
            <a:r>
              <a:rPr lang="es-ES" sz="1200" kern="1200" dirty="0" smtClean="0">
                <a:solidFill>
                  <a:schemeClr val="tx1"/>
                </a:solidFill>
                <a:latin typeface="+mn-lt"/>
                <a:ea typeface="+mn-ea"/>
                <a:cs typeface="+mn-cs"/>
              </a:rPr>
              <a:t>, no tiene registro continuo de precipitación menor a 24 horas. Se realizó el mismo procedimiento estadístico de </a:t>
            </a:r>
            <a:r>
              <a:rPr lang="es-ES" sz="1200" kern="1200" dirty="0" err="1" smtClean="0">
                <a:solidFill>
                  <a:schemeClr val="tx1"/>
                </a:solidFill>
                <a:latin typeface="+mn-lt"/>
                <a:ea typeface="+mn-ea"/>
                <a:cs typeface="+mn-cs"/>
              </a:rPr>
              <a:t>Wald-Wolfowitz</a:t>
            </a:r>
            <a:r>
              <a:rPr lang="es-ES" sz="1200" kern="1200" dirty="0" smtClean="0">
                <a:solidFill>
                  <a:schemeClr val="tx1"/>
                </a:solidFill>
                <a:latin typeface="+mn-lt"/>
                <a:ea typeface="+mn-ea"/>
                <a:cs typeface="+mn-cs"/>
              </a:rPr>
              <a:t> (independencia y </a:t>
            </a:r>
            <a:r>
              <a:rPr lang="es-ES" sz="1200" kern="1200" dirty="0" err="1" smtClean="0">
                <a:solidFill>
                  <a:schemeClr val="tx1"/>
                </a:solidFill>
                <a:latin typeface="+mn-lt"/>
                <a:ea typeface="+mn-ea"/>
                <a:cs typeface="+mn-cs"/>
              </a:rPr>
              <a:t>estacionariedad</a:t>
            </a:r>
            <a:r>
              <a:rPr lang="es-ES" sz="1200" kern="1200" dirty="0" smtClean="0">
                <a:solidFill>
                  <a:schemeClr val="tx1"/>
                </a:solidFill>
                <a:latin typeface="+mn-lt"/>
                <a:ea typeface="+mn-ea"/>
                <a:cs typeface="+mn-cs"/>
              </a:rPr>
              <a:t>), de Mann-Kendall (detección de tendencias monótonas en la serie). La función que mejor ajusta a los valores de precipitación de esta estación es la distribución de probabilidad de </a:t>
            </a:r>
            <a:r>
              <a:rPr lang="es-ES" sz="1200" kern="1200" dirty="0" err="1" smtClean="0">
                <a:solidFill>
                  <a:schemeClr val="tx1"/>
                </a:solidFill>
                <a:latin typeface="+mn-lt"/>
                <a:ea typeface="+mn-ea"/>
                <a:cs typeface="+mn-cs"/>
              </a:rPr>
              <a:t>Pearson</a:t>
            </a:r>
            <a:r>
              <a:rPr lang="es-ES" sz="1200" kern="1200" dirty="0" smtClean="0">
                <a:solidFill>
                  <a:schemeClr val="tx1"/>
                </a:solidFill>
                <a:latin typeface="+mn-lt"/>
                <a:ea typeface="+mn-ea"/>
                <a:cs typeface="+mn-cs"/>
              </a:rPr>
              <a:t> tipo 3. Esta función se caracteriza por ser </a:t>
            </a:r>
            <a:r>
              <a:rPr lang="es-ES" sz="1200" kern="1200" dirty="0" err="1" smtClean="0">
                <a:solidFill>
                  <a:schemeClr val="tx1"/>
                </a:solidFill>
                <a:latin typeface="+mn-lt"/>
                <a:ea typeface="+mn-ea"/>
                <a:cs typeface="+mn-cs"/>
              </a:rPr>
              <a:t>tri</a:t>
            </a:r>
            <a:r>
              <a:rPr lang="es-ES" sz="1200" kern="1200" dirty="0" smtClean="0">
                <a:solidFill>
                  <a:schemeClr val="tx1"/>
                </a:solidFill>
                <a:latin typeface="+mn-lt"/>
                <a:ea typeface="+mn-ea"/>
                <a:cs typeface="+mn-cs"/>
              </a:rPr>
              <a:t>-paramétrica y ofreció un mejor ajuste a las series de datos chilenos que la </a:t>
            </a:r>
            <a:r>
              <a:rPr lang="es-ES" sz="1200" kern="1200" dirty="0" err="1" smtClean="0">
                <a:solidFill>
                  <a:schemeClr val="tx1"/>
                </a:solidFill>
                <a:latin typeface="+mn-lt"/>
                <a:ea typeface="+mn-ea"/>
                <a:cs typeface="+mn-cs"/>
              </a:rPr>
              <a:t>bi</a:t>
            </a:r>
            <a:r>
              <a:rPr lang="es-ES" sz="1200" kern="1200" dirty="0" smtClean="0">
                <a:solidFill>
                  <a:schemeClr val="tx1"/>
                </a:solidFill>
                <a:latin typeface="+mn-lt"/>
                <a:ea typeface="+mn-ea"/>
                <a:cs typeface="+mn-cs"/>
              </a:rPr>
              <a:t>-paramétrica de </a:t>
            </a:r>
            <a:r>
              <a:rPr lang="es-ES" sz="1200" kern="1200" dirty="0" err="1" smtClean="0">
                <a:solidFill>
                  <a:schemeClr val="tx1"/>
                </a:solidFill>
                <a:latin typeface="+mn-lt"/>
                <a:ea typeface="+mn-ea"/>
                <a:cs typeface="+mn-cs"/>
              </a:rPr>
              <a:t>Gumbel</a:t>
            </a:r>
            <a:r>
              <a:rPr lang="es-ES" sz="1200" kern="1200" dirty="0" smtClean="0">
                <a:solidFill>
                  <a:schemeClr val="tx1"/>
                </a:solidFill>
                <a:latin typeface="+mn-lt"/>
                <a:ea typeface="+mn-ea"/>
                <a:cs typeface="+mn-cs"/>
              </a:rPr>
              <a:t>, usualmente usada para esta zona mediterránea. Hemos detectado que esta última subestima los </a:t>
            </a:r>
            <a:r>
              <a:rPr lang="es-ES" sz="1200" kern="1200" dirty="0" err="1" smtClean="0">
                <a:solidFill>
                  <a:schemeClr val="tx1"/>
                </a:solidFill>
                <a:latin typeface="+mn-lt"/>
                <a:ea typeface="+mn-ea"/>
                <a:cs typeface="+mn-cs"/>
              </a:rPr>
              <a:t>cuantiles</a:t>
            </a:r>
            <a:r>
              <a:rPr lang="es-ES" sz="1200" kern="1200" dirty="0" smtClean="0">
                <a:solidFill>
                  <a:schemeClr val="tx1"/>
                </a:solidFill>
                <a:latin typeface="+mn-lt"/>
                <a:ea typeface="+mn-ea"/>
                <a:cs typeface="+mn-cs"/>
              </a:rPr>
              <a:t> para periodos de retorno grandes.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ES" sz="1200" kern="120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latin typeface="+mn-lt"/>
                <a:ea typeface="+mn-ea"/>
                <a:cs typeface="+mn-cs"/>
              </a:rPr>
              <a:t>La función de distribución que ofreció el mejor ajuste para todas las duraciones de precipitación fue </a:t>
            </a:r>
            <a:r>
              <a:rPr lang="es-ES" sz="1200" kern="1200" dirty="0" err="1" smtClean="0">
                <a:solidFill>
                  <a:schemeClr val="tx1"/>
                </a:solidFill>
                <a:latin typeface="+mn-lt"/>
                <a:ea typeface="+mn-ea"/>
                <a:cs typeface="+mn-cs"/>
              </a:rPr>
              <a:t>Pearson</a:t>
            </a:r>
            <a:r>
              <a:rPr lang="es-ES" sz="1200" kern="1200" dirty="0" smtClean="0">
                <a:solidFill>
                  <a:schemeClr val="tx1"/>
                </a:solidFill>
                <a:latin typeface="+mn-lt"/>
                <a:ea typeface="+mn-ea"/>
                <a:cs typeface="+mn-cs"/>
              </a:rPr>
              <a:t> tipo 3. Un segundo test de bondad de ajuste de la distribución que se muestra en la figura 3-4 puede realizarse con los diagramas de los </a:t>
            </a:r>
            <a:r>
              <a:rPr lang="es-ES" sz="1200" kern="1200" dirty="0" err="1" smtClean="0">
                <a:solidFill>
                  <a:schemeClr val="tx1"/>
                </a:solidFill>
                <a:latin typeface="+mn-lt"/>
                <a:ea typeface="+mn-ea"/>
                <a:cs typeface="+mn-cs"/>
              </a:rPr>
              <a:t>cuocientes</a:t>
            </a:r>
            <a:r>
              <a:rPr lang="es-ES" sz="1200" kern="1200" dirty="0" smtClean="0">
                <a:solidFill>
                  <a:schemeClr val="tx1"/>
                </a:solidFill>
                <a:latin typeface="+mn-lt"/>
                <a:ea typeface="+mn-ea"/>
                <a:cs typeface="+mn-cs"/>
              </a:rPr>
              <a:t> de L-momentos. Para la zona de interés como la </a:t>
            </a:r>
            <a:r>
              <a:rPr lang="es-ES" sz="1200" kern="1200" dirty="0" err="1" smtClean="0">
                <a:solidFill>
                  <a:schemeClr val="tx1"/>
                </a:solidFill>
                <a:latin typeface="+mn-lt"/>
                <a:ea typeface="+mn-ea"/>
                <a:cs typeface="+mn-cs"/>
              </a:rPr>
              <a:t>macrozona</a:t>
            </a:r>
            <a:r>
              <a:rPr lang="es-ES" sz="1200" kern="1200" dirty="0" smtClean="0">
                <a:solidFill>
                  <a:schemeClr val="tx1"/>
                </a:solidFill>
                <a:latin typeface="+mn-lt"/>
                <a:ea typeface="+mn-ea"/>
                <a:cs typeface="+mn-cs"/>
              </a:rPr>
              <a:t> centro poniente, puede observarse en la figura 3-5 que la distribución que más se aproxima al valor medio de Cs-L y </a:t>
            </a:r>
            <a:r>
              <a:rPr lang="es-ES" sz="1200" kern="1200" dirty="0" err="1" smtClean="0">
                <a:solidFill>
                  <a:schemeClr val="tx1"/>
                </a:solidFill>
                <a:latin typeface="+mn-lt"/>
                <a:ea typeface="+mn-ea"/>
                <a:cs typeface="+mn-cs"/>
              </a:rPr>
              <a:t>Ck</a:t>
            </a:r>
            <a:r>
              <a:rPr lang="es-ES" sz="1200" kern="1200" dirty="0" smtClean="0">
                <a:solidFill>
                  <a:schemeClr val="tx1"/>
                </a:solidFill>
                <a:latin typeface="+mn-lt"/>
                <a:ea typeface="+mn-ea"/>
                <a:cs typeface="+mn-cs"/>
              </a:rPr>
              <a:t>-L de la región, y de los valores de las series analizadas es la función de distribución Generalizada de </a:t>
            </a:r>
            <a:r>
              <a:rPr lang="es-ES" sz="1200" kern="1200" dirty="0" err="1" smtClean="0">
                <a:solidFill>
                  <a:schemeClr val="tx1"/>
                </a:solidFill>
                <a:latin typeface="+mn-lt"/>
                <a:ea typeface="+mn-ea"/>
                <a:cs typeface="+mn-cs"/>
              </a:rPr>
              <a:t>Pareto</a:t>
            </a:r>
            <a:r>
              <a:rPr lang="es-ES" sz="1200" kern="1200" dirty="0" smtClean="0">
                <a:solidFill>
                  <a:schemeClr val="tx1"/>
                </a:solidFill>
                <a:latin typeface="+mn-lt"/>
                <a:ea typeface="+mn-ea"/>
                <a:cs typeface="+mn-cs"/>
              </a:rPr>
              <a:t> (GPAR) seguida de la función de distribución de </a:t>
            </a:r>
            <a:r>
              <a:rPr lang="es-ES" sz="1200" kern="1200" dirty="0" err="1" smtClean="0">
                <a:solidFill>
                  <a:schemeClr val="tx1"/>
                </a:solidFill>
                <a:latin typeface="+mn-lt"/>
                <a:ea typeface="+mn-ea"/>
                <a:cs typeface="+mn-cs"/>
              </a:rPr>
              <a:t>Pearson</a:t>
            </a:r>
            <a:r>
              <a:rPr lang="es-ES" sz="1200" kern="1200" dirty="0" smtClean="0">
                <a:solidFill>
                  <a:schemeClr val="tx1"/>
                </a:solidFill>
                <a:latin typeface="+mn-lt"/>
                <a:ea typeface="+mn-ea"/>
                <a:cs typeface="+mn-cs"/>
              </a:rPr>
              <a:t> III.</a:t>
            </a:r>
            <a:endParaRPr lang="es-CL" sz="1200" kern="120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s-CL" sz="1200" kern="1200" dirty="0" smtClean="0">
              <a:solidFill>
                <a:schemeClr val="tx1"/>
              </a:solidFill>
              <a:latin typeface="+mn-lt"/>
              <a:ea typeface="+mn-ea"/>
              <a:cs typeface="+mn-cs"/>
            </a:endParaRPr>
          </a:p>
          <a:p>
            <a:endParaRPr lang="es-CL" dirty="0"/>
          </a:p>
        </p:txBody>
      </p:sp>
      <p:sp>
        <p:nvSpPr>
          <p:cNvPr id="4" name="3 Marcador de número de diapositiva"/>
          <p:cNvSpPr>
            <a:spLocks noGrp="1"/>
          </p:cNvSpPr>
          <p:nvPr>
            <p:ph type="sldNum" sz="quarter" idx="10"/>
          </p:nvPr>
        </p:nvSpPr>
        <p:spPr/>
        <p:txBody>
          <a:bodyPr/>
          <a:lstStyle/>
          <a:p>
            <a:fld id="{D4834D0A-0899-49E3-9F04-C64ED7FD94D4}" type="slidenum">
              <a:rPr lang="es-ES" smtClean="0"/>
              <a:pPr/>
              <a:t>20</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dirty="0"/>
          </a:p>
        </p:txBody>
      </p:sp>
      <p:sp>
        <p:nvSpPr>
          <p:cNvPr id="4" name="3 Marcador de número de diapositiva"/>
          <p:cNvSpPr>
            <a:spLocks noGrp="1"/>
          </p:cNvSpPr>
          <p:nvPr>
            <p:ph type="sldNum" sz="quarter" idx="10"/>
          </p:nvPr>
        </p:nvSpPr>
        <p:spPr/>
        <p:txBody>
          <a:bodyPr/>
          <a:lstStyle/>
          <a:p>
            <a:fld id="{1AEE2316-5579-4373-B8E8-3E94EC3D02CE}" type="slidenum">
              <a:rPr lang="es-CL" smtClean="0"/>
              <a:pPr/>
              <a:t>2</a:t>
            </a:fld>
            <a:endParaRPr lang="es-CL"/>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latin typeface="+mn-lt"/>
                <a:ea typeface="+mn-ea"/>
                <a:cs typeface="+mn-cs"/>
              </a:rPr>
              <a:t>El proceso de interpolación espacial pudo realizarse mediante </a:t>
            </a:r>
            <a:r>
              <a:rPr lang="es-ES" sz="1200" kern="1200" dirty="0" err="1" smtClean="0">
                <a:solidFill>
                  <a:schemeClr val="tx1"/>
                </a:solidFill>
                <a:latin typeface="+mn-lt"/>
                <a:ea typeface="+mn-ea"/>
                <a:cs typeface="+mn-cs"/>
              </a:rPr>
              <a:t>krigeado</a:t>
            </a:r>
            <a:r>
              <a:rPr lang="es-ES" sz="1200" kern="1200" dirty="0" smtClean="0">
                <a:solidFill>
                  <a:schemeClr val="tx1"/>
                </a:solidFill>
                <a:latin typeface="+mn-lt"/>
                <a:ea typeface="+mn-ea"/>
                <a:cs typeface="+mn-cs"/>
              </a:rPr>
              <a:t> ordinario, ajustando una superficie a la precipitación puntual de las estimaciones de la IDF. El objetivo fue lograr el mejor ajuste de una función a una serie de índices de precipitación datos provenientes de estaciones </a:t>
            </a:r>
            <a:r>
              <a:rPr lang="es-ES" sz="1200" kern="1200" dirty="0" err="1" smtClean="0">
                <a:solidFill>
                  <a:schemeClr val="tx1"/>
                </a:solidFill>
                <a:latin typeface="+mn-lt"/>
                <a:ea typeface="+mn-ea"/>
                <a:cs typeface="+mn-cs"/>
              </a:rPr>
              <a:t>pluviográficas</a:t>
            </a:r>
            <a:r>
              <a:rPr lang="es-ES" sz="1200" kern="1200" dirty="0" smtClean="0">
                <a:solidFill>
                  <a:schemeClr val="tx1"/>
                </a:solidFill>
                <a:latin typeface="+mn-lt"/>
                <a:ea typeface="+mn-ea"/>
                <a:cs typeface="+mn-cs"/>
              </a:rPr>
              <a:t>; se seleccionó el modelo exponencial porque explicó mejor el patrón de variabilidad espacial de la variable precipitación, desde un punto de vista estadístico. </a:t>
            </a:r>
            <a:endParaRPr lang="es-CL" sz="1200" kern="1200" dirty="0" smtClean="0">
              <a:solidFill>
                <a:schemeClr val="tx1"/>
              </a:solidFill>
              <a:latin typeface="+mn-lt"/>
              <a:ea typeface="+mn-ea"/>
              <a:cs typeface="+mn-cs"/>
            </a:endParaRPr>
          </a:p>
          <a:p>
            <a:r>
              <a:rPr lang="es-ES" sz="1200" kern="1200" dirty="0" smtClean="0">
                <a:solidFill>
                  <a:schemeClr val="tx1"/>
                </a:solidFill>
                <a:latin typeface="+mn-lt"/>
                <a:ea typeface="+mn-ea"/>
                <a:cs typeface="+mn-cs"/>
              </a:rPr>
              <a:t>El análisis </a:t>
            </a:r>
            <a:r>
              <a:rPr lang="es-ES" sz="1200" kern="1200" dirty="0" err="1" smtClean="0">
                <a:solidFill>
                  <a:schemeClr val="tx1"/>
                </a:solidFill>
                <a:latin typeface="+mn-lt"/>
                <a:ea typeface="+mn-ea"/>
                <a:cs typeface="+mn-cs"/>
              </a:rPr>
              <a:t>geoestadístico</a:t>
            </a:r>
            <a:r>
              <a:rPr lang="es-ES" sz="1200" kern="1200" dirty="0" smtClean="0">
                <a:solidFill>
                  <a:schemeClr val="tx1"/>
                </a:solidFill>
                <a:latin typeface="+mn-lt"/>
                <a:ea typeface="+mn-ea"/>
                <a:cs typeface="+mn-cs"/>
              </a:rPr>
              <a:t>, no consideró anisotropía debido a que no existen en principio causas que la puedan justificar. Además, con 36 puntos </a:t>
            </a:r>
            <a:r>
              <a:rPr lang="es-ES" sz="1200" kern="1200" dirty="0" err="1" smtClean="0">
                <a:solidFill>
                  <a:schemeClr val="tx1"/>
                </a:solidFill>
                <a:latin typeface="+mn-lt"/>
                <a:ea typeface="+mn-ea"/>
                <a:cs typeface="+mn-cs"/>
              </a:rPr>
              <a:t>muestrales</a:t>
            </a:r>
            <a:r>
              <a:rPr lang="es-ES" sz="1200" kern="1200" dirty="0" smtClean="0">
                <a:solidFill>
                  <a:schemeClr val="tx1"/>
                </a:solidFill>
                <a:latin typeface="+mn-lt"/>
                <a:ea typeface="+mn-ea"/>
                <a:cs typeface="+mn-cs"/>
              </a:rPr>
              <a:t>, la influencia de las diferentes direcciones del espacio hubiera supuesto la imposibilidad de definir unos </a:t>
            </a:r>
            <a:r>
              <a:rPr lang="es-ES" sz="1200" kern="1200" dirty="0" err="1" smtClean="0">
                <a:solidFill>
                  <a:schemeClr val="tx1"/>
                </a:solidFill>
                <a:latin typeface="+mn-lt"/>
                <a:ea typeface="+mn-ea"/>
                <a:cs typeface="+mn-cs"/>
              </a:rPr>
              <a:t>variogramas</a:t>
            </a:r>
            <a:r>
              <a:rPr lang="es-ES" sz="1200" kern="1200" dirty="0" smtClean="0">
                <a:solidFill>
                  <a:schemeClr val="tx1"/>
                </a:solidFill>
                <a:latin typeface="+mn-lt"/>
                <a:ea typeface="+mn-ea"/>
                <a:cs typeface="+mn-cs"/>
              </a:rPr>
              <a:t> direccionales aceptables. La estimación se realizó por </a:t>
            </a:r>
            <a:r>
              <a:rPr lang="es-ES" sz="1200" kern="1200" dirty="0" err="1" smtClean="0">
                <a:solidFill>
                  <a:schemeClr val="tx1"/>
                </a:solidFill>
                <a:latin typeface="+mn-lt"/>
                <a:ea typeface="+mn-ea"/>
                <a:cs typeface="+mn-cs"/>
              </a:rPr>
              <a:t>krigeado</a:t>
            </a:r>
            <a:r>
              <a:rPr lang="es-ES" sz="1200" kern="1200" dirty="0" smtClean="0">
                <a:solidFill>
                  <a:schemeClr val="tx1"/>
                </a:solidFill>
                <a:latin typeface="+mn-lt"/>
                <a:ea typeface="+mn-ea"/>
                <a:cs typeface="+mn-cs"/>
              </a:rPr>
              <a:t> ordinario, para una retícula, formada por celdas cuadradas de 1 x 1 Km. </a:t>
            </a:r>
          </a:p>
          <a:p>
            <a:endParaRPr lang="es-E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latin typeface="+mn-lt"/>
                <a:ea typeface="+mn-ea"/>
                <a:cs typeface="+mn-cs"/>
              </a:rPr>
              <a:t>Una primera revisión de la calidad de la interpolación, indica que la bondad de ajuste entre los datos reales e interpolados es satisfactoria. Sin embargo, estos resultados requieren necesariamente ser ratificados con el test estadístico de comparación de muestras pareadas de </a:t>
            </a:r>
            <a:r>
              <a:rPr lang="es-ES" sz="1200" kern="1200" dirty="0" err="1" smtClean="0">
                <a:solidFill>
                  <a:schemeClr val="tx1"/>
                </a:solidFill>
                <a:latin typeface="+mn-lt"/>
                <a:ea typeface="+mn-ea"/>
                <a:cs typeface="+mn-cs"/>
              </a:rPr>
              <a:t>Kruskal</a:t>
            </a:r>
            <a:r>
              <a:rPr lang="es-ES" sz="1200" kern="1200" dirty="0" smtClean="0">
                <a:solidFill>
                  <a:schemeClr val="tx1"/>
                </a:solidFill>
                <a:latin typeface="+mn-lt"/>
                <a:ea typeface="+mn-ea"/>
                <a:cs typeface="+mn-cs"/>
              </a:rPr>
              <a:t> Wallis, con los mismos registros de la estación </a:t>
            </a:r>
            <a:r>
              <a:rPr lang="es-ES" sz="1200" kern="1200" dirty="0" err="1" smtClean="0">
                <a:solidFill>
                  <a:schemeClr val="tx1"/>
                </a:solidFill>
                <a:latin typeface="+mn-lt"/>
                <a:ea typeface="+mn-ea"/>
                <a:cs typeface="+mn-cs"/>
              </a:rPr>
              <a:t>Pencahue</a:t>
            </a:r>
            <a:r>
              <a:rPr lang="es-ES" sz="1200" kern="1200" dirty="0" smtClean="0">
                <a:solidFill>
                  <a:schemeClr val="tx1"/>
                </a:solidFill>
                <a:latin typeface="+mn-lt"/>
                <a:ea typeface="+mn-ea"/>
                <a:cs typeface="+mn-cs"/>
              </a:rPr>
              <a:t> (tabla 3-23). Puesto que el p-valor de la tabla 3-23 es superior o igual a 0,05, no hay diferencia estadísticamente significativa entre las medianas a un nivel de confianza del 95%. Esto nos indica que la interpolación en este caso es satisfactoria</a:t>
            </a:r>
            <a:endParaRPr lang="es-CL" dirty="0" smtClean="0"/>
          </a:p>
          <a:p>
            <a:endParaRPr lang="es-CL" dirty="0"/>
          </a:p>
        </p:txBody>
      </p:sp>
      <p:sp>
        <p:nvSpPr>
          <p:cNvPr id="4" name="3 Marcador de número de diapositiva"/>
          <p:cNvSpPr>
            <a:spLocks noGrp="1"/>
          </p:cNvSpPr>
          <p:nvPr>
            <p:ph type="sldNum" sz="quarter" idx="10"/>
          </p:nvPr>
        </p:nvSpPr>
        <p:spPr/>
        <p:txBody>
          <a:bodyPr/>
          <a:lstStyle/>
          <a:p>
            <a:fld id="{D4834D0A-0899-49E3-9F04-C64ED7FD94D4}" type="slidenum">
              <a:rPr lang="es-ES" smtClean="0"/>
              <a:pPr/>
              <a:t>22</a:t>
            </a:fld>
            <a:endParaRPr lang="es-E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latin typeface="+mn-lt"/>
                <a:ea typeface="+mn-ea"/>
                <a:cs typeface="+mn-cs"/>
              </a:rPr>
              <a:t>Finalmente representamos espacialmente las intensidades anuales de precipitación dentro de la cuenca del río </a:t>
            </a:r>
            <a:r>
              <a:rPr lang="es-ES" sz="1200" kern="1200" dirty="0" err="1" smtClean="0">
                <a:solidFill>
                  <a:schemeClr val="tx1"/>
                </a:solidFill>
                <a:latin typeface="+mn-lt"/>
                <a:ea typeface="+mn-ea"/>
                <a:cs typeface="+mn-cs"/>
              </a:rPr>
              <a:t>Purapel</a:t>
            </a:r>
            <a:r>
              <a:rPr lang="es-ES" sz="1200" kern="1200" dirty="0" smtClean="0">
                <a:solidFill>
                  <a:schemeClr val="tx1"/>
                </a:solidFill>
                <a:latin typeface="+mn-lt"/>
                <a:ea typeface="+mn-ea"/>
                <a:cs typeface="+mn-cs"/>
              </a:rPr>
              <a:t> mediante la construcción de </a:t>
            </a:r>
            <a:r>
              <a:rPr lang="es-ES" sz="1200" kern="1200" dirty="0" err="1" smtClean="0">
                <a:solidFill>
                  <a:schemeClr val="tx1"/>
                </a:solidFill>
                <a:latin typeface="+mn-lt"/>
                <a:ea typeface="+mn-ea"/>
                <a:cs typeface="+mn-cs"/>
              </a:rPr>
              <a:t>isolíneas</a:t>
            </a:r>
            <a:r>
              <a:rPr lang="es-ES" sz="1200" kern="1200" dirty="0" smtClean="0">
                <a:solidFill>
                  <a:schemeClr val="tx1"/>
                </a:solidFill>
                <a:latin typeface="+mn-lt"/>
                <a:ea typeface="+mn-ea"/>
                <a:cs typeface="+mn-cs"/>
              </a:rPr>
              <a:t> de intensidad (figura 3-19). Las curvas de intensidad tienen un distanciamiento de 0,1 mm/h, y su rango varía de 18,7 a 19,3 mm/h. Estaciones pluviométricas cercanas a </a:t>
            </a:r>
            <a:r>
              <a:rPr lang="es-ES" sz="1200" kern="1200" dirty="0" err="1" smtClean="0">
                <a:solidFill>
                  <a:schemeClr val="tx1"/>
                </a:solidFill>
                <a:latin typeface="+mn-lt"/>
                <a:ea typeface="+mn-ea"/>
                <a:cs typeface="+mn-cs"/>
              </a:rPr>
              <a:t>Nirivilo</a:t>
            </a:r>
            <a:r>
              <a:rPr lang="es-ES" sz="1200" kern="1200" dirty="0" smtClean="0">
                <a:solidFill>
                  <a:schemeClr val="tx1"/>
                </a:solidFill>
                <a:latin typeface="+mn-lt"/>
                <a:ea typeface="+mn-ea"/>
                <a:cs typeface="+mn-cs"/>
              </a:rPr>
              <a:t> como </a:t>
            </a:r>
            <a:r>
              <a:rPr lang="es-ES" sz="1200" kern="1200" dirty="0" err="1" smtClean="0">
                <a:solidFill>
                  <a:schemeClr val="tx1"/>
                </a:solidFill>
                <a:latin typeface="+mn-lt"/>
                <a:ea typeface="+mn-ea"/>
                <a:cs typeface="+mn-cs"/>
              </a:rPr>
              <a:t>Melozal</a:t>
            </a:r>
            <a:r>
              <a:rPr lang="es-ES" sz="1200" kern="1200" dirty="0" smtClean="0">
                <a:solidFill>
                  <a:schemeClr val="tx1"/>
                </a:solidFill>
                <a:latin typeface="+mn-lt"/>
                <a:ea typeface="+mn-ea"/>
                <a:cs typeface="+mn-cs"/>
              </a:rPr>
              <a:t>, </a:t>
            </a:r>
            <a:r>
              <a:rPr lang="es-ES" sz="1200" kern="1200" dirty="0" err="1" smtClean="0">
                <a:solidFill>
                  <a:schemeClr val="tx1"/>
                </a:solidFill>
                <a:latin typeface="+mn-lt"/>
                <a:ea typeface="+mn-ea"/>
                <a:cs typeface="+mn-cs"/>
              </a:rPr>
              <a:t>Pencahue</a:t>
            </a:r>
            <a:r>
              <a:rPr lang="es-ES" sz="1200" kern="1200" dirty="0" smtClean="0">
                <a:solidFill>
                  <a:schemeClr val="tx1"/>
                </a:solidFill>
                <a:latin typeface="+mn-lt"/>
                <a:ea typeface="+mn-ea"/>
                <a:cs typeface="+mn-cs"/>
              </a:rPr>
              <a:t> y San Javier registran semejantes valores de intensidad máxima anual de 18,3, 16,3 y 18,0, respectivamente, cuando el periodo de retorno es de 10 años, lo que sugiere una buena estimación pluviométrica con el método propuesto para este estudio.</a:t>
            </a:r>
            <a:endParaRPr lang="es-CL" sz="1200" kern="1200" dirty="0" smtClean="0">
              <a:solidFill>
                <a:schemeClr val="tx1"/>
              </a:solidFill>
              <a:latin typeface="+mn-lt"/>
              <a:ea typeface="+mn-ea"/>
              <a:cs typeface="+mn-cs"/>
            </a:endParaRPr>
          </a:p>
          <a:p>
            <a:endParaRPr lang="es-CL"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latin typeface="+mn-lt"/>
                <a:ea typeface="+mn-ea"/>
                <a:cs typeface="+mn-cs"/>
              </a:rPr>
              <a:t>El área de estudio comprende a la cuenca del río </a:t>
            </a:r>
            <a:r>
              <a:rPr lang="es-ES" sz="1200" kern="1200" dirty="0" err="1" smtClean="0">
                <a:solidFill>
                  <a:schemeClr val="tx1"/>
                </a:solidFill>
                <a:latin typeface="+mn-lt"/>
                <a:ea typeface="+mn-ea"/>
                <a:cs typeface="+mn-cs"/>
              </a:rPr>
              <a:t>Purapel</a:t>
            </a:r>
            <a:r>
              <a:rPr lang="es-ES" sz="1200" kern="1200" dirty="0" smtClean="0">
                <a:solidFill>
                  <a:schemeClr val="tx1"/>
                </a:solidFill>
                <a:latin typeface="+mn-lt"/>
                <a:ea typeface="+mn-ea"/>
                <a:cs typeface="+mn-cs"/>
              </a:rPr>
              <a:t> (Chile). La asociación Constitución (KT) es la más representativa de la cuenca del río </a:t>
            </a:r>
            <a:r>
              <a:rPr lang="es-ES" sz="1200" kern="1200" dirty="0" err="1" smtClean="0">
                <a:solidFill>
                  <a:schemeClr val="tx1"/>
                </a:solidFill>
                <a:latin typeface="+mn-lt"/>
                <a:ea typeface="+mn-ea"/>
                <a:cs typeface="+mn-cs"/>
              </a:rPr>
              <a:t>Purapel</a:t>
            </a:r>
            <a:r>
              <a:rPr lang="es-ES" sz="1200" kern="1200" dirty="0" smtClean="0">
                <a:solidFill>
                  <a:schemeClr val="tx1"/>
                </a:solidFill>
                <a:latin typeface="+mn-lt"/>
                <a:ea typeface="+mn-ea"/>
                <a:cs typeface="+mn-cs"/>
              </a:rPr>
              <a:t> con un 64,7% del territorio. Estos suelos se caracterizan por ser profundos, clase textural franco arcillo arenosa y son aptos para plantaciones forestales. La segunda asociación representativa de la cuenca es </a:t>
            </a:r>
            <a:r>
              <a:rPr lang="es-ES" sz="1200" kern="1200" dirty="0" err="1" smtClean="0">
                <a:solidFill>
                  <a:schemeClr val="tx1"/>
                </a:solidFill>
                <a:latin typeface="+mn-lt"/>
                <a:ea typeface="+mn-ea"/>
                <a:cs typeface="+mn-cs"/>
              </a:rPr>
              <a:t>Treguaco</a:t>
            </a:r>
            <a:r>
              <a:rPr lang="es-ES" sz="1200" kern="1200" dirty="0" smtClean="0">
                <a:solidFill>
                  <a:schemeClr val="tx1"/>
                </a:solidFill>
                <a:latin typeface="+mn-lt"/>
                <a:ea typeface="+mn-ea"/>
                <a:cs typeface="+mn-cs"/>
              </a:rPr>
              <a:t> con un 30,3% (80 km2), que se caracteriza por zonas con suelos de clase textural franco arcillo limosa,  con buen desarrollo estructural, friables, de buena porosidad que permiten un buen desarrollo de las raíces. La serie de suelos </a:t>
            </a:r>
            <a:r>
              <a:rPr lang="es-ES" sz="1200" kern="1200" dirty="0" err="1" smtClean="0">
                <a:solidFill>
                  <a:schemeClr val="tx1"/>
                </a:solidFill>
                <a:latin typeface="+mn-lt"/>
                <a:ea typeface="+mn-ea"/>
                <a:cs typeface="+mn-cs"/>
              </a:rPr>
              <a:t>Ninhue</a:t>
            </a:r>
            <a:r>
              <a:rPr lang="es-ES" sz="1200" kern="1200" dirty="0" smtClean="0">
                <a:solidFill>
                  <a:schemeClr val="tx1"/>
                </a:solidFill>
                <a:latin typeface="+mn-lt"/>
                <a:ea typeface="+mn-ea"/>
                <a:cs typeface="+mn-cs"/>
              </a:rPr>
              <a:t> de clase textural franca fina de origen aluvial, tiene suelos profundos y drenaje imperfecto ocupando el 4 % de la cuenca (10 km2). Mayoritariamente la superficie de la cuenca pertenece a cerros (140 km2) con pendientes entre 30% y 50%, con amplias ventajas para la disposición de zanjas de infiltración. El estudio utiliza el modelo de elevación del terreno, series de precipitación de la estación </a:t>
            </a:r>
            <a:r>
              <a:rPr lang="es-ES" sz="1200" kern="1200" dirty="0" err="1" smtClean="0">
                <a:solidFill>
                  <a:schemeClr val="tx1"/>
                </a:solidFill>
                <a:latin typeface="+mn-lt"/>
                <a:ea typeface="+mn-ea"/>
                <a:cs typeface="+mn-cs"/>
              </a:rPr>
              <a:t>Nirivilo</a:t>
            </a:r>
            <a:r>
              <a:rPr lang="es-ES" sz="1200" kern="1200" dirty="0" smtClean="0">
                <a:solidFill>
                  <a:schemeClr val="tx1"/>
                </a:solidFill>
                <a:latin typeface="+mn-lt"/>
                <a:ea typeface="+mn-ea"/>
                <a:cs typeface="+mn-cs"/>
              </a:rPr>
              <a:t> (1956- 2007) de la cuenca del río </a:t>
            </a:r>
            <a:r>
              <a:rPr lang="es-ES" sz="1200" kern="1200" dirty="0" err="1" smtClean="0">
                <a:solidFill>
                  <a:schemeClr val="tx1"/>
                </a:solidFill>
                <a:latin typeface="+mn-lt"/>
                <a:ea typeface="+mn-ea"/>
                <a:cs typeface="+mn-cs"/>
              </a:rPr>
              <a:t>Purapel</a:t>
            </a:r>
            <a:r>
              <a:rPr lang="es-ES" sz="1200" kern="1200" dirty="0" smtClean="0">
                <a:solidFill>
                  <a:schemeClr val="tx1"/>
                </a:solidFill>
                <a:latin typeface="+mn-lt"/>
                <a:ea typeface="+mn-ea"/>
                <a:cs typeface="+mn-cs"/>
              </a:rPr>
              <a:t> y los datos pluviométricos continuos registrados con 6 estaciones. La intensidad de la lluvia fue interpolada mediante un </a:t>
            </a:r>
            <a:r>
              <a:rPr lang="es-ES" sz="1200" kern="1200" dirty="0" err="1" smtClean="0">
                <a:solidFill>
                  <a:schemeClr val="tx1"/>
                </a:solidFill>
                <a:latin typeface="+mn-lt"/>
                <a:ea typeface="+mn-ea"/>
                <a:cs typeface="+mn-cs"/>
              </a:rPr>
              <a:t>krigeado</a:t>
            </a:r>
            <a:r>
              <a:rPr lang="es-ES" sz="1200" kern="1200" dirty="0" smtClean="0">
                <a:solidFill>
                  <a:schemeClr val="tx1"/>
                </a:solidFill>
                <a:latin typeface="+mn-lt"/>
                <a:ea typeface="+mn-ea"/>
                <a:cs typeface="+mn-cs"/>
              </a:rPr>
              <a:t> ordinario con </a:t>
            </a:r>
            <a:r>
              <a:rPr lang="es-ES" sz="1200" kern="1200" dirty="0" err="1" smtClean="0">
                <a:solidFill>
                  <a:schemeClr val="tx1"/>
                </a:solidFill>
                <a:latin typeface="+mn-lt"/>
                <a:ea typeface="+mn-ea"/>
                <a:cs typeface="+mn-cs"/>
              </a:rPr>
              <a:t>variograma</a:t>
            </a:r>
            <a:r>
              <a:rPr lang="es-ES" sz="1200" kern="1200" dirty="0" smtClean="0">
                <a:solidFill>
                  <a:schemeClr val="tx1"/>
                </a:solidFill>
                <a:latin typeface="+mn-lt"/>
                <a:ea typeface="+mn-ea"/>
                <a:cs typeface="+mn-cs"/>
              </a:rPr>
              <a:t> exponencial. Asimismo, se utiliza el Catastro de uso del suelo y vegetación nativa para la cuenca del río </a:t>
            </a:r>
            <a:r>
              <a:rPr lang="es-ES" sz="1200" kern="1200" dirty="0" err="1" smtClean="0">
                <a:solidFill>
                  <a:schemeClr val="tx1"/>
                </a:solidFill>
                <a:latin typeface="+mn-lt"/>
                <a:ea typeface="+mn-ea"/>
                <a:cs typeface="+mn-cs"/>
              </a:rPr>
              <a:t>Purapel</a:t>
            </a:r>
            <a:r>
              <a:rPr lang="es-ES" sz="1200" kern="1200" dirty="0" smtClean="0">
                <a:solidFill>
                  <a:schemeClr val="tx1"/>
                </a:solidFill>
                <a:latin typeface="+mn-lt"/>
                <a:ea typeface="+mn-ea"/>
                <a:cs typeface="+mn-cs"/>
              </a:rPr>
              <a:t> (escala 1:20.000). Adicionalmente, se utiliza valores del Número de Curva en función de la clasificación </a:t>
            </a:r>
            <a:r>
              <a:rPr lang="es-ES" sz="1200" kern="1200" dirty="0" err="1" smtClean="0">
                <a:solidFill>
                  <a:schemeClr val="tx1"/>
                </a:solidFill>
                <a:latin typeface="+mn-lt"/>
                <a:ea typeface="+mn-ea"/>
                <a:cs typeface="+mn-cs"/>
              </a:rPr>
              <a:t>Corine</a:t>
            </a:r>
            <a:r>
              <a:rPr lang="es-ES" sz="1200" kern="1200" dirty="0" smtClean="0">
                <a:solidFill>
                  <a:schemeClr val="tx1"/>
                </a:solidFill>
                <a:latin typeface="+mn-lt"/>
                <a:ea typeface="+mn-ea"/>
                <a:cs typeface="+mn-cs"/>
              </a:rPr>
              <a:t> </a:t>
            </a:r>
            <a:r>
              <a:rPr lang="es-ES" sz="1200" kern="1200" dirty="0" err="1" smtClean="0">
                <a:solidFill>
                  <a:schemeClr val="tx1"/>
                </a:solidFill>
                <a:latin typeface="+mn-lt"/>
                <a:ea typeface="+mn-ea"/>
                <a:cs typeface="+mn-cs"/>
              </a:rPr>
              <a:t>Land</a:t>
            </a:r>
            <a:r>
              <a:rPr lang="es-ES" sz="1200" kern="1200" dirty="0" smtClean="0">
                <a:solidFill>
                  <a:schemeClr val="tx1"/>
                </a:solidFill>
                <a:latin typeface="+mn-lt"/>
                <a:ea typeface="+mn-ea"/>
                <a:cs typeface="+mn-cs"/>
              </a:rPr>
              <a:t> </a:t>
            </a:r>
            <a:r>
              <a:rPr lang="es-ES" sz="1200" kern="1200" dirty="0" err="1" smtClean="0">
                <a:solidFill>
                  <a:schemeClr val="tx1"/>
                </a:solidFill>
                <a:latin typeface="+mn-lt"/>
                <a:ea typeface="+mn-ea"/>
                <a:cs typeface="+mn-cs"/>
              </a:rPr>
              <a:t>Cover</a:t>
            </a:r>
            <a:r>
              <a:rPr lang="es-ES" sz="1200" kern="1200" dirty="0" smtClean="0">
                <a:solidFill>
                  <a:schemeClr val="tx1"/>
                </a:solidFill>
                <a:latin typeface="+mn-lt"/>
                <a:ea typeface="+mn-ea"/>
                <a:cs typeface="+mn-cs"/>
              </a:rPr>
              <a:t> 2000. El método usado para el diseño de zanjas ha sido plasmado en algoritmos y códigos escritos en MATLAB. Se realiza un aplicación de los modelos con la información de la cuenca, para una resolución de 1 ha (100 x 100 m). Recuerde que la precipitación del chubasco más intenso que debe ser amortiguado por las zanjas fue un evento de lluvia de 24h de 134 mm, con una intensidad máxima de 10,7 mmh-1. Tal precipitación fue encontrada en los registros del año 2002, que corresponden a un evento de lluvia de 72 horas de 279 mm, y fue por lo tanto válido para evaluar el diseño de zanjas de infiltración que utilizan estos enfoques, y donde las intensidades máximas de precipitación no superaron los 15,8 mm/h. </a:t>
            </a:r>
            <a:endParaRPr lang="es-CL" sz="1200" kern="1200" dirty="0" smtClean="0">
              <a:solidFill>
                <a:schemeClr val="tx1"/>
              </a:solidFill>
              <a:latin typeface="+mn-lt"/>
              <a:ea typeface="+mn-ea"/>
              <a:cs typeface="+mn-cs"/>
            </a:endParaRPr>
          </a:p>
        </p:txBody>
      </p:sp>
      <p:sp>
        <p:nvSpPr>
          <p:cNvPr id="4" name="3 Marcador de número de diapositiva"/>
          <p:cNvSpPr>
            <a:spLocks noGrp="1"/>
          </p:cNvSpPr>
          <p:nvPr>
            <p:ph type="sldNum" sz="quarter" idx="10"/>
          </p:nvPr>
        </p:nvSpPr>
        <p:spPr/>
        <p:txBody>
          <a:bodyPr/>
          <a:lstStyle/>
          <a:p>
            <a:fld id="{D4834D0A-0899-49E3-9F04-C64ED7FD94D4}" type="slidenum">
              <a:rPr lang="es-ES" smtClean="0"/>
              <a:pPr/>
              <a:t>23</a:t>
            </a:fld>
            <a:endParaRPr lang="es-E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latin typeface="+mn-lt"/>
                <a:ea typeface="+mn-ea"/>
                <a:cs typeface="+mn-cs"/>
              </a:rPr>
              <a:t>En el </a:t>
            </a:r>
            <a:r>
              <a:rPr lang="es-ES" sz="1200" b="1" u="sng" kern="1200" dirty="0" smtClean="0">
                <a:solidFill>
                  <a:schemeClr val="tx1"/>
                </a:solidFill>
                <a:latin typeface="+mn-lt"/>
                <a:ea typeface="+mn-ea"/>
                <a:cs typeface="+mn-cs"/>
              </a:rPr>
              <a:t>CAPITULO 4</a:t>
            </a:r>
            <a:r>
              <a:rPr lang="es-ES" sz="1200" kern="1200" dirty="0" smtClean="0">
                <a:solidFill>
                  <a:schemeClr val="tx1"/>
                </a:solidFill>
                <a:latin typeface="+mn-lt"/>
                <a:ea typeface="+mn-ea"/>
                <a:cs typeface="+mn-cs"/>
              </a:rPr>
              <a:t> de diseño de zanjas de infiltración se proponen tres modelos para el diseño de zanjas de infiltración en cuencas bajo un clima </a:t>
            </a:r>
            <a:r>
              <a:rPr lang="es-ES" sz="1200" kern="1200" dirty="0" err="1" smtClean="0">
                <a:solidFill>
                  <a:schemeClr val="tx1"/>
                </a:solidFill>
                <a:latin typeface="+mn-lt"/>
                <a:ea typeface="+mn-ea"/>
                <a:cs typeface="+mn-cs"/>
              </a:rPr>
              <a:t>subhúmedo</a:t>
            </a:r>
            <a:r>
              <a:rPr lang="es-ES" sz="1200" kern="1200" dirty="0" smtClean="0">
                <a:solidFill>
                  <a:schemeClr val="tx1"/>
                </a:solidFill>
                <a:latin typeface="+mn-lt"/>
                <a:ea typeface="+mn-ea"/>
                <a:cs typeface="+mn-cs"/>
              </a:rPr>
              <a:t>. Los algoritmos de diseño añaden el análisis regional de precipitaciones, el ángulo de inclinación de la zona de impluvio en el proceso de infiltración e incorpora matrices de información de uso y tipo de suelos para la extensión de los resultados en toda la cuenca del río </a:t>
            </a:r>
            <a:r>
              <a:rPr lang="es-ES" sz="1200" kern="1200" dirty="0" err="1" smtClean="0">
                <a:solidFill>
                  <a:schemeClr val="tx1"/>
                </a:solidFill>
                <a:latin typeface="+mn-lt"/>
                <a:ea typeface="+mn-ea"/>
                <a:cs typeface="+mn-cs"/>
              </a:rPr>
              <a:t>Purapel</a:t>
            </a:r>
            <a:r>
              <a:rPr lang="es-ES" sz="1200" kern="1200" dirty="0" smtClean="0">
                <a:solidFill>
                  <a:schemeClr val="tx1"/>
                </a:solidFill>
                <a:latin typeface="+mn-lt"/>
                <a:ea typeface="+mn-ea"/>
                <a:cs typeface="+mn-cs"/>
              </a:rPr>
              <a:t>.</a:t>
            </a:r>
            <a:endParaRPr lang="es-CL" sz="1200" kern="1200" dirty="0" smtClean="0">
              <a:solidFill>
                <a:schemeClr val="tx1"/>
              </a:solidFill>
              <a:latin typeface="+mn-lt"/>
              <a:ea typeface="+mn-ea"/>
              <a:cs typeface="+mn-cs"/>
            </a:endParaRPr>
          </a:p>
          <a:p>
            <a:endParaRPr lang="es-CL" sz="1200" kern="1200" dirty="0" smtClean="0">
              <a:solidFill>
                <a:schemeClr val="tx1"/>
              </a:solidFill>
              <a:latin typeface="+mn-lt"/>
              <a:ea typeface="+mn-ea"/>
              <a:cs typeface="+mn-cs"/>
            </a:endParaRPr>
          </a:p>
          <a:p>
            <a:r>
              <a:rPr lang="es-ES" sz="1200" kern="1200" dirty="0" smtClean="0">
                <a:solidFill>
                  <a:schemeClr val="tx1"/>
                </a:solidFill>
                <a:latin typeface="+mn-lt"/>
                <a:ea typeface="+mn-ea"/>
                <a:cs typeface="+mn-cs"/>
              </a:rPr>
              <a:t>En una revisión de técnicas de cosecha de agua de lluvia, </a:t>
            </a:r>
            <a:r>
              <a:rPr lang="es-ES" sz="1200" kern="1200" dirty="0" err="1" smtClean="0">
                <a:solidFill>
                  <a:schemeClr val="tx1"/>
                </a:solidFill>
                <a:latin typeface="+mn-lt"/>
                <a:ea typeface="+mn-ea"/>
                <a:cs typeface="+mn-cs"/>
              </a:rPr>
              <a:t>Verbist</a:t>
            </a:r>
            <a:r>
              <a:rPr lang="es-ES" sz="1200" kern="1200" dirty="0" smtClean="0">
                <a:solidFill>
                  <a:schemeClr val="tx1"/>
                </a:solidFill>
                <a:latin typeface="+mn-lt"/>
                <a:ea typeface="+mn-ea"/>
                <a:cs typeface="+mn-cs"/>
              </a:rPr>
              <a:t> (2011) destacaba que todas ellas se pueden caracterizar con dos modelos generales: empíricos y basados en principios físicos. </a:t>
            </a:r>
            <a:endParaRPr lang="es-CL" sz="1200" kern="1200" dirty="0" smtClean="0">
              <a:solidFill>
                <a:schemeClr val="tx1"/>
              </a:solidFill>
              <a:latin typeface="+mn-lt"/>
              <a:ea typeface="+mn-ea"/>
              <a:cs typeface="+mn-cs"/>
            </a:endParaRPr>
          </a:p>
          <a:p>
            <a:r>
              <a:rPr lang="es-ES" sz="1200" kern="1200" dirty="0" smtClean="0">
                <a:solidFill>
                  <a:schemeClr val="tx1"/>
                </a:solidFill>
                <a:latin typeface="+mn-lt"/>
                <a:ea typeface="+mn-ea"/>
                <a:cs typeface="+mn-cs"/>
              </a:rPr>
              <a:t> </a:t>
            </a:r>
            <a:endParaRPr lang="es-CL" sz="1200" kern="1200" dirty="0" smtClean="0">
              <a:solidFill>
                <a:schemeClr val="tx1"/>
              </a:solidFill>
              <a:latin typeface="+mn-lt"/>
              <a:ea typeface="+mn-ea"/>
              <a:cs typeface="+mn-cs"/>
            </a:endParaRPr>
          </a:p>
          <a:p>
            <a:r>
              <a:rPr lang="es-ES" sz="1200" kern="1200" dirty="0" smtClean="0">
                <a:solidFill>
                  <a:schemeClr val="tx1"/>
                </a:solidFill>
                <a:latin typeface="+mn-lt"/>
                <a:ea typeface="+mn-ea"/>
                <a:cs typeface="+mn-cs"/>
              </a:rPr>
              <a:t>Los modelos existentes no consideran la concatenación de zanjas, ni la variabilidad temporal y espacial de suelo, agua y vegetación, lo que limita su aplicación.</a:t>
            </a:r>
            <a:endParaRPr lang="es-CL" sz="1200" kern="1200" dirty="0" smtClean="0">
              <a:solidFill>
                <a:schemeClr val="tx1"/>
              </a:solidFill>
              <a:latin typeface="+mn-lt"/>
              <a:ea typeface="+mn-ea"/>
              <a:cs typeface="+mn-cs"/>
            </a:endParaRPr>
          </a:p>
          <a:p>
            <a:r>
              <a:rPr lang="es-ES" sz="1200" kern="1200" dirty="0" smtClean="0">
                <a:solidFill>
                  <a:schemeClr val="tx1"/>
                </a:solidFill>
                <a:latin typeface="+mn-lt"/>
                <a:ea typeface="+mn-ea"/>
                <a:cs typeface="+mn-cs"/>
              </a:rPr>
              <a:t> </a:t>
            </a:r>
            <a:endParaRPr lang="es-CL" sz="1200" kern="1200" dirty="0" smtClean="0">
              <a:solidFill>
                <a:schemeClr val="tx1"/>
              </a:solidFill>
              <a:latin typeface="+mn-lt"/>
              <a:ea typeface="+mn-ea"/>
              <a:cs typeface="+mn-cs"/>
            </a:endParaRPr>
          </a:p>
          <a:p>
            <a:r>
              <a:rPr lang="es-ES" sz="1200" kern="1200" dirty="0" smtClean="0">
                <a:solidFill>
                  <a:schemeClr val="tx1"/>
                </a:solidFill>
                <a:latin typeface="+mn-lt"/>
                <a:ea typeface="+mn-ea"/>
                <a:cs typeface="+mn-cs"/>
              </a:rPr>
              <a:t>Se presentar 3 modelos de generación de escorrentía y la captación aguas pluviales para un diseño racional de las zanjas de infiltración, considerando la variabilidad espacial y temporal de los procesos hidrológicos en una ladera.</a:t>
            </a:r>
            <a:endParaRPr lang="es-CL" dirty="0" smtClean="0"/>
          </a:p>
          <a:p>
            <a:endParaRPr lang="es-CL" sz="1200" kern="1200" dirty="0">
              <a:solidFill>
                <a:schemeClr val="tx1"/>
              </a:solidFill>
              <a:latin typeface="+mn-lt"/>
              <a:ea typeface="+mn-ea"/>
              <a:cs typeface="+mn-cs"/>
            </a:endParaRPr>
          </a:p>
        </p:txBody>
      </p:sp>
      <p:sp>
        <p:nvSpPr>
          <p:cNvPr id="4" name="3 Marcador de número de diapositiva"/>
          <p:cNvSpPr>
            <a:spLocks noGrp="1"/>
          </p:cNvSpPr>
          <p:nvPr>
            <p:ph type="sldNum" sz="quarter" idx="10"/>
          </p:nvPr>
        </p:nvSpPr>
        <p:spPr/>
        <p:txBody>
          <a:bodyPr/>
          <a:lstStyle/>
          <a:p>
            <a:fld id="{D4834D0A-0899-49E3-9F04-C64ED7FD94D4}" type="slidenum">
              <a:rPr lang="es-ES" smtClean="0"/>
              <a:pPr/>
              <a:t>24</a:t>
            </a:fld>
            <a:endParaRPr lang="es-E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lvl="0"/>
            <a:r>
              <a:rPr lang="es-ES" sz="1200" kern="1200" dirty="0" smtClean="0">
                <a:solidFill>
                  <a:schemeClr val="tx1"/>
                </a:solidFill>
                <a:latin typeface="+mn-lt"/>
                <a:ea typeface="+mn-ea"/>
                <a:cs typeface="+mn-cs"/>
              </a:rPr>
              <a:t>El primer modelo es un modelo empírico desarrollado a partir del modelo de Falco et al. (1997), lo llamamos DZANJACTE y considera una intensidad constante en la infiltración de agua en el suelo. El volumen máximo de agua aportado por la cuenca vertiente, </a:t>
            </a:r>
            <a:r>
              <a:rPr lang="es-ES" sz="1200" kern="1200" dirty="0" err="1" smtClean="0">
                <a:solidFill>
                  <a:schemeClr val="tx1"/>
                </a:solidFill>
                <a:latin typeface="+mn-lt"/>
                <a:ea typeface="+mn-ea"/>
                <a:cs typeface="+mn-cs"/>
              </a:rPr>
              <a:t>qs</a:t>
            </a:r>
            <a:r>
              <a:rPr lang="es-ES" sz="1200" kern="1200" dirty="0" smtClean="0">
                <a:solidFill>
                  <a:schemeClr val="tx1"/>
                </a:solidFill>
                <a:latin typeface="+mn-lt"/>
                <a:ea typeface="+mn-ea"/>
                <a:cs typeface="+mn-cs"/>
              </a:rPr>
              <a:t>,  es la precipitación, P, menos una substracción inicial, Po y la infiltración, F. La máxima captura de agua se produce bajo extremos de precipitación, en particular, con chubascos de corta duración, menores de 5 minutos. En este caso, la precipitación P, en un intervalo de tiempo t puede expresarse como producto de la intensidad media </a:t>
            </a:r>
            <a:r>
              <a:rPr lang="es-ES" sz="1200" kern="1200" dirty="0" err="1" smtClean="0">
                <a:solidFill>
                  <a:schemeClr val="tx1"/>
                </a:solidFill>
                <a:latin typeface="+mn-lt"/>
                <a:ea typeface="+mn-ea"/>
                <a:cs typeface="+mn-cs"/>
              </a:rPr>
              <a:t>im</a:t>
            </a:r>
            <a:r>
              <a:rPr lang="es-ES" sz="1200" kern="1200" dirty="0" smtClean="0">
                <a:solidFill>
                  <a:schemeClr val="tx1"/>
                </a:solidFill>
                <a:latin typeface="+mn-lt"/>
                <a:ea typeface="+mn-ea"/>
                <a:cs typeface="+mn-cs"/>
              </a:rPr>
              <a:t>, que se relaciona con el periodo de retorno, T, y la duración t, con los coeficientes a, b, y c, por la duración. Derivando la ecuación 4.2, con respecto al tiempo se obtiene la intensidad de lluvia instantánea, </a:t>
            </a:r>
            <a:r>
              <a:rPr lang="es-ES" sz="1200" kern="1200" dirty="0" err="1" smtClean="0">
                <a:solidFill>
                  <a:schemeClr val="tx1"/>
                </a:solidFill>
                <a:latin typeface="+mn-lt"/>
                <a:ea typeface="+mn-ea"/>
                <a:cs typeface="+mn-cs"/>
              </a:rPr>
              <a:t>Ii</a:t>
            </a:r>
            <a:r>
              <a:rPr lang="es-ES" sz="1200" kern="1200" dirty="0" smtClean="0">
                <a:solidFill>
                  <a:schemeClr val="tx1"/>
                </a:solidFill>
                <a:latin typeface="+mn-lt"/>
                <a:ea typeface="+mn-ea"/>
                <a:cs typeface="+mn-cs"/>
              </a:rPr>
              <a:t> [LT-1]. Cuando la intensidad de lluvia, I, se iguala a la velocidad de infiltración del agua en el suelo, </a:t>
            </a:r>
            <a:r>
              <a:rPr lang="es-ES" sz="1200" kern="1200" dirty="0" err="1" smtClean="0">
                <a:solidFill>
                  <a:schemeClr val="tx1"/>
                </a:solidFill>
                <a:latin typeface="+mn-lt"/>
                <a:ea typeface="+mn-ea"/>
                <a:cs typeface="+mn-cs"/>
              </a:rPr>
              <a:t>fc</a:t>
            </a:r>
            <a:r>
              <a:rPr lang="es-ES" sz="1200" kern="1200" dirty="0" smtClean="0">
                <a:solidFill>
                  <a:schemeClr val="tx1"/>
                </a:solidFill>
                <a:latin typeface="+mn-lt"/>
                <a:ea typeface="+mn-ea"/>
                <a:cs typeface="+mn-cs"/>
              </a:rPr>
              <a:t>, cesa la producción de escorrentía. La substracción inicial, P0 [L], se estima usando la ecuación empírica del número de curva, propuesta por el </a:t>
            </a:r>
            <a:r>
              <a:rPr lang="es-ES" sz="1200" kern="1200" dirty="0" err="1" smtClean="0">
                <a:solidFill>
                  <a:schemeClr val="tx1"/>
                </a:solidFill>
                <a:latin typeface="+mn-lt"/>
                <a:ea typeface="+mn-ea"/>
                <a:cs typeface="+mn-cs"/>
              </a:rPr>
              <a:t>Soil</a:t>
            </a:r>
            <a:r>
              <a:rPr lang="es-ES" sz="1200" kern="1200" dirty="0" smtClean="0">
                <a:solidFill>
                  <a:schemeClr val="tx1"/>
                </a:solidFill>
                <a:latin typeface="+mn-lt"/>
                <a:ea typeface="+mn-ea"/>
                <a:cs typeface="+mn-cs"/>
              </a:rPr>
              <a:t> </a:t>
            </a:r>
            <a:r>
              <a:rPr lang="es-ES" sz="1200" kern="1200" dirty="0" err="1" smtClean="0">
                <a:solidFill>
                  <a:schemeClr val="tx1"/>
                </a:solidFill>
                <a:latin typeface="+mn-lt"/>
                <a:ea typeface="+mn-ea"/>
                <a:cs typeface="+mn-cs"/>
              </a:rPr>
              <a:t>Conservation</a:t>
            </a:r>
            <a:r>
              <a:rPr lang="es-ES" sz="1200" kern="1200" dirty="0" smtClean="0">
                <a:solidFill>
                  <a:schemeClr val="tx1"/>
                </a:solidFill>
                <a:latin typeface="+mn-lt"/>
                <a:ea typeface="+mn-ea"/>
                <a:cs typeface="+mn-cs"/>
              </a:rPr>
              <a:t> Servicie (1972). Considérese, para cada unidad sistematizada (</a:t>
            </a:r>
            <a:r>
              <a:rPr lang="es-ES" sz="1200" kern="1200" dirty="0" err="1" smtClean="0">
                <a:solidFill>
                  <a:schemeClr val="tx1"/>
                </a:solidFill>
                <a:latin typeface="+mn-lt"/>
                <a:ea typeface="+mn-ea"/>
                <a:cs typeface="+mn-cs"/>
              </a:rPr>
              <a:t>i,j</a:t>
            </a:r>
            <a:r>
              <a:rPr lang="es-ES" sz="1200" kern="1200" dirty="0" smtClean="0">
                <a:solidFill>
                  <a:schemeClr val="tx1"/>
                </a:solidFill>
                <a:latin typeface="+mn-lt"/>
                <a:ea typeface="+mn-ea"/>
                <a:cs typeface="+mn-cs"/>
              </a:rPr>
              <a:t>) de la cuenca, que el volumen de agua </a:t>
            </a:r>
            <a:r>
              <a:rPr lang="es-ES" sz="1200" kern="1200" dirty="0" err="1" smtClean="0">
                <a:solidFill>
                  <a:schemeClr val="tx1"/>
                </a:solidFill>
                <a:latin typeface="+mn-lt"/>
                <a:ea typeface="+mn-ea"/>
                <a:cs typeface="+mn-cs"/>
              </a:rPr>
              <a:t>aportante</a:t>
            </a:r>
            <a:r>
              <a:rPr lang="es-ES" sz="1200" kern="1200" dirty="0" smtClean="0">
                <a:solidFill>
                  <a:schemeClr val="tx1"/>
                </a:solidFill>
                <a:latin typeface="+mn-lt"/>
                <a:ea typeface="+mn-ea"/>
                <a:cs typeface="+mn-cs"/>
              </a:rPr>
              <a:t> o impluvio está dado por Va, que involucra la escorrentía superficial </a:t>
            </a:r>
            <a:r>
              <a:rPr lang="es-ES" sz="1200" kern="1200" dirty="0" err="1" smtClean="0">
                <a:solidFill>
                  <a:schemeClr val="tx1"/>
                </a:solidFill>
                <a:latin typeface="+mn-lt"/>
                <a:ea typeface="+mn-ea"/>
                <a:cs typeface="+mn-cs"/>
              </a:rPr>
              <a:t>qs</a:t>
            </a:r>
            <a:r>
              <a:rPr lang="es-ES" sz="1200" kern="1200" dirty="0" smtClean="0">
                <a:solidFill>
                  <a:schemeClr val="tx1"/>
                </a:solidFill>
                <a:latin typeface="+mn-lt"/>
                <a:ea typeface="+mn-ea"/>
                <a:cs typeface="+mn-cs"/>
              </a:rPr>
              <a:t> y la superficie de la cuenca vertiente (o impluvio) </a:t>
            </a:r>
            <a:r>
              <a:rPr lang="es-ES" sz="1200" kern="1200" dirty="0" err="1" smtClean="0">
                <a:solidFill>
                  <a:schemeClr val="tx1"/>
                </a:solidFill>
                <a:latin typeface="+mn-lt"/>
                <a:ea typeface="+mn-ea"/>
                <a:cs typeface="+mn-cs"/>
              </a:rPr>
              <a:t>Acv</a:t>
            </a:r>
            <a:r>
              <a:rPr lang="es-ES" sz="1200" kern="1200" dirty="0" smtClean="0">
                <a:solidFill>
                  <a:schemeClr val="tx1"/>
                </a:solidFill>
                <a:latin typeface="+mn-lt"/>
                <a:ea typeface="+mn-ea"/>
                <a:cs typeface="+mn-cs"/>
              </a:rPr>
              <a:t>. Mientras que volumen de captura, R, está dado por la geometría de la zanja  </a:t>
            </a:r>
            <a:r>
              <a:rPr lang="es-ES" sz="1200" kern="1200" dirty="0" err="1" smtClean="0">
                <a:solidFill>
                  <a:schemeClr val="tx1"/>
                </a:solidFill>
                <a:latin typeface="+mn-lt"/>
                <a:ea typeface="+mn-ea"/>
                <a:cs typeface="+mn-cs"/>
              </a:rPr>
              <a:t>Vg</a:t>
            </a:r>
            <a:r>
              <a:rPr lang="es-ES" sz="1200" kern="1200" dirty="0" smtClean="0">
                <a:solidFill>
                  <a:schemeClr val="tx1"/>
                </a:solidFill>
                <a:latin typeface="+mn-lt"/>
                <a:ea typeface="+mn-ea"/>
                <a:cs typeface="+mn-cs"/>
              </a:rPr>
              <a:t>, la precipitación al interior de la zanja </a:t>
            </a:r>
            <a:r>
              <a:rPr lang="es-ES" sz="1200" kern="1200" dirty="0" err="1" smtClean="0">
                <a:solidFill>
                  <a:schemeClr val="tx1"/>
                </a:solidFill>
                <a:latin typeface="+mn-lt"/>
                <a:ea typeface="+mn-ea"/>
                <a:cs typeface="+mn-cs"/>
              </a:rPr>
              <a:t>Vp</a:t>
            </a:r>
            <a:r>
              <a:rPr lang="es-ES" sz="1200" kern="1200" dirty="0" smtClean="0">
                <a:solidFill>
                  <a:schemeClr val="tx1"/>
                </a:solidFill>
                <a:latin typeface="+mn-lt"/>
                <a:ea typeface="+mn-ea"/>
                <a:cs typeface="+mn-cs"/>
              </a:rPr>
              <a:t> y el volumen de agua infiltrado Vi; Se puede configurar el espaciamiento entre zanjas, d [L], y con ella la separación vertical entre zanjas de infiltración, </a:t>
            </a:r>
            <a:r>
              <a:rPr lang="es-ES" sz="1200" kern="1200" dirty="0" err="1" smtClean="0">
                <a:solidFill>
                  <a:schemeClr val="tx1"/>
                </a:solidFill>
                <a:latin typeface="+mn-lt"/>
                <a:ea typeface="+mn-ea"/>
                <a:cs typeface="+mn-cs"/>
              </a:rPr>
              <a:t>iv</a:t>
            </a:r>
            <a:r>
              <a:rPr lang="es-ES" sz="1200" kern="1200" dirty="0" smtClean="0">
                <a:solidFill>
                  <a:schemeClr val="tx1"/>
                </a:solidFill>
                <a:latin typeface="+mn-lt"/>
                <a:ea typeface="+mn-ea"/>
                <a:cs typeface="+mn-cs"/>
              </a:rPr>
              <a:t> [L], en una ladera con ángulo de pendiente β y una superficie de la sección horizontal de la zanja </a:t>
            </a:r>
            <a:r>
              <a:rPr lang="es-ES" sz="1200" kern="1200" dirty="0" err="1" smtClean="0">
                <a:solidFill>
                  <a:schemeClr val="tx1"/>
                </a:solidFill>
                <a:latin typeface="+mn-lt"/>
                <a:ea typeface="+mn-ea"/>
                <a:cs typeface="+mn-cs"/>
              </a:rPr>
              <a:t>Az</a:t>
            </a:r>
            <a:r>
              <a:rPr lang="es-ES" sz="1200" kern="1200" dirty="0" smtClean="0">
                <a:solidFill>
                  <a:schemeClr val="tx1"/>
                </a:solidFill>
                <a:latin typeface="+mn-lt"/>
                <a:ea typeface="+mn-ea"/>
                <a:cs typeface="+mn-cs"/>
              </a:rPr>
              <a:t>.</a:t>
            </a:r>
            <a:endParaRPr lang="es-CL" sz="1200" kern="1200" dirty="0">
              <a:solidFill>
                <a:schemeClr val="tx1"/>
              </a:solidFill>
              <a:latin typeface="+mn-lt"/>
              <a:ea typeface="+mn-ea"/>
              <a:cs typeface="+mn-cs"/>
            </a:endParaRPr>
          </a:p>
        </p:txBody>
      </p:sp>
      <p:sp>
        <p:nvSpPr>
          <p:cNvPr id="4" name="3 Marcador de número de diapositiva"/>
          <p:cNvSpPr>
            <a:spLocks noGrp="1"/>
          </p:cNvSpPr>
          <p:nvPr>
            <p:ph type="sldNum" sz="quarter" idx="10"/>
          </p:nvPr>
        </p:nvSpPr>
        <p:spPr/>
        <p:txBody>
          <a:bodyPr/>
          <a:lstStyle/>
          <a:p>
            <a:fld id="{D4834D0A-0899-49E3-9F04-C64ED7FD94D4}" type="slidenum">
              <a:rPr lang="es-ES" smtClean="0"/>
              <a:pPr/>
              <a:t>25</a:t>
            </a:fld>
            <a:endParaRPr lang="es-E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sz="1200" kern="1200" dirty="0" smtClean="0">
                <a:solidFill>
                  <a:schemeClr val="tx1"/>
                </a:solidFill>
                <a:latin typeface="+mn-lt"/>
                <a:ea typeface="+mn-ea"/>
                <a:cs typeface="+mn-cs"/>
              </a:rPr>
              <a:t>Para el modelo </a:t>
            </a:r>
            <a:r>
              <a:rPr lang="es-ES" sz="1200" kern="1200" dirty="0" err="1" smtClean="0">
                <a:solidFill>
                  <a:schemeClr val="tx1"/>
                </a:solidFill>
                <a:latin typeface="+mn-lt"/>
                <a:ea typeface="+mn-ea"/>
                <a:cs typeface="+mn-cs"/>
              </a:rPr>
              <a:t>Dzanjacte</a:t>
            </a:r>
            <a:r>
              <a:rPr lang="es-ES" sz="1200" kern="1200" dirty="0" smtClean="0">
                <a:solidFill>
                  <a:schemeClr val="tx1"/>
                </a:solidFill>
                <a:latin typeface="+mn-lt"/>
                <a:ea typeface="+mn-ea"/>
                <a:cs typeface="+mn-cs"/>
              </a:rPr>
              <a:t>, la figura 4-8 representa los resultados de la serie de suelos Constitución de textura franco arcillo arenoso con una pendiente de 10%. Esta figura muestra como varía la separación entre zanjas de infiltración (de 0,3 m de ancho y 0,5 m de profundidad) asumiendo periodos de retorno distintos de 10 años, y tasas de infiltración final del suelo, </a:t>
            </a:r>
            <a:r>
              <a:rPr lang="es-ES" sz="1200" kern="1200" dirty="0" err="1" smtClean="0">
                <a:solidFill>
                  <a:schemeClr val="tx1"/>
                </a:solidFill>
                <a:latin typeface="+mn-lt"/>
                <a:ea typeface="+mn-ea"/>
                <a:cs typeface="+mn-cs"/>
              </a:rPr>
              <a:t>fc</a:t>
            </a:r>
            <a:r>
              <a:rPr lang="es-ES" sz="1200" kern="1200" dirty="0" smtClean="0">
                <a:solidFill>
                  <a:schemeClr val="tx1"/>
                </a:solidFill>
                <a:latin typeface="+mn-lt"/>
                <a:ea typeface="+mn-ea"/>
                <a:cs typeface="+mn-cs"/>
              </a:rPr>
              <a:t>. Para </a:t>
            </a:r>
            <a:r>
              <a:rPr lang="es-ES" sz="1200" kern="1200" dirty="0" err="1" smtClean="0">
                <a:solidFill>
                  <a:schemeClr val="tx1"/>
                </a:solidFill>
                <a:latin typeface="+mn-lt"/>
                <a:ea typeface="+mn-ea"/>
                <a:cs typeface="+mn-cs"/>
              </a:rPr>
              <a:t>Tr</a:t>
            </a:r>
            <a:r>
              <a:rPr lang="es-ES" sz="1200" kern="1200" dirty="0" smtClean="0">
                <a:solidFill>
                  <a:schemeClr val="tx1"/>
                </a:solidFill>
                <a:latin typeface="+mn-lt"/>
                <a:ea typeface="+mn-ea"/>
                <a:cs typeface="+mn-cs"/>
              </a:rPr>
              <a:t> altos, d comienza a disminuir, debido a que los volúmenes de escorrentía a infiltrar son mayores, para lo cual se debe realizar un mayor número de obras de infiltración por hectárea.  Lógicamente, esta situación se incrementa cuando </a:t>
            </a:r>
            <a:r>
              <a:rPr lang="es-ES" sz="1200" kern="1200" dirty="0" err="1" smtClean="0">
                <a:solidFill>
                  <a:schemeClr val="tx1"/>
                </a:solidFill>
                <a:latin typeface="+mn-lt"/>
                <a:ea typeface="+mn-ea"/>
                <a:cs typeface="+mn-cs"/>
              </a:rPr>
              <a:t>fc</a:t>
            </a:r>
            <a:r>
              <a:rPr lang="es-ES" sz="1200" kern="1200" dirty="0" smtClean="0">
                <a:solidFill>
                  <a:schemeClr val="tx1"/>
                </a:solidFill>
                <a:latin typeface="+mn-lt"/>
                <a:ea typeface="+mn-ea"/>
                <a:cs typeface="+mn-cs"/>
              </a:rPr>
              <a:t> son tasas de infiltración bajas. En nuestro análisis (</a:t>
            </a:r>
            <a:r>
              <a:rPr lang="es-ES" sz="1200" kern="1200" dirty="0" err="1" smtClean="0">
                <a:solidFill>
                  <a:schemeClr val="tx1"/>
                </a:solidFill>
                <a:latin typeface="+mn-lt"/>
                <a:ea typeface="+mn-ea"/>
                <a:cs typeface="+mn-cs"/>
              </a:rPr>
              <a:t>Tr</a:t>
            </a:r>
            <a:r>
              <a:rPr lang="es-ES" sz="1200" kern="1200" dirty="0" smtClean="0">
                <a:solidFill>
                  <a:schemeClr val="tx1"/>
                </a:solidFill>
                <a:latin typeface="+mn-lt"/>
                <a:ea typeface="+mn-ea"/>
                <a:cs typeface="+mn-cs"/>
              </a:rPr>
              <a:t>=10) el intervalo de distanciamiento entre zanjas para este tipo de suelo y la topografía citada va de 2 a 12 metros. Lógicamente, aumentar la profundidad de la zanja permite establecer una separación mayor entre zanjas.</a:t>
            </a:r>
          </a:p>
          <a:p>
            <a:endParaRPr lang="es-E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latin typeface="+mn-lt"/>
                <a:ea typeface="+mn-ea"/>
                <a:cs typeface="+mn-cs"/>
              </a:rPr>
              <a:t>Con una resolución espacial de 100 m, los resultados de la simulación para toda la cuenca del </a:t>
            </a:r>
            <a:r>
              <a:rPr lang="es-ES" sz="1200" kern="1200" dirty="0" err="1" smtClean="0">
                <a:solidFill>
                  <a:schemeClr val="tx1"/>
                </a:solidFill>
                <a:latin typeface="+mn-lt"/>
                <a:ea typeface="+mn-ea"/>
                <a:cs typeface="+mn-cs"/>
              </a:rPr>
              <a:t>Purapel</a:t>
            </a:r>
            <a:r>
              <a:rPr lang="es-ES" sz="1200" kern="1200" dirty="0" smtClean="0">
                <a:solidFill>
                  <a:schemeClr val="tx1"/>
                </a:solidFill>
                <a:latin typeface="+mn-lt"/>
                <a:ea typeface="+mn-ea"/>
                <a:cs typeface="+mn-cs"/>
              </a:rPr>
              <a:t>, suponiendo un periodo de retorno de 10 años, 5 variaciones de suelos  (Constitución, Alto Colorado, </a:t>
            </a:r>
            <a:r>
              <a:rPr lang="es-ES" sz="1200" kern="1200" dirty="0" err="1" smtClean="0">
                <a:solidFill>
                  <a:schemeClr val="tx1"/>
                </a:solidFill>
                <a:latin typeface="+mn-lt"/>
                <a:ea typeface="+mn-ea"/>
                <a:cs typeface="+mn-cs"/>
              </a:rPr>
              <a:t>Treguaco</a:t>
            </a:r>
            <a:r>
              <a:rPr lang="es-ES" sz="1200" kern="1200" dirty="0" smtClean="0">
                <a:solidFill>
                  <a:schemeClr val="tx1"/>
                </a:solidFill>
                <a:latin typeface="+mn-lt"/>
                <a:ea typeface="+mn-ea"/>
                <a:cs typeface="+mn-cs"/>
              </a:rPr>
              <a:t>, </a:t>
            </a:r>
            <a:r>
              <a:rPr lang="es-ES" sz="1200" kern="1200" dirty="0" err="1" smtClean="0">
                <a:solidFill>
                  <a:schemeClr val="tx1"/>
                </a:solidFill>
                <a:latin typeface="+mn-lt"/>
                <a:ea typeface="+mn-ea"/>
                <a:cs typeface="+mn-cs"/>
              </a:rPr>
              <a:t>Ninhue</a:t>
            </a:r>
            <a:r>
              <a:rPr lang="es-ES" sz="1200" kern="1200" dirty="0" smtClean="0">
                <a:solidFill>
                  <a:schemeClr val="tx1"/>
                </a:solidFill>
                <a:latin typeface="+mn-lt"/>
                <a:ea typeface="+mn-ea"/>
                <a:cs typeface="+mn-cs"/>
              </a:rPr>
              <a:t> y </a:t>
            </a:r>
            <a:r>
              <a:rPr lang="es-ES" sz="1200" kern="1200" dirty="0" err="1" smtClean="0">
                <a:solidFill>
                  <a:schemeClr val="tx1"/>
                </a:solidFill>
                <a:latin typeface="+mn-lt"/>
                <a:ea typeface="+mn-ea"/>
                <a:cs typeface="+mn-cs"/>
              </a:rPr>
              <a:t>Carampangue</a:t>
            </a:r>
            <a:r>
              <a:rPr lang="es-ES" sz="1200" kern="1200" dirty="0" smtClean="0">
                <a:solidFill>
                  <a:schemeClr val="tx1"/>
                </a:solidFill>
                <a:latin typeface="+mn-lt"/>
                <a:ea typeface="+mn-ea"/>
                <a:cs typeface="+mn-cs"/>
              </a:rPr>
              <a:t>), el uso de la tierra e incorporando la topografía del terreno en el diseño de zanjas,  se muestran en la figura 4-9. El espaciamiento entre zanjas de 3 y 4 m tiene mayor representación territorial (sobre el 50 % de la cuenca). Las zonas sin zanjas corresponden a 8.600 ha, mientras que, espaciamientos entre zanjas sobre 6 m son poco representativos. </a:t>
            </a:r>
            <a:endParaRPr lang="es-CL" dirty="0" smtClean="0"/>
          </a:p>
          <a:p>
            <a:endParaRPr lang="es-CL" dirty="0"/>
          </a:p>
        </p:txBody>
      </p:sp>
      <p:sp>
        <p:nvSpPr>
          <p:cNvPr id="4" name="3 Marcador de número de diapositiva"/>
          <p:cNvSpPr>
            <a:spLocks noGrp="1"/>
          </p:cNvSpPr>
          <p:nvPr>
            <p:ph type="sldNum" sz="quarter" idx="10"/>
          </p:nvPr>
        </p:nvSpPr>
        <p:spPr/>
        <p:txBody>
          <a:bodyPr/>
          <a:lstStyle/>
          <a:p>
            <a:fld id="{D4834D0A-0899-49E3-9F04-C64ED7FD94D4}" type="slidenum">
              <a:rPr lang="es-ES" smtClean="0"/>
              <a:pPr/>
              <a:t>26</a:t>
            </a:fld>
            <a:endParaRPr lang="es-E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latin typeface="+mn-lt"/>
                <a:ea typeface="+mn-ea"/>
                <a:cs typeface="+mn-cs"/>
              </a:rPr>
              <a:t>Los suelos de clases texturales franco arcillo arenosa y franco arcillo limosa y con pendiente predominantemente menores a 30%, el modelo sugiere construir zanjas con un distanciamiento entre 3 y 4 m. Estos valores coinciden espacialmente con las líneas de plantación de los planes silvícolas habituales, que se utilizan en Chile, y el espaciamiento entre zanjas de infiltración propuesto. Predomina un diseño de zanjas con profundidad menor a 50 cm, en particular, el modelo estimó que la mayoría de las zanjas deberían ser diseñadas entre 30 y 50 cm. La mayor profundidad de diseño, se registró en los suelos de la serie </a:t>
            </a:r>
            <a:r>
              <a:rPr lang="es-ES" sz="1200" kern="1200" dirty="0" err="1" smtClean="0">
                <a:solidFill>
                  <a:schemeClr val="tx1"/>
                </a:solidFill>
                <a:latin typeface="+mn-lt"/>
                <a:ea typeface="+mn-ea"/>
                <a:cs typeface="+mn-cs"/>
              </a:rPr>
              <a:t>Ninhue</a:t>
            </a:r>
            <a:r>
              <a:rPr lang="es-ES" sz="1200" kern="1200" dirty="0" smtClean="0">
                <a:solidFill>
                  <a:schemeClr val="tx1"/>
                </a:solidFill>
                <a:latin typeface="+mn-lt"/>
                <a:ea typeface="+mn-ea"/>
                <a:cs typeface="+mn-cs"/>
              </a:rPr>
              <a:t>, que alcanzó un valor  algo superior a los 2 m (2,06). Este valor no escapa a la profundidad máxima de las raíces activas del pino que está entre 2,5 y 3 m (Huber y </a:t>
            </a:r>
            <a:r>
              <a:rPr lang="es-ES" sz="1200" kern="1200" dirty="0" err="1" smtClean="0">
                <a:solidFill>
                  <a:schemeClr val="tx1"/>
                </a:solidFill>
                <a:latin typeface="+mn-lt"/>
                <a:ea typeface="+mn-ea"/>
                <a:cs typeface="+mn-cs"/>
              </a:rPr>
              <a:t>Trecaman</a:t>
            </a:r>
            <a:r>
              <a:rPr lang="es-ES" sz="1200" kern="1200" dirty="0" smtClean="0">
                <a:solidFill>
                  <a:schemeClr val="tx1"/>
                </a:solidFill>
                <a:latin typeface="+mn-lt"/>
                <a:ea typeface="+mn-ea"/>
                <a:cs typeface="+mn-cs"/>
              </a:rPr>
              <a:t>, 2000). Por ende, no tiene sentido construir zanjas más profundas que 3 m, si el objetivo de la zanja no es aumentar la humedad disponible a la plantación. Las zonas planas o suelos de clases texturales arenosas y francas no requieren zanjas de infiltración ya que los volúmenes de lluvia generados en el área de impluvio son mayoritariamente infiltrados en el suelo, obteniendo calados demasiado bajos. En estos casos, la cosecha de aguas se consigue con una buena preparación de suelo en el área de impluvio. Sin embargo, la modificación de uno o varios de los parámetros de diseño (</a:t>
            </a:r>
            <a:r>
              <a:rPr lang="es-ES" sz="1200" kern="1200" dirty="0" err="1" smtClean="0">
                <a:solidFill>
                  <a:schemeClr val="tx1"/>
                </a:solidFill>
                <a:latin typeface="+mn-lt"/>
                <a:ea typeface="+mn-ea"/>
                <a:cs typeface="+mn-cs"/>
              </a:rPr>
              <a:t>p.e</a:t>
            </a:r>
            <a:r>
              <a:rPr lang="es-ES" sz="1200" kern="1200" dirty="0" smtClean="0">
                <a:solidFill>
                  <a:schemeClr val="tx1"/>
                </a:solidFill>
                <a:latin typeface="+mn-lt"/>
                <a:ea typeface="+mn-ea"/>
                <a:cs typeface="+mn-cs"/>
              </a:rPr>
              <a:t>, incrementando d a 20 m) la captura del volumen de impluvio generado requerirá la construcción de una estructura de infiltración.</a:t>
            </a:r>
            <a:endParaRPr lang="es-CL" sz="1200" kern="1200" dirty="0" smtClean="0">
              <a:solidFill>
                <a:schemeClr val="tx1"/>
              </a:solidFill>
              <a:latin typeface="+mn-lt"/>
              <a:ea typeface="+mn-ea"/>
              <a:cs typeface="+mn-cs"/>
            </a:endParaRPr>
          </a:p>
          <a:p>
            <a:endParaRPr lang="es-CL" dirty="0"/>
          </a:p>
        </p:txBody>
      </p:sp>
      <p:sp>
        <p:nvSpPr>
          <p:cNvPr id="4" name="3 Marcador de número de diapositiva"/>
          <p:cNvSpPr>
            <a:spLocks noGrp="1"/>
          </p:cNvSpPr>
          <p:nvPr>
            <p:ph type="sldNum" sz="quarter" idx="10"/>
          </p:nvPr>
        </p:nvSpPr>
        <p:spPr/>
        <p:txBody>
          <a:bodyPr/>
          <a:lstStyle/>
          <a:p>
            <a:fld id="{D4834D0A-0899-49E3-9F04-C64ED7FD94D4}" type="slidenum">
              <a:rPr lang="es-ES" smtClean="0"/>
              <a:pPr/>
              <a:t>27</a:t>
            </a:fld>
            <a:endParaRPr lang="es-E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fontScale="92500" lnSpcReduction="2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latin typeface="+mn-lt"/>
                <a:ea typeface="+mn-ea"/>
                <a:cs typeface="+mn-cs"/>
              </a:rPr>
              <a:t>En el tercer modelo </a:t>
            </a:r>
            <a:r>
              <a:rPr lang="es-ES" sz="1200" kern="1200" dirty="0" err="1" smtClean="0">
                <a:solidFill>
                  <a:schemeClr val="tx1"/>
                </a:solidFill>
                <a:latin typeface="+mn-lt"/>
                <a:ea typeface="+mn-ea"/>
                <a:cs typeface="+mn-cs"/>
              </a:rPr>
              <a:t>Dzanjasim</a:t>
            </a:r>
            <a:r>
              <a:rPr lang="es-ES" sz="1200" kern="1200" dirty="0" smtClean="0">
                <a:solidFill>
                  <a:schemeClr val="tx1"/>
                </a:solidFill>
                <a:latin typeface="+mn-lt"/>
                <a:ea typeface="+mn-ea"/>
                <a:cs typeface="+mn-cs"/>
              </a:rPr>
              <a:t> se presentó una solución analítica exacta para la estimación de la infiltración y el espaciamiento de una zanja de sección rectangular, mediante el uso de la </a:t>
            </a:r>
            <a:r>
              <a:rPr lang="es-ES" sz="1200" kern="1200" dirty="0" err="1" smtClean="0">
                <a:solidFill>
                  <a:schemeClr val="tx1"/>
                </a:solidFill>
                <a:latin typeface="+mn-lt"/>
                <a:ea typeface="+mn-ea"/>
                <a:cs typeface="+mn-cs"/>
              </a:rPr>
              <a:t>hodógrafa</a:t>
            </a:r>
            <a:r>
              <a:rPr lang="es-ES" sz="1200" kern="1200" dirty="0" smtClean="0">
                <a:solidFill>
                  <a:schemeClr val="tx1"/>
                </a:solidFill>
                <a:latin typeface="+mn-lt"/>
                <a:ea typeface="+mn-ea"/>
                <a:cs typeface="+mn-cs"/>
              </a:rPr>
              <a:t> de velocidades y la transformación de </a:t>
            </a:r>
            <a:r>
              <a:rPr lang="es-ES" sz="1200" kern="1200" dirty="0" err="1" smtClean="0">
                <a:solidFill>
                  <a:schemeClr val="tx1"/>
                </a:solidFill>
                <a:latin typeface="+mn-lt"/>
                <a:ea typeface="+mn-ea"/>
                <a:cs typeface="+mn-cs"/>
              </a:rPr>
              <a:t>Schwarz-Christoffel</a:t>
            </a:r>
            <a:r>
              <a:rPr lang="es-ES" sz="1200" kern="1200" dirty="0" smtClean="0">
                <a:solidFill>
                  <a:schemeClr val="tx1"/>
                </a:solidFill>
                <a:latin typeface="+mn-lt"/>
                <a:ea typeface="+mn-ea"/>
                <a:cs typeface="+mn-cs"/>
              </a:rPr>
              <a:t>. El diseño propuesto no es sencillo, pero permite obtener una primera estimación del tiempo requerido para vaciar la zanja. Se sobrestima el tiempo de vaciado por lo tanto debe indicarse un factor de seguridad en el diseño. Se sugiere una similar separación entre zanjas que los modelos anteriores, pero no superando los 6 m. Recordemos que los espaciamientos menores a 3 metros no son prácticos para faenas silvícolas, por lo que se sugiere modificar las dimensiones geométricas de las zanjas (profundidad o anchura) para sincronizar la línea de plantación y la línea de zanjas de obras de captación. La separación entre zanjas que sugiere el modelo basado en </a:t>
            </a:r>
            <a:r>
              <a:rPr lang="es-ES" sz="1200" kern="1200" dirty="0" err="1" smtClean="0">
                <a:solidFill>
                  <a:schemeClr val="tx1"/>
                </a:solidFill>
                <a:latin typeface="+mn-lt"/>
                <a:ea typeface="+mn-ea"/>
                <a:cs typeface="+mn-cs"/>
              </a:rPr>
              <a:t>Chahar</a:t>
            </a:r>
            <a:r>
              <a:rPr lang="es-ES" sz="1200" kern="1200" dirty="0" smtClean="0">
                <a:solidFill>
                  <a:schemeClr val="tx1"/>
                </a:solidFill>
                <a:latin typeface="+mn-lt"/>
                <a:ea typeface="+mn-ea"/>
                <a:cs typeface="+mn-cs"/>
              </a:rPr>
              <a:t> es superior a 4 m, casi el 50% de la cuenca (12.825 hectáreas). </a:t>
            </a:r>
            <a:endParaRPr lang="es-CL" sz="1200" kern="1200" dirty="0" smtClean="0">
              <a:solidFill>
                <a:schemeClr val="tx1"/>
              </a:solidFill>
              <a:latin typeface="+mn-lt"/>
              <a:ea typeface="+mn-ea"/>
              <a:cs typeface="+mn-cs"/>
            </a:endParaRPr>
          </a:p>
          <a:p>
            <a:endParaRPr lang="es-CL"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latin typeface="+mn-lt"/>
                <a:ea typeface="+mn-ea"/>
                <a:cs typeface="+mn-cs"/>
              </a:rPr>
              <a:t>La figura 4-17 muestra como varía el tiempo de vaciado en función de la profundidad de la zanja para distintos tipos de suelos encontrado en la cuenca. En este caso, el tiempo de vaciado aumenta en la medida que la altura de altura en la zanja es mayor a una relación logarítmica, mientras que el distanciamiento entre zanjas disminuyen cuando la profundidad de la zanja aumenta. A las series de suelos </a:t>
            </a:r>
            <a:r>
              <a:rPr lang="es-ES" sz="1200" kern="1200" dirty="0" err="1" smtClean="0">
                <a:solidFill>
                  <a:schemeClr val="tx1"/>
                </a:solidFill>
                <a:latin typeface="+mn-lt"/>
                <a:ea typeface="+mn-ea"/>
                <a:cs typeface="+mn-cs"/>
              </a:rPr>
              <a:t>Treguaco</a:t>
            </a:r>
            <a:r>
              <a:rPr lang="es-ES" sz="1200" kern="1200" dirty="0" smtClean="0">
                <a:solidFill>
                  <a:schemeClr val="tx1"/>
                </a:solidFill>
                <a:latin typeface="+mn-lt"/>
                <a:ea typeface="+mn-ea"/>
                <a:cs typeface="+mn-cs"/>
              </a:rPr>
              <a:t> de clase texturales franco limosa le corresponde los mayores tiempos de vaciado (sobre 48 horas), por tener conductividades hidráulicas en saturación inferiores a 3 mm/h. A diferencia del modelo de acoplado de </a:t>
            </a:r>
            <a:r>
              <a:rPr lang="es-ES" sz="1200" kern="1200" dirty="0" err="1" smtClean="0">
                <a:solidFill>
                  <a:schemeClr val="tx1"/>
                </a:solidFill>
                <a:latin typeface="+mn-lt"/>
                <a:ea typeface="+mn-ea"/>
                <a:cs typeface="+mn-cs"/>
              </a:rPr>
              <a:t>Akan</a:t>
            </a:r>
            <a:r>
              <a:rPr lang="es-ES" sz="1200" kern="1200" dirty="0" smtClean="0">
                <a:solidFill>
                  <a:schemeClr val="tx1"/>
                </a:solidFill>
                <a:latin typeface="+mn-lt"/>
                <a:ea typeface="+mn-ea"/>
                <a:cs typeface="+mn-cs"/>
              </a:rPr>
              <a:t> se sobrestima el tiempo de vaciado por lo tanto debe indicarse un factor de seguridad en el diseño.</a:t>
            </a:r>
            <a:endParaRPr lang="es-CL" sz="1200" kern="1200" dirty="0" smtClean="0">
              <a:solidFill>
                <a:schemeClr val="tx1"/>
              </a:solidFill>
              <a:latin typeface="+mn-lt"/>
              <a:ea typeface="+mn-ea"/>
              <a:cs typeface="+mn-cs"/>
            </a:endParaRPr>
          </a:p>
          <a:p>
            <a:endParaRPr lang="es-CL"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latin typeface="+mn-lt"/>
                <a:ea typeface="+mn-ea"/>
                <a:cs typeface="+mn-cs"/>
              </a:rPr>
              <a:t>En general y para los tres modelos propuestos ninguno contempla la variable sedimentos u otros materiales (hojas, ramas, rocas, etc.), ni tampoco la variación temporal de la configuración geométrica de la zanja después de cada tormenta o cada año hidrológico, puesto que aquello modificaría el funcionamiento de captura e infiltración y la altura final del agua dentro de la zanja. Mientras que, la vida útil de la zanja dependerá de las labores de mantención anuales y limpieza de las estructuras.</a:t>
            </a:r>
            <a:endParaRPr lang="es-CL" dirty="0" smtClean="0"/>
          </a:p>
          <a:p>
            <a:endParaRPr lang="es-CL" dirty="0"/>
          </a:p>
        </p:txBody>
      </p:sp>
      <p:sp>
        <p:nvSpPr>
          <p:cNvPr id="4" name="3 Marcador de número de diapositiva"/>
          <p:cNvSpPr>
            <a:spLocks noGrp="1"/>
          </p:cNvSpPr>
          <p:nvPr>
            <p:ph type="sldNum" sz="quarter" idx="10"/>
          </p:nvPr>
        </p:nvSpPr>
        <p:spPr/>
        <p:txBody>
          <a:bodyPr/>
          <a:lstStyle/>
          <a:p>
            <a:fld id="{D4834D0A-0899-49E3-9F04-C64ED7FD94D4}" type="slidenum">
              <a:rPr lang="es-ES" smtClean="0"/>
              <a:pPr/>
              <a:t>28</a:t>
            </a:fld>
            <a:endParaRPr lang="es-E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latin typeface="+mn-lt"/>
                <a:ea typeface="+mn-ea"/>
                <a:cs typeface="+mn-cs"/>
              </a:rPr>
              <a:t>El </a:t>
            </a:r>
            <a:r>
              <a:rPr lang="es-ES" sz="1200" b="1" u="sng" kern="1200" dirty="0" smtClean="0">
                <a:solidFill>
                  <a:schemeClr val="tx1"/>
                </a:solidFill>
                <a:latin typeface="+mn-lt"/>
                <a:ea typeface="+mn-ea"/>
                <a:cs typeface="+mn-cs"/>
              </a:rPr>
              <a:t>CAPITULO 5</a:t>
            </a:r>
            <a:r>
              <a:rPr lang="es-ES" sz="1200" kern="1200" dirty="0" smtClean="0">
                <a:solidFill>
                  <a:schemeClr val="tx1"/>
                </a:solidFill>
                <a:latin typeface="+mn-lt"/>
                <a:ea typeface="+mn-ea"/>
                <a:cs typeface="+mn-cs"/>
              </a:rPr>
              <a:t> de análisis de estabilidad de la ladera con zanjas de infiltración, tiene como objetivo la evaluación de la estabilidad de ladera con zanjas de infiltración, mediante un modelo regional. Se aplica el modelo con datos de la cuenca del río </a:t>
            </a:r>
            <a:r>
              <a:rPr lang="es-ES" sz="1200" kern="1200" dirty="0" err="1" smtClean="0">
                <a:solidFill>
                  <a:schemeClr val="tx1"/>
                </a:solidFill>
                <a:latin typeface="+mn-lt"/>
                <a:ea typeface="+mn-ea"/>
                <a:cs typeface="+mn-cs"/>
              </a:rPr>
              <a:t>Purapel</a:t>
            </a:r>
            <a:r>
              <a:rPr lang="es-ES" sz="1200" kern="1200" dirty="0" smtClean="0">
                <a:solidFill>
                  <a:schemeClr val="tx1"/>
                </a:solidFill>
                <a:latin typeface="+mn-lt"/>
                <a:ea typeface="+mn-ea"/>
                <a:cs typeface="+mn-cs"/>
              </a:rPr>
              <a:t> de Chile.</a:t>
            </a:r>
            <a:endParaRPr lang="es-CL" sz="1200" kern="1200" dirty="0" smtClean="0">
              <a:solidFill>
                <a:schemeClr val="tx1"/>
              </a:solidFill>
              <a:latin typeface="+mn-lt"/>
              <a:ea typeface="+mn-ea"/>
              <a:cs typeface="+mn-cs"/>
            </a:endParaRPr>
          </a:p>
          <a:p>
            <a:endParaRPr lang="es-CL" dirty="0"/>
          </a:p>
        </p:txBody>
      </p:sp>
      <p:sp>
        <p:nvSpPr>
          <p:cNvPr id="4" name="3 Marcador de número de diapositiva"/>
          <p:cNvSpPr>
            <a:spLocks noGrp="1"/>
          </p:cNvSpPr>
          <p:nvPr>
            <p:ph type="sldNum" sz="quarter" idx="10"/>
          </p:nvPr>
        </p:nvSpPr>
        <p:spPr/>
        <p:txBody>
          <a:bodyPr/>
          <a:lstStyle/>
          <a:p>
            <a:fld id="{D4834D0A-0899-49E3-9F04-C64ED7FD94D4}" type="slidenum">
              <a:rPr lang="es-ES" smtClean="0"/>
              <a:pPr/>
              <a:t>29</a:t>
            </a:fld>
            <a:endParaRPr lang="es-E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dirty="0"/>
          </a:p>
        </p:txBody>
      </p:sp>
      <p:sp>
        <p:nvSpPr>
          <p:cNvPr id="4" name="3 Marcador de número de diapositiva"/>
          <p:cNvSpPr>
            <a:spLocks noGrp="1"/>
          </p:cNvSpPr>
          <p:nvPr>
            <p:ph type="sldNum" sz="quarter" idx="10"/>
          </p:nvPr>
        </p:nvSpPr>
        <p:spPr/>
        <p:txBody>
          <a:bodyPr/>
          <a:lstStyle/>
          <a:p>
            <a:fld id="{D4834D0A-0899-49E3-9F04-C64ED7FD94D4}" type="slidenum">
              <a:rPr lang="es-ES" smtClean="0"/>
              <a:pPr/>
              <a:t>31</a:t>
            </a:fld>
            <a:endParaRPr lang="es-E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dirty="0"/>
          </a:p>
        </p:txBody>
      </p:sp>
      <p:sp>
        <p:nvSpPr>
          <p:cNvPr id="4" name="3 Marcador de número de diapositiva"/>
          <p:cNvSpPr>
            <a:spLocks noGrp="1"/>
          </p:cNvSpPr>
          <p:nvPr>
            <p:ph type="sldNum" sz="quarter" idx="10"/>
          </p:nvPr>
        </p:nvSpPr>
        <p:spPr/>
        <p:txBody>
          <a:bodyPr/>
          <a:lstStyle/>
          <a:p>
            <a:fld id="{D4834D0A-0899-49E3-9F04-C64ED7FD94D4}" type="slidenum">
              <a:rPr lang="es-ES" smtClean="0"/>
              <a:pPr/>
              <a:t>34</a:t>
            </a:fld>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latin typeface="+mn-lt"/>
                <a:ea typeface="+mn-ea"/>
                <a:cs typeface="+mn-cs"/>
              </a:rPr>
              <a:t>Distintos autores han argumentado el uso de zanjas de infiltración, como Falco, Martínez de </a:t>
            </a:r>
            <a:r>
              <a:rPr lang="es-ES" sz="1200" kern="1200" dirty="0" err="1" smtClean="0">
                <a:solidFill>
                  <a:schemeClr val="tx1"/>
                </a:solidFill>
                <a:latin typeface="+mn-lt"/>
                <a:ea typeface="+mn-ea"/>
                <a:cs typeface="+mn-cs"/>
              </a:rPr>
              <a:t>Azagra</a:t>
            </a:r>
            <a:r>
              <a:rPr lang="es-ES" sz="1200" kern="1200" dirty="0" smtClean="0">
                <a:solidFill>
                  <a:schemeClr val="tx1"/>
                </a:solidFill>
                <a:latin typeface="+mn-lt"/>
                <a:ea typeface="+mn-ea"/>
                <a:cs typeface="+mn-cs"/>
              </a:rPr>
              <a:t>, </a:t>
            </a:r>
            <a:r>
              <a:rPr lang="es-ES" sz="1200" kern="1200" dirty="0" err="1" smtClean="0">
                <a:solidFill>
                  <a:schemeClr val="tx1"/>
                </a:solidFill>
                <a:latin typeface="+mn-lt"/>
                <a:ea typeface="+mn-ea"/>
                <a:cs typeface="+mn-cs"/>
              </a:rPr>
              <a:t>Akan</a:t>
            </a:r>
            <a:r>
              <a:rPr lang="es-ES" sz="1200" kern="1200" dirty="0" smtClean="0">
                <a:solidFill>
                  <a:schemeClr val="tx1"/>
                </a:solidFill>
                <a:latin typeface="+mn-lt"/>
                <a:ea typeface="+mn-ea"/>
                <a:cs typeface="+mn-cs"/>
              </a:rPr>
              <a:t>, Pizarro, </a:t>
            </a:r>
            <a:r>
              <a:rPr lang="es-ES" sz="1200" kern="1200" dirty="0" err="1" smtClean="0">
                <a:solidFill>
                  <a:schemeClr val="tx1"/>
                </a:solidFill>
                <a:latin typeface="+mn-lt"/>
                <a:ea typeface="+mn-ea"/>
                <a:cs typeface="+mn-cs"/>
              </a:rPr>
              <a:t>Verbist</a:t>
            </a:r>
            <a:r>
              <a:rPr lang="es-ES" sz="1200" kern="1200" dirty="0" smtClean="0">
                <a:solidFill>
                  <a:schemeClr val="tx1"/>
                </a:solidFill>
                <a:latin typeface="+mn-lt"/>
                <a:ea typeface="+mn-ea"/>
                <a:cs typeface="+mn-cs"/>
              </a:rPr>
              <a:t>, </a:t>
            </a:r>
            <a:r>
              <a:rPr lang="es-ES" sz="1200" kern="1200" dirty="0" err="1" smtClean="0">
                <a:solidFill>
                  <a:schemeClr val="tx1"/>
                </a:solidFill>
                <a:latin typeface="+mn-lt"/>
                <a:ea typeface="+mn-ea"/>
                <a:cs typeface="+mn-cs"/>
              </a:rPr>
              <a:t>Chahar</a:t>
            </a:r>
            <a:r>
              <a:rPr lang="es-ES" sz="1200" kern="1200" dirty="0" smtClean="0">
                <a:solidFill>
                  <a:schemeClr val="tx1"/>
                </a:solidFill>
                <a:latin typeface="+mn-lt"/>
                <a:ea typeface="+mn-ea"/>
                <a:cs typeface="+mn-cs"/>
              </a:rPr>
              <a:t>, que responden a un planteamiento o diseño similar, pero la mayoría presuponen que toda el agua de escorrentía generada por el área de impluvio se infiltra en el área de recepción, situación que dista mucho de lo real. También, muchos de estos modelos no consideran conjuntamente eventos de precipitación extrema, el efecto de la pendiente en los procesos de generación de escorrentía, ni analizan la  estabilidad del suelo, ni la captura de los sedimentos. </a:t>
            </a:r>
          </a:p>
          <a:p>
            <a:endParaRPr lang="es-ES" dirty="0"/>
          </a:p>
        </p:txBody>
      </p:sp>
      <p:sp>
        <p:nvSpPr>
          <p:cNvPr id="4" name="3 Marcador de número de diapositiva"/>
          <p:cNvSpPr>
            <a:spLocks noGrp="1"/>
          </p:cNvSpPr>
          <p:nvPr>
            <p:ph type="sldNum" sz="quarter" idx="10"/>
          </p:nvPr>
        </p:nvSpPr>
        <p:spPr/>
        <p:txBody>
          <a:bodyPr/>
          <a:lstStyle/>
          <a:p>
            <a:fld id="{D4834D0A-0899-49E3-9F04-C64ED7FD94D4}" type="slidenum">
              <a:rPr lang="es-ES" smtClean="0"/>
              <a:pPr/>
              <a:t>3</a:t>
            </a:fld>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latin typeface="+mn-lt"/>
                <a:ea typeface="+mn-ea"/>
                <a:cs typeface="+mn-cs"/>
              </a:rPr>
              <a:t>El </a:t>
            </a:r>
            <a:r>
              <a:rPr lang="es-ES" sz="1200" b="1" u="sng" kern="1200" dirty="0" smtClean="0">
                <a:solidFill>
                  <a:schemeClr val="tx1"/>
                </a:solidFill>
                <a:latin typeface="+mn-lt"/>
                <a:ea typeface="+mn-ea"/>
                <a:cs typeface="+mn-cs"/>
              </a:rPr>
              <a:t>CAPÍTULO 1</a:t>
            </a:r>
            <a:r>
              <a:rPr lang="es-ES" sz="1200" kern="1200" dirty="0" smtClean="0">
                <a:solidFill>
                  <a:schemeClr val="tx1"/>
                </a:solidFill>
                <a:latin typeface="+mn-lt"/>
                <a:ea typeface="+mn-ea"/>
                <a:cs typeface="+mn-cs"/>
              </a:rPr>
              <a:t> se titula evaluación del contenido de humedad y la captura de sedimentos en plantaciones de </a:t>
            </a:r>
            <a:r>
              <a:rPr lang="es-ES" sz="1200" kern="1200" dirty="0" err="1" smtClean="0">
                <a:solidFill>
                  <a:schemeClr val="tx1"/>
                </a:solidFill>
                <a:latin typeface="+mn-lt"/>
                <a:ea typeface="+mn-ea"/>
                <a:cs typeface="+mn-cs"/>
              </a:rPr>
              <a:t>pinus</a:t>
            </a:r>
            <a:r>
              <a:rPr lang="es-ES" sz="1200" kern="1200" dirty="0" smtClean="0">
                <a:solidFill>
                  <a:schemeClr val="tx1"/>
                </a:solidFill>
                <a:latin typeface="+mn-lt"/>
                <a:ea typeface="+mn-ea"/>
                <a:cs typeface="+mn-cs"/>
              </a:rPr>
              <a:t> radiata asociadas a zanjas de infiltración.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ES" sz="1200" kern="120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latin typeface="+mn-lt"/>
                <a:ea typeface="+mn-ea"/>
                <a:cs typeface="+mn-cs"/>
              </a:rPr>
              <a:t>La hipótesis 1 indica que un menor distanciamiento entre zanjas de infiltración, reduce la pérdida de suelos por cuanto la longitud de la ladera es interrumpida transversalmente con mayor frecuencia. Al contrario, con superficies de impluvios grandes, hay un mayor movimiento de partículas de suelo.</a:t>
            </a:r>
          </a:p>
          <a:p>
            <a:endParaRPr lang="es-E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latin typeface="+mn-lt"/>
                <a:ea typeface="+mn-ea"/>
                <a:cs typeface="+mn-cs"/>
              </a:rPr>
              <a:t>Aquí supone que un incremento en la infiltración de agua en el suelo mediante una obra de captura de aguas lluvias, aumenta las disponibilidades de agua para las plantas, lo que posibilita una vegetación más abundante. Esta mayor biomasa protege al suelo de la erosión, producto de reducir el impacto de la gota de lluvia en el suelo y un menor escurrimiento superficial de material </a:t>
            </a:r>
            <a:r>
              <a:rPr lang="es-ES" sz="1200" kern="1200" dirty="0" err="1" smtClean="0">
                <a:solidFill>
                  <a:schemeClr val="tx1"/>
                </a:solidFill>
                <a:latin typeface="+mn-lt"/>
                <a:ea typeface="+mn-ea"/>
                <a:cs typeface="+mn-cs"/>
              </a:rPr>
              <a:t>particulado</a:t>
            </a:r>
            <a:r>
              <a:rPr lang="es-ES" sz="1200" kern="1200" dirty="0" smtClean="0">
                <a:solidFill>
                  <a:schemeClr val="tx1"/>
                </a:solidFill>
                <a:latin typeface="+mn-lt"/>
                <a:ea typeface="+mn-ea"/>
                <a:cs typeface="+mn-cs"/>
              </a:rPr>
              <a:t>. Por otra parte, surge la inquietud de construir zanjas más pequeñas pero más cercanas entre ellas contribuyendo a reducir la longitud de ladera, obteniendo una menor producción de sedimentos. Se requiere dilucidar el efecto de una obra como las zanjas de infiltración en el contenido de humedad del suelo y en la captura de sedimentos, mediante mediciones de campo de estas variables para distintos tipos de suelos ubicados en la zona </a:t>
            </a:r>
            <a:r>
              <a:rPr lang="es-ES" sz="1200" kern="1200" dirty="0" err="1" smtClean="0">
                <a:solidFill>
                  <a:schemeClr val="tx1"/>
                </a:solidFill>
                <a:latin typeface="+mn-lt"/>
                <a:ea typeface="+mn-ea"/>
                <a:cs typeface="+mn-cs"/>
              </a:rPr>
              <a:t>subhúmeda</a:t>
            </a:r>
            <a:r>
              <a:rPr lang="es-ES" sz="1200" kern="1200" dirty="0" smtClean="0">
                <a:solidFill>
                  <a:schemeClr val="tx1"/>
                </a:solidFill>
                <a:latin typeface="+mn-lt"/>
                <a:ea typeface="+mn-ea"/>
                <a:cs typeface="+mn-cs"/>
              </a:rPr>
              <a:t> de Chile central. En la búsqueda de la eficacia de las zanjas; el número, el tamaño y la disposición de las obras de infiltración deberían estar determinados por un balance hídrico de ladera. Por consiguiente, se presenta las siguientes hipótesis de trabajo;</a:t>
            </a:r>
            <a:r>
              <a:rPr lang="es-ES" sz="1200" i="0" kern="1200" dirty="0" smtClean="0">
                <a:solidFill>
                  <a:schemeClr val="tx1"/>
                </a:solidFill>
                <a:latin typeface="+mn-lt"/>
                <a:ea typeface="+mn-ea"/>
                <a:cs typeface="+mn-cs"/>
              </a:rPr>
              <a:t> Los sedimentos y nutrientes erosionados se acumulan en las zanjas, resultando en una distribución de tamaño de partícula diferente entre las muestras tomadas en el interior de las zanjas y las realizadas fuera de las zanjas. Esta acumulación de ricos nutrientes de sedimentos finos en las zanjas, también lo afirmó </a:t>
            </a:r>
            <a:r>
              <a:rPr lang="es-ES" sz="1200" i="0" kern="1200" dirty="0" err="1" smtClean="0">
                <a:solidFill>
                  <a:schemeClr val="tx1"/>
                </a:solidFill>
                <a:latin typeface="+mn-lt"/>
                <a:ea typeface="+mn-ea"/>
                <a:cs typeface="+mn-cs"/>
              </a:rPr>
              <a:t>Makurira</a:t>
            </a:r>
            <a:r>
              <a:rPr lang="es-ES" sz="1200" i="0" kern="1200" dirty="0" smtClean="0">
                <a:solidFill>
                  <a:schemeClr val="tx1"/>
                </a:solidFill>
                <a:latin typeface="+mn-lt"/>
                <a:ea typeface="+mn-ea"/>
                <a:cs typeface="+mn-cs"/>
              </a:rPr>
              <a:t> en el año 2009. Sin embargo, en el trabajo de </a:t>
            </a:r>
            <a:r>
              <a:rPr lang="es-ES" sz="1200" i="0" kern="1200" dirty="0" err="1" smtClean="0">
                <a:solidFill>
                  <a:schemeClr val="tx1"/>
                </a:solidFill>
                <a:latin typeface="+mn-lt"/>
                <a:ea typeface="+mn-ea"/>
                <a:cs typeface="+mn-cs"/>
              </a:rPr>
              <a:t>Verbist</a:t>
            </a:r>
            <a:r>
              <a:rPr lang="es-ES" sz="1200" i="0" kern="1200" dirty="0" smtClean="0">
                <a:solidFill>
                  <a:schemeClr val="tx1"/>
                </a:solidFill>
                <a:latin typeface="+mn-lt"/>
                <a:ea typeface="+mn-ea"/>
                <a:cs typeface="+mn-cs"/>
              </a:rPr>
              <a:t> del 2011 sólo encontró una fracción de arcillas superior en algunas de las zanjas de infiltración, para las otras clases texturales, no se pudo encontrar diferencias estadísticamente significativas. En este estudio se desea comprobar cuál es la influencia que tiene dos tipos de zanjas y el distanciamiento entre ellas, en la captura de sedimentos.</a:t>
            </a:r>
          </a:p>
          <a:p>
            <a:endParaRPr lang="es-E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latin typeface="+mn-lt"/>
                <a:ea typeface="+mn-ea"/>
                <a:cs typeface="+mn-cs"/>
              </a:rPr>
              <a:t>La hipótesis 2 señala que el contenido de humedad del suelo en las zonas de zanjas infiltración es mayor que en zonas sin tratamiento, las obras de infiltración mejoran la redistribución del agua en el suelo y estarán más tiempo disponible para las plantas de </a:t>
            </a:r>
            <a:r>
              <a:rPr lang="es-ES" sz="1200" kern="1200" dirty="0" err="1" smtClean="0">
                <a:solidFill>
                  <a:schemeClr val="tx1"/>
                </a:solidFill>
                <a:latin typeface="+mn-lt"/>
                <a:ea typeface="+mn-ea"/>
                <a:cs typeface="+mn-cs"/>
              </a:rPr>
              <a:t>Pinus</a:t>
            </a:r>
            <a:r>
              <a:rPr lang="es-ES" sz="1200" kern="1200" dirty="0" smtClean="0">
                <a:solidFill>
                  <a:schemeClr val="tx1"/>
                </a:solidFill>
                <a:latin typeface="+mn-lt"/>
                <a:ea typeface="+mn-ea"/>
                <a:cs typeface="+mn-cs"/>
              </a:rPr>
              <a:t> radiata.</a:t>
            </a:r>
          </a:p>
          <a:p>
            <a:pPr marL="0" marR="0" indent="0" algn="l" defTabSz="914400" rtl="0" eaLnBrk="1" fontAlgn="auto" latinLnBrk="0" hangingPunct="1">
              <a:lnSpc>
                <a:spcPct val="100000"/>
              </a:lnSpc>
              <a:spcBef>
                <a:spcPts val="0"/>
              </a:spcBef>
              <a:spcAft>
                <a:spcPts val="0"/>
              </a:spcAft>
              <a:buClrTx/>
              <a:buSzTx/>
              <a:buFontTx/>
              <a:buNone/>
              <a:tabLst/>
              <a:defRPr/>
            </a:pPr>
            <a:endParaRPr lang="es-ES" sz="1200" kern="120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latin typeface="+mn-lt"/>
                <a:ea typeface="+mn-ea"/>
                <a:cs typeface="+mn-cs"/>
              </a:rPr>
              <a:t>La infiltración de la lluvia y la disponibilidad de agua en el suelo están determinadas por un número de factores, tales como las características de la precipitación, propiedades hidráulicas del suelo, el suelo y las condiciones antecedentes de agua, la cubierta vegetal y factores topográficos. </a:t>
            </a:r>
          </a:p>
          <a:p>
            <a:pPr marL="0" marR="0" indent="0" algn="l" defTabSz="914400" rtl="0" eaLnBrk="1" fontAlgn="auto" latinLnBrk="0" hangingPunct="1">
              <a:lnSpc>
                <a:spcPct val="100000"/>
              </a:lnSpc>
              <a:spcBef>
                <a:spcPts val="0"/>
              </a:spcBef>
              <a:spcAft>
                <a:spcPts val="0"/>
              </a:spcAft>
              <a:buClrTx/>
              <a:buSzTx/>
              <a:buFontTx/>
              <a:buNone/>
              <a:tabLst/>
              <a:defRPr/>
            </a:pPr>
            <a:endParaRPr lang="es-ES" sz="1200" kern="1200" dirty="0" smtClean="0">
              <a:solidFill>
                <a:schemeClr val="tx1"/>
              </a:solidFill>
              <a:latin typeface="+mn-lt"/>
              <a:ea typeface="+mn-ea"/>
              <a:cs typeface="+mn-cs"/>
            </a:endParaRPr>
          </a:p>
          <a:p>
            <a:endParaRPr lang="es-ES" dirty="0"/>
          </a:p>
        </p:txBody>
      </p:sp>
      <p:sp>
        <p:nvSpPr>
          <p:cNvPr id="4" name="3 Marcador de número de diapositiva"/>
          <p:cNvSpPr>
            <a:spLocks noGrp="1"/>
          </p:cNvSpPr>
          <p:nvPr>
            <p:ph type="sldNum" sz="quarter" idx="10"/>
          </p:nvPr>
        </p:nvSpPr>
        <p:spPr/>
        <p:txBody>
          <a:bodyPr/>
          <a:lstStyle/>
          <a:p>
            <a:fld id="{D4834D0A-0899-49E3-9F04-C64ED7FD94D4}" type="slidenum">
              <a:rPr lang="es-ES" smtClean="0"/>
              <a:pPr/>
              <a:t>4</a:t>
            </a:fld>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latin typeface="+mn-lt"/>
                <a:ea typeface="+mn-ea"/>
                <a:cs typeface="+mn-cs"/>
              </a:rPr>
              <a:t>Seis unidades experimentales situadas en la zona central de Chile se utilizaron para la determinar el comportamiento de la humedad y la captura de suelo, en zonas con zanjas de infiltración y que están asociadas a una plantación forestal. La figura 1-1 muestra la ubicación geográfica de las unidades experimentales con zanjas de infiltración en la zona central de Chile.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ES" sz="1200" kern="120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200" b="0" i="0" u="none" strike="noStrike" cap="none" normalizeH="0" baseline="0" dirty="0" smtClean="0">
                <a:ln>
                  <a:noFill/>
                </a:ln>
                <a:solidFill>
                  <a:schemeClr val="tx1"/>
                </a:solidFill>
                <a:effectLst/>
                <a:latin typeface="Kalinga" pitchFamily="34" charset="0"/>
                <a:ea typeface="MS Mincho" pitchFamily="49" charset="-128"/>
                <a:cs typeface="Kalinga" pitchFamily="34" charset="0"/>
              </a:rPr>
              <a:t>Cada parcela experimental consiste en una zona testigo y dos sectores de zanjas, denominadas, zanjas tipo 1 con una base de 20 cm y 30 cm de altura y otras  zanjas tipo 2 que presenta 30 cm de base y 30 cm de altura</a:t>
            </a:r>
            <a:endParaRPr kumimoji="0" lang="es-E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s-E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200" b="0" i="0" u="none" strike="noStrike" cap="none" normalizeH="0" baseline="0" dirty="0" smtClean="0">
                <a:ln>
                  <a:noFill/>
                </a:ln>
                <a:solidFill>
                  <a:schemeClr val="tx1"/>
                </a:solidFill>
                <a:effectLst/>
                <a:latin typeface="Kalinga" pitchFamily="34" charset="0"/>
                <a:ea typeface="MS Mincho" pitchFamily="49" charset="-128"/>
                <a:cs typeface="Kalinga" pitchFamily="34" charset="0"/>
              </a:rPr>
              <a:t>Las unidades experimentales corresponden a una plantaci</a:t>
            </a:r>
            <a:r>
              <a:rPr kumimoji="0" lang="es-ES" sz="1200" b="0" i="0" u="none" strike="noStrike" cap="none" normalizeH="0" baseline="0" dirty="0" smtClean="0">
                <a:ln>
                  <a:noFill/>
                </a:ln>
                <a:solidFill>
                  <a:schemeClr val="tx1"/>
                </a:solidFill>
                <a:effectLst/>
                <a:latin typeface="+mn-lt"/>
                <a:ea typeface="MS Mincho" pitchFamily="49" charset="-128"/>
                <a:cs typeface="Kalinga" pitchFamily="34" charset="0"/>
              </a:rPr>
              <a:t>ó</a:t>
            </a:r>
            <a:r>
              <a:rPr kumimoji="0" lang="es-ES" sz="1200" b="0" i="0" u="none" strike="noStrike" cap="none" normalizeH="0" baseline="0" dirty="0" smtClean="0">
                <a:ln>
                  <a:noFill/>
                </a:ln>
                <a:solidFill>
                  <a:schemeClr val="tx1"/>
                </a:solidFill>
                <a:effectLst/>
                <a:latin typeface="Kalinga" pitchFamily="34" charset="0"/>
                <a:ea typeface="MS Mincho" pitchFamily="49" charset="-128"/>
                <a:cs typeface="Kalinga" pitchFamily="34" charset="0"/>
              </a:rPr>
              <a:t>n de </a:t>
            </a:r>
            <a:r>
              <a:rPr kumimoji="0" lang="es-ES" sz="1200" b="0" i="0" u="none" strike="noStrike" cap="none" normalizeH="0" baseline="0" dirty="0" err="1" smtClean="0">
                <a:ln>
                  <a:noFill/>
                </a:ln>
                <a:solidFill>
                  <a:schemeClr val="tx1"/>
                </a:solidFill>
                <a:effectLst/>
                <a:latin typeface="Kalinga" pitchFamily="34" charset="0"/>
                <a:ea typeface="MS Mincho" pitchFamily="49" charset="-128"/>
                <a:cs typeface="Kalinga" pitchFamily="34" charset="0"/>
              </a:rPr>
              <a:t>Pinus</a:t>
            </a:r>
            <a:r>
              <a:rPr kumimoji="0" lang="es-ES" sz="1200" b="0" i="0" u="none" strike="noStrike" cap="none" normalizeH="0" baseline="0" dirty="0" smtClean="0">
                <a:ln>
                  <a:noFill/>
                </a:ln>
                <a:solidFill>
                  <a:schemeClr val="tx1"/>
                </a:solidFill>
                <a:effectLst/>
                <a:latin typeface="Kalinga" pitchFamily="34" charset="0"/>
                <a:ea typeface="MS Mincho" pitchFamily="49" charset="-128"/>
                <a:cs typeface="Kalinga" pitchFamily="34" charset="0"/>
              </a:rPr>
              <a:t> radiata, a una densidad de 1.000 plantas/ha, plantadas en una casilla de 40 x 40 x 40 cm.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200" b="0" i="0" u="none" strike="noStrike" cap="none" normalizeH="0" baseline="0" dirty="0" smtClean="0">
              <a:ln>
                <a:noFill/>
              </a:ln>
              <a:solidFill>
                <a:schemeClr val="tx1"/>
              </a:solidFill>
              <a:effectLst/>
              <a:latin typeface="Kalinga" pitchFamily="34" charset="0"/>
              <a:ea typeface="MS Mincho" pitchFamily="49" charset="-128"/>
              <a:cs typeface="Kalinga"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2000" b="0" i="0" u="none" strike="noStrike" cap="none" normalizeH="0" baseline="0" dirty="0" smtClean="0">
                <a:ln>
                  <a:noFill/>
                </a:ln>
                <a:solidFill>
                  <a:schemeClr val="tx1"/>
                </a:solidFill>
                <a:effectLst/>
                <a:latin typeface="Kalinga" pitchFamily="34" charset="0"/>
                <a:ea typeface="MS Mincho" pitchFamily="49" charset="-128"/>
                <a:cs typeface="Kalinga" pitchFamily="34" charset="0"/>
              </a:rPr>
              <a:t>Es importante destacar que la l</a:t>
            </a:r>
            <a:r>
              <a:rPr kumimoji="0" lang="es-ES" sz="2000" b="0" i="0" u="none" strike="noStrike" cap="none" normalizeH="0" baseline="0" dirty="0" smtClean="0">
                <a:ln>
                  <a:noFill/>
                </a:ln>
                <a:solidFill>
                  <a:schemeClr val="tx1"/>
                </a:solidFill>
                <a:effectLst/>
                <a:latin typeface="+mn-lt"/>
                <a:ea typeface="MS Mincho" pitchFamily="49" charset="-128"/>
                <a:cs typeface="Kalinga" pitchFamily="34" charset="0"/>
              </a:rPr>
              <a:t>í</a:t>
            </a:r>
            <a:r>
              <a:rPr kumimoji="0" lang="es-ES" sz="2000" b="0" i="0" u="none" strike="noStrike" cap="none" normalizeH="0" baseline="0" dirty="0" smtClean="0">
                <a:ln>
                  <a:noFill/>
                </a:ln>
                <a:solidFill>
                  <a:schemeClr val="tx1"/>
                </a:solidFill>
                <a:effectLst/>
                <a:latin typeface="Kalinga" pitchFamily="34" charset="0"/>
                <a:ea typeface="MS Mincho" pitchFamily="49" charset="-128"/>
                <a:cs typeface="Kalinga" pitchFamily="34" charset="0"/>
              </a:rPr>
              <a:t>nea de plantaci</a:t>
            </a:r>
            <a:r>
              <a:rPr kumimoji="0" lang="es-ES" sz="2000" b="0" i="0" u="none" strike="noStrike" cap="none" normalizeH="0" baseline="0" dirty="0" smtClean="0">
                <a:ln>
                  <a:noFill/>
                </a:ln>
                <a:solidFill>
                  <a:schemeClr val="tx1"/>
                </a:solidFill>
                <a:effectLst/>
                <a:latin typeface="+mn-lt"/>
                <a:ea typeface="MS Mincho" pitchFamily="49" charset="-128"/>
                <a:cs typeface="Kalinga" pitchFamily="34" charset="0"/>
              </a:rPr>
              <a:t>ó</a:t>
            </a:r>
            <a:r>
              <a:rPr kumimoji="0" lang="es-ES" sz="2000" b="0" i="0" u="none" strike="noStrike" cap="none" normalizeH="0" baseline="0" dirty="0" smtClean="0">
                <a:ln>
                  <a:noFill/>
                </a:ln>
                <a:solidFill>
                  <a:schemeClr val="tx1"/>
                </a:solidFill>
                <a:effectLst/>
                <a:latin typeface="Kalinga" pitchFamily="34" charset="0"/>
                <a:ea typeface="MS Mincho" pitchFamily="49" charset="-128"/>
                <a:cs typeface="Kalinga" pitchFamily="34" charset="0"/>
              </a:rPr>
              <a:t>n es independiente a las l</a:t>
            </a:r>
            <a:r>
              <a:rPr kumimoji="0" lang="es-ES" sz="2000" b="0" i="0" u="none" strike="noStrike" cap="none" normalizeH="0" baseline="0" dirty="0" smtClean="0">
                <a:ln>
                  <a:noFill/>
                </a:ln>
                <a:solidFill>
                  <a:schemeClr val="tx1"/>
                </a:solidFill>
                <a:effectLst/>
                <a:latin typeface="+mn-lt"/>
                <a:ea typeface="MS Mincho" pitchFamily="49" charset="-128"/>
                <a:cs typeface="Kalinga" pitchFamily="34" charset="0"/>
              </a:rPr>
              <a:t>í</a:t>
            </a:r>
            <a:r>
              <a:rPr kumimoji="0" lang="es-ES" sz="2000" b="0" i="0" u="none" strike="noStrike" cap="none" normalizeH="0" baseline="0" dirty="0" smtClean="0">
                <a:ln>
                  <a:noFill/>
                </a:ln>
                <a:solidFill>
                  <a:schemeClr val="tx1"/>
                </a:solidFill>
                <a:effectLst/>
                <a:latin typeface="Kalinga" pitchFamily="34" charset="0"/>
                <a:ea typeface="MS Mincho" pitchFamily="49" charset="-128"/>
                <a:cs typeface="Kalinga" pitchFamily="34" charset="0"/>
              </a:rPr>
              <a:t>neas de zanjas. El distanciamiento de la plantaci</a:t>
            </a:r>
            <a:r>
              <a:rPr kumimoji="0" lang="es-ES" sz="2000" b="0" i="0" u="none" strike="noStrike" cap="none" normalizeH="0" baseline="0" dirty="0" smtClean="0">
                <a:ln>
                  <a:noFill/>
                </a:ln>
                <a:solidFill>
                  <a:schemeClr val="tx1"/>
                </a:solidFill>
                <a:effectLst/>
                <a:latin typeface="+mn-lt"/>
                <a:ea typeface="MS Mincho" pitchFamily="49" charset="-128"/>
                <a:cs typeface="Kalinga" pitchFamily="34" charset="0"/>
              </a:rPr>
              <a:t>ó</a:t>
            </a:r>
            <a:r>
              <a:rPr kumimoji="0" lang="es-ES" sz="2000" b="0" i="0" u="none" strike="noStrike" cap="none" normalizeH="0" baseline="0" dirty="0" smtClean="0">
                <a:ln>
                  <a:noFill/>
                </a:ln>
                <a:solidFill>
                  <a:schemeClr val="tx1"/>
                </a:solidFill>
                <a:effectLst/>
                <a:latin typeface="Kalinga" pitchFamily="34" charset="0"/>
                <a:ea typeface="MS Mincho" pitchFamily="49" charset="-128"/>
                <a:cs typeface="Kalinga" pitchFamily="34" charset="0"/>
              </a:rPr>
              <a:t>n es de 4 x 2,5 m.</a:t>
            </a:r>
            <a:endParaRPr kumimoji="0" lang="es-ES" sz="3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s-ES" dirty="0"/>
          </a:p>
        </p:txBody>
      </p:sp>
      <p:sp>
        <p:nvSpPr>
          <p:cNvPr id="4" name="3 Marcador de número de diapositiva"/>
          <p:cNvSpPr>
            <a:spLocks noGrp="1"/>
          </p:cNvSpPr>
          <p:nvPr>
            <p:ph type="sldNum" sz="quarter" idx="10"/>
          </p:nvPr>
        </p:nvSpPr>
        <p:spPr/>
        <p:txBody>
          <a:bodyPr/>
          <a:lstStyle/>
          <a:p>
            <a:fld id="{D4834D0A-0899-49E3-9F04-C64ED7FD94D4}" type="slidenum">
              <a:rPr lang="es-ES" smtClean="0"/>
              <a:pPr/>
              <a:t>5</a:t>
            </a:fld>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latin typeface="+mn-lt"/>
                <a:ea typeface="+mn-ea"/>
                <a:cs typeface="+mn-cs"/>
              </a:rPr>
              <a:t>La captura de sedimentos en áreas con zanjas de infiltración, fue medida mediante el método de los clavos de erosión. Éstos se instalaron en el interior de las zanjas, dispuestos en pares cercanos a cada borde (mínimo 6 clavos por zanjas). Se midió el largo de las zanjas y el espaciamiento entre líneas de zanja, con el fin de calcular el área de impluvio. Se midió la altura de sedimentos, y se ponderó por la superficie de la zanja,  obteniéndose así un volumen promedio de sedimento</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ES" sz="1200" kern="120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latin typeface="+mn-lt"/>
                <a:ea typeface="+mn-ea"/>
                <a:cs typeface="+mn-cs"/>
              </a:rPr>
              <a:t>Se considera que el tratamiento de zanjas tipo 1 supera levemente a zanjas tipo 2, en el valor promedio de captura por unidad de superficie de impluvio. Diez años después de este estudio, no se ha vuelto a medir el efecto de las zanjas de infiltración en la captura de sedimentos. Pero si se ha observado en los años venideros la captura de material vegetal (acículas del pino) que se reintegran como materia orgánica al interior de las zanjas de infiltración. Este proceso es continuo y su duración está acorde con el periodo de rotación de la plantación de P. radiata (entre 15 a 25 años). Este colchón de acículas en el suelo retarda el proceso de transporte de sedimento en la zona de impluvio.</a:t>
            </a:r>
            <a:endParaRPr lang="es-CL" sz="1200" kern="1200" dirty="0" smtClean="0">
              <a:solidFill>
                <a:schemeClr val="tx1"/>
              </a:solidFill>
              <a:latin typeface="+mn-lt"/>
              <a:ea typeface="+mn-ea"/>
              <a:cs typeface="+mn-cs"/>
            </a:endParaRPr>
          </a:p>
          <a:p>
            <a:endParaRPr lang="es-CL" dirty="0"/>
          </a:p>
        </p:txBody>
      </p:sp>
      <p:sp>
        <p:nvSpPr>
          <p:cNvPr id="4" name="3 Marcador de número de diapositiva"/>
          <p:cNvSpPr>
            <a:spLocks noGrp="1"/>
          </p:cNvSpPr>
          <p:nvPr>
            <p:ph type="sldNum" sz="quarter" idx="10"/>
          </p:nvPr>
        </p:nvSpPr>
        <p:spPr/>
        <p:txBody>
          <a:bodyPr/>
          <a:lstStyle/>
          <a:p>
            <a:fld id="{D4834D0A-0899-49E3-9F04-C64ED7FD94D4}" type="slidenum">
              <a:rPr lang="es-ES" smtClean="0"/>
              <a:pPr/>
              <a:t>6</a:t>
            </a:fld>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latin typeface="+mn-lt"/>
                <a:ea typeface="+mn-ea"/>
                <a:cs typeface="+mn-cs"/>
              </a:rPr>
              <a:t>Una primera evaluación de las zanjas realizada aquí, señalan que distanciamientos menores entre zanjas de infiltración, reduce la pérdida de suelos por cuanto la longitud de la ladera es interrumpida transversalmente con mayor frecuencia. Al contrario, con superficies de impluvios grandes, hay un mayor movimiento de partículas de suelo. Un contraste estadístico entre el volumen de sedimentos capturados para dos tipos de zanjas indica que no existen diferencias estadísticas significativas entre el volumen de sedimentos y el espaciamiento entre zanjas (figura 1-6).  Aquí, el valor del estadístico p= 0,52, algo mayor a 0,05, según la prueba de Contraste W de Mann-</a:t>
            </a:r>
            <a:r>
              <a:rPr lang="es-ES" sz="1200" kern="1200" dirty="0" err="1" smtClean="0">
                <a:solidFill>
                  <a:schemeClr val="tx1"/>
                </a:solidFill>
                <a:latin typeface="+mn-lt"/>
                <a:ea typeface="+mn-ea"/>
                <a:cs typeface="+mn-cs"/>
              </a:rPr>
              <a:t>Whitney</a:t>
            </a:r>
            <a:r>
              <a:rPr lang="es-ES" sz="1200" kern="1200" dirty="0" smtClean="0">
                <a:solidFill>
                  <a:schemeClr val="tx1"/>
                </a:solidFill>
                <a:latin typeface="+mn-lt"/>
                <a:ea typeface="+mn-ea"/>
                <a:cs typeface="+mn-cs"/>
              </a:rPr>
              <a:t> para comparar medianas.</a:t>
            </a:r>
          </a:p>
          <a:p>
            <a:endParaRPr lang="es-ES" dirty="0"/>
          </a:p>
        </p:txBody>
      </p:sp>
      <p:sp>
        <p:nvSpPr>
          <p:cNvPr id="4" name="3 Marcador de número de diapositiva"/>
          <p:cNvSpPr>
            <a:spLocks noGrp="1"/>
          </p:cNvSpPr>
          <p:nvPr>
            <p:ph type="sldNum" sz="quarter" idx="10"/>
          </p:nvPr>
        </p:nvSpPr>
        <p:spPr/>
        <p:txBody>
          <a:bodyPr/>
          <a:lstStyle/>
          <a:p>
            <a:fld id="{D4834D0A-0899-49E3-9F04-C64ED7FD94D4}" type="slidenum">
              <a:rPr lang="es-ES" smtClean="0"/>
              <a:pPr/>
              <a:t>7</a:t>
            </a:fld>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latin typeface="+mn-lt"/>
                <a:ea typeface="+mn-ea"/>
                <a:cs typeface="+mn-cs"/>
              </a:rPr>
              <a:t>Para la hipótesis 2 sobre la humedad del suelo se realizó un análisis comparativo entre tipos de zanjas versus una zona testigo (sin obras de captura), para una plantación inicial de 3 años en distintas localidades de Chile central. Y se realizó 10 años más tarde una medición de humedad del suelo mediante un equipo de TDR en la unidad experimental INIA- </a:t>
            </a:r>
            <a:r>
              <a:rPr lang="es-ES" sz="1200" kern="1200" dirty="0" err="1" smtClean="0">
                <a:solidFill>
                  <a:schemeClr val="tx1"/>
                </a:solidFill>
                <a:latin typeface="+mn-lt"/>
                <a:ea typeface="+mn-ea"/>
                <a:cs typeface="+mn-cs"/>
              </a:rPr>
              <a:t>Rayentué</a:t>
            </a:r>
            <a:r>
              <a:rPr lang="es-ES" sz="1200" kern="1200" dirty="0" smtClean="0">
                <a:solidFill>
                  <a:schemeClr val="tx1"/>
                </a:solidFill>
                <a:latin typeface="+mn-lt"/>
                <a:ea typeface="+mn-ea"/>
                <a:cs typeface="+mn-cs"/>
              </a:rPr>
              <a:t> (o también conocido como </a:t>
            </a:r>
            <a:r>
              <a:rPr lang="es-ES" sz="1200" kern="1200" dirty="0" err="1" smtClean="0">
                <a:solidFill>
                  <a:schemeClr val="tx1"/>
                </a:solidFill>
                <a:latin typeface="+mn-lt"/>
                <a:ea typeface="+mn-ea"/>
                <a:cs typeface="+mn-cs"/>
              </a:rPr>
              <a:t>Hidango</a:t>
            </a:r>
            <a:r>
              <a:rPr lang="es-ES" sz="1200" kern="1200" dirty="0" smtClean="0">
                <a:solidFill>
                  <a:schemeClr val="tx1"/>
                </a:solidFill>
                <a:latin typeface="+mn-lt"/>
                <a:ea typeface="+mn-ea"/>
                <a:cs typeface="+mn-cs"/>
              </a:rPr>
              <a:t>), sobre los mismos tratamientos de zanjas y zona testigo.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ES" sz="1200" kern="120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latin typeface="+mn-lt"/>
                <a:ea typeface="+mn-ea"/>
                <a:cs typeface="+mn-cs"/>
              </a:rPr>
              <a:t>Respecto de la segunda hipótesis los resultados no permitieron visualizar en todos los experimentos el efecto o el impacto de las zanjas infiltración sobre el contenido de humedad medido mensualmente sobre y bajo de la zanja. Los resultados no fueron los esperados en una plantación de 3 años con </a:t>
            </a:r>
            <a:r>
              <a:rPr lang="es-ES" sz="1200" kern="1200" dirty="0" err="1" smtClean="0">
                <a:solidFill>
                  <a:schemeClr val="tx1"/>
                </a:solidFill>
                <a:latin typeface="+mn-lt"/>
                <a:ea typeface="+mn-ea"/>
                <a:cs typeface="+mn-cs"/>
              </a:rPr>
              <a:t>Pinus</a:t>
            </a:r>
            <a:r>
              <a:rPr lang="es-ES" sz="1200" kern="1200" dirty="0" smtClean="0">
                <a:solidFill>
                  <a:schemeClr val="tx1"/>
                </a:solidFill>
                <a:latin typeface="+mn-lt"/>
                <a:ea typeface="+mn-ea"/>
                <a:cs typeface="+mn-cs"/>
              </a:rPr>
              <a:t> radiata, por cuanto, no se evidenció una diferencia estadísticamente significativa entre zonas forestadas con y sin tratamiento de zanjas.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ES" sz="1200" kern="120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latin typeface="+mn-lt"/>
                <a:ea typeface="+mn-ea"/>
                <a:cs typeface="+mn-cs"/>
              </a:rPr>
              <a:t>Sólo al realizar una medición en la misma plantación en el sector de </a:t>
            </a:r>
            <a:r>
              <a:rPr lang="es-ES" sz="1200" kern="1200" dirty="0" err="1" smtClean="0">
                <a:solidFill>
                  <a:schemeClr val="tx1"/>
                </a:solidFill>
                <a:latin typeface="+mn-lt"/>
                <a:ea typeface="+mn-ea"/>
                <a:cs typeface="+mn-cs"/>
              </a:rPr>
              <a:t>Hidango</a:t>
            </a:r>
            <a:r>
              <a:rPr lang="es-ES" sz="1200" kern="1200" dirty="0" smtClean="0">
                <a:solidFill>
                  <a:schemeClr val="tx1"/>
                </a:solidFill>
                <a:latin typeface="+mn-lt"/>
                <a:ea typeface="+mn-ea"/>
                <a:cs typeface="+mn-cs"/>
              </a:rPr>
              <a:t>, después de 10 años, pudo constatarse una diferencia de humedad a favor de las zanjas. En esta ocasión se utilizó un equipo TDR y los resultados indican que los valores promedios de humedad superficial del suelo, son levemente superiores en las zonas con zanjas de infiltración, posterior a cinco días del chubasco entre los días 2 y 3 de mayo con 38 mm (figura 1-9). La tabla 1-6 muestra los resultados de la medición de campo de la humedad volumétrica instantánea con el TDR TRIME realizada a 5 horizontes de suelo dentro de cuatro calicatas, durante julio de 2014. La humedad del suelo registrada en el sector testigo son mayores que en las zonas asociadas a las zanjas de infiltración. Por lo que la compactación del suelo detectado, in situ, en la zona testigo parecería que condiciona la circulación de agua y aire en el suelo, los procesos de establecimiento de las plantas y el manejo del suelo. Sume a esto que la plantación con </a:t>
            </a:r>
            <a:r>
              <a:rPr lang="es-ES" sz="1200" kern="1200" dirty="0" err="1" smtClean="0">
                <a:solidFill>
                  <a:schemeClr val="tx1"/>
                </a:solidFill>
                <a:latin typeface="+mn-lt"/>
                <a:ea typeface="+mn-ea"/>
                <a:cs typeface="+mn-cs"/>
              </a:rPr>
              <a:t>Pinus</a:t>
            </a:r>
            <a:r>
              <a:rPr lang="es-ES" sz="1200" kern="1200" dirty="0" smtClean="0">
                <a:solidFill>
                  <a:schemeClr val="tx1"/>
                </a:solidFill>
                <a:latin typeface="+mn-lt"/>
                <a:ea typeface="+mn-ea"/>
                <a:cs typeface="+mn-cs"/>
              </a:rPr>
              <a:t> radiata de la zona central de Chile, la interceptación puede alcanzar el 40% de la precipitación a los 10 años de edad, reduciendo los valores netos de infiltración y percolación. Lo mismo ocurre con la evapotranspiración neta, en esta zona </a:t>
            </a:r>
            <a:r>
              <a:rPr lang="es-ES" sz="1200" kern="1200" dirty="0" err="1" smtClean="0">
                <a:solidFill>
                  <a:schemeClr val="tx1"/>
                </a:solidFill>
                <a:latin typeface="+mn-lt"/>
                <a:ea typeface="+mn-ea"/>
                <a:cs typeface="+mn-cs"/>
              </a:rPr>
              <a:t>subhúmeda</a:t>
            </a:r>
            <a:r>
              <a:rPr lang="es-ES" sz="1200" kern="1200" dirty="0" smtClean="0">
                <a:solidFill>
                  <a:schemeClr val="tx1"/>
                </a:solidFill>
                <a:latin typeface="+mn-lt"/>
                <a:ea typeface="+mn-ea"/>
                <a:cs typeface="+mn-cs"/>
              </a:rPr>
              <a:t>, que puede llegar a los 55% de la precipitación total. Estas pérdidas son espacialmente variables y significativos en las cuentas del modelo precipitación-escorrentía.</a:t>
            </a:r>
            <a:endParaRPr lang="es-CL" sz="1200" kern="120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s-CL" sz="1200" kern="120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s-ES" sz="1200" kern="1200" dirty="0" smtClean="0">
              <a:solidFill>
                <a:schemeClr val="tx1"/>
              </a:solidFill>
              <a:latin typeface="+mn-lt"/>
              <a:ea typeface="+mn-ea"/>
              <a:cs typeface="+mn-cs"/>
            </a:endParaRPr>
          </a:p>
        </p:txBody>
      </p:sp>
      <p:sp>
        <p:nvSpPr>
          <p:cNvPr id="4" name="3 Marcador de número de diapositiva"/>
          <p:cNvSpPr>
            <a:spLocks noGrp="1"/>
          </p:cNvSpPr>
          <p:nvPr>
            <p:ph type="sldNum" sz="quarter" idx="10"/>
          </p:nvPr>
        </p:nvSpPr>
        <p:spPr/>
        <p:txBody>
          <a:bodyPr/>
          <a:lstStyle/>
          <a:p>
            <a:fld id="{D4834D0A-0899-49E3-9F04-C64ED7FD94D4}" type="slidenum">
              <a:rPr lang="es-ES" smtClean="0"/>
              <a:pPr/>
              <a:t>8</a:t>
            </a:fld>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latin typeface="+mn-lt"/>
                <a:ea typeface="+mn-ea"/>
                <a:cs typeface="+mn-cs"/>
              </a:rPr>
              <a:t>El </a:t>
            </a:r>
            <a:r>
              <a:rPr lang="es-ES" sz="1200" b="1" u="sng" kern="1200" dirty="0" smtClean="0">
                <a:solidFill>
                  <a:schemeClr val="tx1"/>
                </a:solidFill>
                <a:latin typeface="+mn-lt"/>
                <a:ea typeface="+mn-ea"/>
                <a:cs typeface="+mn-cs"/>
              </a:rPr>
              <a:t>CAPITULO 2</a:t>
            </a:r>
            <a:r>
              <a:rPr lang="es-ES" sz="1200" kern="1200" dirty="0" smtClean="0">
                <a:solidFill>
                  <a:schemeClr val="tx1"/>
                </a:solidFill>
                <a:latin typeface="+mn-lt"/>
                <a:ea typeface="+mn-ea"/>
                <a:cs typeface="+mn-cs"/>
              </a:rPr>
              <a:t> revisa la influencia de las zanjas de infiltración sobre el crecimiento vegetal de las plantaciones de Pinus radiata de 2 y 10 años para distintos sitios de Chile central. </a:t>
            </a:r>
          </a:p>
          <a:p>
            <a:pPr marL="0" marR="0" indent="0" algn="l" defTabSz="914400" rtl="0" eaLnBrk="1" fontAlgn="auto" latinLnBrk="0" hangingPunct="1">
              <a:lnSpc>
                <a:spcPct val="100000"/>
              </a:lnSpc>
              <a:spcBef>
                <a:spcPts val="0"/>
              </a:spcBef>
              <a:spcAft>
                <a:spcPts val="0"/>
              </a:spcAft>
              <a:buClrTx/>
              <a:buSzTx/>
              <a:buFontTx/>
              <a:buNone/>
              <a:tabLst/>
              <a:defRPr/>
            </a:pPr>
            <a:endParaRPr lang="es-CL" sz="1200" kern="120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latin typeface="+mn-lt"/>
                <a:ea typeface="+mn-ea"/>
                <a:cs typeface="+mn-cs"/>
              </a:rPr>
              <a:t>¿Existe un diseño óptimo de zanjas que permita maximizar los beneficios en la producción de biomasa? En cuencas del secano costero e interior de Chile central la experiencia indica que los factores que más incidirían en el crecimiento de las plantaciones de </a:t>
            </a:r>
            <a:r>
              <a:rPr lang="es-ES" sz="1200" kern="1200" dirty="0" err="1" smtClean="0">
                <a:solidFill>
                  <a:schemeClr val="tx1"/>
                </a:solidFill>
                <a:latin typeface="+mn-lt"/>
                <a:ea typeface="+mn-ea"/>
                <a:cs typeface="+mn-cs"/>
              </a:rPr>
              <a:t>Pinus</a:t>
            </a:r>
            <a:r>
              <a:rPr lang="es-ES" sz="1200" kern="1200" dirty="0" smtClean="0">
                <a:solidFill>
                  <a:schemeClr val="tx1"/>
                </a:solidFill>
                <a:latin typeface="+mn-lt"/>
                <a:ea typeface="+mn-ea"/>
                <a:cs typeface="+mn-cs"/>
              </a:rPr>
              <a:t> radiata son la disponibilidad anual de agua sobre 1.000 mm, el suelo arcilloso y menores densidades de plantación. Se han detectado una gran relación entre biomasa y disponibilidad de agua. Sin embargo, hay muy pocos estudios que relacionan las zanjas de infiltración con plantación de </a:t>
            </a:r>
            <a:r>
              <a:rPr lang="es-ES" sz="1200" kern="1200" dirty="0" err="1" smtClean="0">
                <a:solidFill>
                  <a:schemeClr val="tx1"/>
                </a:solidFill>
                <a:latin typeface="+mn-lt"/>
                <a:ea typeface="+mn-ea"/>
                <a:cs typeface="+mn-cs"/>
              </a:rPr>
              <a:t>Pinus</a:t>
            </a:r>
            <a:r>
              <a:rPr lang="es-ES" sz="1200" kern="1200" dirty="0" smtClean="0">
                <a:solidFill>
                  <a:schemeClr val="tx1"/>
                </a:solidFill>
                <a:latin typeface="+mn-lt"/>
                <a:ea typeface="+mn-ea"/>
                <a:cs typeface="+mn-cs"/>
              </a:rPr>
              <a:t> radiata. En el año 2011, </a:t>
            </a:r>
            <a:r>
              <a:rPr lang="es-ES" sz="1200" kern="1200" dirty="0" err="1" smtClean="0">
                <a:solidFill>
                  <a:schemeClr val="tx1"/>
                </a:solidFill>
                <a:latin typeface="+mn-lt"/>
                <a:ea typeface="+mn-ea"/>
                <a:cs typeface="+mn-cs"/>
              </a:rPr>
              <a:t>Verbist</a:t>
            </a:r>
            <a:r>
              <a:rPr lang="es-ES" sz="1200" kern="1200" dirty="0" smtClean="0">
                <a:solidFill>
                  <a:schemeClr val="tx1"/>
                </a:solidFill>
                <a:latin typeface="+mn-lt"/>
                <a:ea typeface="+mn-ea"/>
                <a:cs typeface="+mn-cs"/>
              </a:rPr>
              <a:t>  valoró positivamente el crecimiento de pino con zanjas de infiltración distribuidas homogéneamente sobre una ladera de clima mediterráneo de la región de O`Higgins, aún cuando el diseño de la plantación realizado por CONAF con zanjas no consideró las variables </a:t>
            </a:r>
            <a:r>
              <a:rPr lang="es-ES" sz="1200" kern="1200" dirty="0" err="1" smtClean="0">
                <a:solidFill>
                  <a:schemeClr val="tx1"/>
                </a:solidFill>
                <a:latin typeface="+mn-lt"/>
                <a:ea typeface="+mn-ea"/>
                <a:cs typeface="+mn-cs"/>
              </a:rPr>
              <a:t>edafoclimáticas</a:t>
            </a:r>
            <a:r>
              <a:rPr lang="es-ES" sz="1200" kern="1200" dirty="0" smtClean="0">
                <a:solidFill>
                  <a:schemeClr val="tx1"/>
                </a:solidFill>
                <a:latin typeface="+mn-lt"/>
                <a:ea typeface="+mn-ea"/>
                <a:cs typeface="+mn-cs"/>
              </a:rPr>
              <a:t> locales para su espaciamiento ni configuración de tamaño, sólo se evaluó el diseño normal definido empíricamente, que </a:t>
            </a:r>
            <a:r>
              <a:rPr lang="es-ES" sz="1200" kern="1200" dirty="0" err="1" smtClean="0">
                <a:solidFill>
                  <a:schemeClr val="tx1"/>
                </a:solidFill>
                <a:latin typeface="+mn-lt"/>
                <a:ea typeface="+mn-ea"/>
                <a:cs typeface="+mn-cs"/>
              </a:rPr>
              <a:t>són</a:t>
            </a:r>
            <a:r>
              <a:rPr lang="es-ES" sz="1200" kern="1200" dirty="0" smtClean="0">
                <a:solidFill>
                  <a:schemeClr val="tx1"/>
                </a:solidFill>
                <a:latin typeface="+mn-lt"/>
                <a:ea typeface="+mn-ea"/>
                <a:cs typeface="+mn-cs"/>
              </a:rPr>
              <a:t> 100 metros lineales.</a:t>
            </a:r>
            <a:endParaRPr lang="es-CL" sz="1200" kern="1200" dirty="0" smtClean="0">
              <a:solidFill>
                <a:schemeClr val="tx1"/>
              </a:solidFill>
              <a:latin typeface="+mn-lt"/>
              <a:ea typeface="+mn-ea"/>
              <a:cs typeface="+mn-cs"/>
            </a:endParaRPr>
          </a:p>
          <a:p>
            <a:endParaRPr lang="es-CL" dirty="0"/>
          </a:p>
        </p:txBody>
      </p:sp>
      <p:sp>
        <p:nvSpPr>
          <p:cNvPr id="4" name="3 Marcador de número de diapositiva"/>
          <p:cNvSpPr>
            <a:spLocks noGrp="1"/>
          </p:cNvSpPr>
          <p:nvPr>
            <p:ph type="sldNum" sz="quarter" idx="10"/>
          </p:nvPr>
        </p:nvSpPr>
        <p:spPr/>
        <p:txBody>
          <a:bodyPr/>
          <a:lstStyle/>
          <a:p>
            <a:fld id="{D4834D0A-0899-49E3-9F04-C64ED7FD94D4}" type="slidenum">
              <a:rPr lang="es-ES" smtClean="0"/>
              <a:pPr/>
              <a:t>9</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L"/>
          </a:p>
        </p:txBody>
      </p:sp>
      <p:sp>
        <p:nvSpPr>
          <p:cNvPr id="4" name="3 Marcador de fecha"/>
          <p:cNvSpPr>
            <a:spLocks noGrp="1"/>
          </p:cNvSpPr>
          <p:nvPr>
            <p:ph type="dt" sz="half" idx="10"/>
          </p:nvPr>
        </p:nvSpPr>
        <p:spPr/>
        <p:txBody>
          <a:bodyPr/>
          <a:lstStyle/>
          <a:p>
            <a:fld id="{7C814D4D-62FA-4BFB-BC5E-AFECB6CC305F}" type="datetimeFigureOut">
              <a:rPr lang="es-CL" smtClean="0"/>
              <a:pPr/>
              <a:t>04-03-2016</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AEF330CC-60EB-43D8-9812-D89E8283613B}" type="slidenum">
              <a:rPr lang="es-CL" smtClean="0"/>
              <a:pPr/>
              <a:t>‹Nº›</a:t>
            </a:fld>
            <a:endParaRPr lang="es-C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7C814D4D-62FA-4BFB-BC5E-AFECB6CC305F}" type="datetimeFigureOut">
              <a:rPr lang="es-CL" smtClean="0"/>
              <a:pPr/>
              <a:t>04-03-2016</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AEF330CC-60EB-43D8-9812-D89E8283613B}" type="slidenum">
              <a:rPr lang="es-CL" smtClean="0"/>
              <a:pPr/>
              <a:t>‹Nº›</a:t>
            </a:fld>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7C814D4D-62FA-4BFB-BC5E-AFECB6CC305F}" type="datetimeFigureOut">
              <a:rPr lang="es-CL" smtClean="0"/>
              <a:pPr/>
              <a:t>04-03-2016</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AEF330CC-60EB-43D8-9812-D89E8283613B}" type="slidenum">
              <a:rPr lang="es-CL" smtClean="0"/>
              <a:pPr/>
              <a:t>‹Nº›</a:t>
            </a:fld>
            <a:endParaRPr lang="es-C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7C814D4D-62FA-4BFB-BC5E-AFECB6CC305F}" type="datetimeFigureOut">
              <a:rPr lang="es-CL" smtClean="0"/>
              <a:pPr/>
              <a:t>04-03-2016</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AEF330CC-60EB-43D8-9812-D89E8283613B}" type="slidenum">
              <a:rPr lang="es-CL" smtClean="0"/>
              <a:pPr/>
              <a:t>‹Nº›</a:t>
            </a:fld>
            <a:endParaRPr lang="es-C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C814D4D-62FA-4BFB-BC5E-AFECB6CC305F}" type="datetimeFigureOut">
              <a:rPr lang="es-CL" smtClean="0"/>
              <a:pPr/>
              <a:t>04-03-2016</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AEF330CC-60EB-43D8-9812-D89E8283613B}" type="slidenum">
              <a:rPr lang="es-CL" smtClean="0"/>
              <a:pPr/>
              <a:t>‹Nº›</a:t>
            </a:fld>
            <a:endParaRPr lang="es-C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fecha"/>
          <p:cNvSpPr>
            <a:spLocks noGrp="1"/>
          </p:cNvSpPr>
          <p:nvPr>
            <p:ph type="dt" sz="half" idx="10"/>
          </p:nvPr>
        </p:nvSpPr>
        <p:spPr/>
        <p:txBody>
          <a:bodyPr/>
          <a:lstStyle/>
          <a:p>
            <a:fld id="{7C814D4D-62FA-4BFB-BC5E-AFECB6CC305F}" type="datetimeFigureOut">
              <a:rPr lang="es-CL" smtClean="0"/>
              <a:pPr/>
              <a:t>04-03-2016</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AEF330CC-60EB-43D8-9812-D89E8283613B}" type="slidenum">
              <a:rPr lang="es-CL" smtClean="0"/>
              <a:pPr/>
              <a:t>‹Nº›</a:t>
            </a:fld>
            <a:endParaRPr lang="es-C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6 Marcador de fecha"/>
          <p:cNvSpPr>
            <a:spLocks noGrp="1"/>
          </p:cNvSpPr>
          <p:nvPr>
            <p:ph type="dt" sz="half" idx="10"/>
          </p:nvPr>
        </p:nvSpPr>
        <p:spPr/>
        <p:txBody>
          <a:bodyPr/>
          <a:lstStyle/>
          <a:p>
            <a:fld id="{7C814D4D-62FA-4BFB-BC5E-AFECB6CC305F}" type="datetimeFigureOut">
              <a:rPr lang="es-CL" smtClean="0"/>
              <a:pPr/>
              <a:t>04-03-2016</a:t>
            </a:fld>
            <a:endParaRPr lang="es-CL"/>
          </a:p>
        </p:txBody>
      </p:sp>
      <p:sp>
        <p:nvSpPr>
          <p:cNvPr id="8" name="7 Marcador de pie de página"/>
          <p:cNvSpPr>
            <a:spLocks noGrp="1"/>
          </p:cNvSpPr>
          <p:nvPr>
            <p:ph type="ftr" sz="quarter" idx="11"/>
          </p:nvPr>
        </p:nvSpPr>
        <p:spPr/>
        <p:txBody>
          <a:bodyPr/>
          <a:lstStyle/>
          <a:p>
            <a:endParaRPr lang="es-CL"/>
          </a:p>
        </p:txBody>
      </p:sp>
      <p:sp>
        <p:nvSpPr>
          <p:cNvPr id="9" name="8 Marcador de número de diapositiva"/>
          <p:cNvSpPr>
            <a:spLocks noGrp="1"/>
          </p:cNvSpPr>
          <p:nvPr>
            <p:ph type="sldNum" sz="quarter" idx="12"/>
          </p:nvPr>
        </p:nvSpPr>
        <p:spPr/>
        <p:txBody>
          <a:bodyPr/>
          <a:lstStyle/>
          <a:p>
            <a:fld id="{AEF330CC-60EB-43D8-9812-D89E8283613B}" type="slidenum">
              <a:rPr lang="es-CL" smtClean="0"/>
              <a:pPr/>
              <a:t>‹Nº›</a:t>
            </a:fld>
            <a:endParaRPr lang="es-C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fecha"/>
          <p:cNvSpPr>
            <a:spLocks noGrp="1"/>
          </p:cNvSpPr>
          <p:nvPr>
            <p:ph type="dt" sz="half" idx="10"/>
          </p:nvPr>
        </p:nvSpPr>
        <p:spPr/>
        <p:txBody>
          <a:bodyPr/>
          <a:lstStyle/>
          <a:p>
            <a:fld id="{7C814D4D-62FA-4BFB-BC5E-AFECB6CC305F}" type="datetimeFigureOut">
              <a:rPr lang="es-CL" smtClean="0"/>
              <a:pPr/>
              <a:t>04-03-2016</a:t>
            </a:fld>
            <a:endParaRPr lang="es-CL"/>
          </a:p>
        </p:txBody>
      </p:sp>
      <p:sp>
        <p:nvSpPr>
          <p:cNvPr id="4" name="3 Marcador de pie de página"/>
          <p:cNvSpPr>
            <a:spLocks noGrp="1"/>
          </p:cNvSpPr>
          <p:nvPr>
            <p:ph type="ftr" sz="quarter" idx="11"/>
          </p:nvPr>
        </p:nvSpPr>
        <p:spPr/>
        <p:txBody>
          <a:bodyPr/>
          <a:lstStyle/>
          <a:p>
            <a:endParaRPr lang="es-CL"/>
          </a:p>
        </p:txBody>
      </p:sp>
      <p:sp>
        <p:nvSpPr>
          <p:cNvPr id="5" name="4 Marcador de número de diapositiva"/>
          <p:cNvSpPr>
            <a:spLocks noGrp="1"/>
          </p:cNvSpPr>
          <p:nvPr>
            <p:ph type="sldNum" sz="quarter" idx="12"/>
          </p:nvPr>
        </p:nvSpPr>
        <p:spPr/>
        <p:txBody>
          <a:bodyPr/>
          <a:lstStyle/>
          <a:p>
            <a:fld id="{AEF330CC-60EB-43D8-9812-D89E8283613B}" type="slidenum">
              <a:rPr lang="es-CL" smtClean="0"/>
              <a:pPr/>
              <a:t>‹Nº›</a:t>
            </a:fld>
            <a:endParaRPr lang="es-C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C814D4D-62FA-4BFB-BC5E-AFECB6CC305F}" type="datetimeFigureOut">
              <a:rPr lang="es-CL" smtClean="0"/>
              <a:pPr/>
              <a:t>04-03-2016</a:t>
            </a:fld>
            <a:endParaRPr lang="es-CL"/>
          </a:p>
        </p:txBody>
      </p:sp>
      <p:sp>
        <p:nvSpPr>
          <p:cNvPr id="3" name="2 Marcador de pie de página"/>
          <p:cNvSpPr>
            <a:spLocks noGrp="1"/>
          </p:cNvSpPr>
          <p:nvPr>
            <p:ph type="ftr" sz="quarter" idx="11"/>
          </p:nvPr>
        </p:nvSpPr>
        <p:spPr/>
        <p:txBody>
          <a:bodyPr/>
          <a:lstStyle/>
          <a:p>
            <a:endParaRPr lang="es-CL"/>
          </a:p>
        </p:txBody>
      </p:sp>
      <p:sp>
        <p:nvSpPr>
          <p:cNvPr id="4" name="3 Marcador de número de diapositiva"/>
          <p:cNvSpPr>
            <a:spLocks noGrp="1"/>
          </p:cNvSpPr>
          <p:nvPr>
            <p:ph type="sldNum" sz="quarter" idx="12"/>
          </p:nvPr>
        </p:nvSpPr>
        <p:spPr/>
        <p:txBody>
          <a:bodyPr/>
          <a:lstStyle/>
          <a:p>
            <a:fld id="{AEF330CC-60EB-43D8-9812-D89E8283613B}" type="slidenum">
              <a:rPr lang="es-CL" smtClean="0"/>
              <a:pPr/>
              <a:t>‹Nº›</a:t>
            </a:fld>
            <a:endParaRPr lang="es-C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C814D4D-62FA-4BFB-BC5E-AFECB6CC305F}" type="datetimeFigureOut">
              <a:rPr lang="es-CL" smtClean="0"/>
              <a:pPr/>
              <a:t>04-03-2016</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AEF330CC-60EB-43D8-9812-D89E8283613B}" type="slidenum">
              <a:rPr lang="es-CL" smtClean="0"/>
              <a:pPr/>
              <a:t>‹Nº›</a:t>
            </a:fld>
            <a:endParaRPr lang="es-C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C814D4D-62FA-4BFB-BC5E-AFECB6CC305F}" type="datetimeFigureOut">
              <a:rPr lang="es-CL" smtClean="0"/>
              <a:pPr/>
              <a:t>04-03-2016</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AEF330CC-60EB-43D8-9812-D89E8283613B}" type="slidenum">
              <a:rPr lang="es-CL" smtClean="0"/>
              <a:pPr/>
              <a:t>‹Nº›</a:t>
            </a:fld>
            <a:endParaRPr lang="es-C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814D4D-62FA-4BFB-BC5E-AFECB6CC305F}" type="datetimeFigureOut">
              <a:rPr lang="es-CL" smtClean="0"/>
              <a:pPr/>
              <a:t>04-03-2016</a:t>
            </a:fld>
            <a:endParaRPr lang="es-CL"/>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L"/>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F330CC-60EB-43D8-9812-D89E8283613B}" type="slidenum">
              <a:rPr lang="es-CL" smtClean="0"/>
              <a:pPr/>
              <a:t>‹Nº›</a:t>
            </a:fld>
            <a:endParaRPr lang="es-C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50.jpeg"/><Relationship Id="rId4" Type="http://schemas.openxmlformats.org/officeDocument/2006/relationships/image" Target="../media/image49.jpeg"/></Relationships>
</file>

<file path=ppt/slides/_rels/slide11.xml.rels><?xml version="1.0" encoding="UTF-8" standalone="yes"?>
<Relationships xmlns="http://schemas.openxmlformats.org/package/2006/relationships"><Relationship Id="rId3" Type="http://schemas.openxmlformats.org/officeDocument/2006/relationships/image" Target="../media/image51.wmf"/><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54.wmf"/><Relationship Id="rId5" Type="http://schemas.openxmlformats.org/officeDocument/2006/relationships/image" Target="../media/image53.wmf"/><Relationship Id="rId4" Type="http://schemas.openxmlformats.org/officeDocument/2006/relationships/image" Target="../media/image52.wmf"/></Relationships>
</file>

<file path=ppt/slides/_rels/slide12.xml.rels><?xml version="1.0" encoding="UTF-8" standalone="yes"?>
<Relationships xmlns="http://schemas.openxmlformats.org/package/2006/relationships"><Relationship Id="rId3" Type="http://schemas.openxmlformats.org/officeDocument/2006/relationships/image" Target="../media/image55.wmf"/><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38.jpeg"/><Relationship Id="rId4" Type="http://schemas.openxmlformats.org/officeDocument/2006/relationships/image" Target="../media/image56.emf"/></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7" Type="http://schemas.openxmlformats.org/officeDocument/2006/relationships/oleObject" Target="../embeddings/oleObject2.bin"/><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60.png"/><Relationship Id="rId4" Type="http://schemas.openxmlformats.org/officeDocument/2006/relationships/image" Target="../media/image59.png"/></Relationships>
</file>

<file path=ppt/slides/_rels/slide1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64.jpeg"/><Relationship Id="rId5" Type="http://schemas.openxmlformats.org/officeDocument/2006/relationships/image" Target="../media/image63.jpeg"/><Relationship Id="rId4" Type="http://schemas.openxmlformats.org/officeDocument/2006/relationships/image" Target="../media/image62.jpeg"/></Relationships>
</file>

<file path=ppt/slides/_rels/slide15.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8" Type="http://schemas.openxmlformats.org/officeDocument/2006/relationships/image" Target="../media/image72.jpeg"/><Relationship Id="rId3" Type="http://schemas.openxmlformats.org/officeDocument/2006/relationships/image" Target="../media/image67.jpeg"/><Relationship Id="rId7" Type="http://schemas.openxmlformats.org/officeDocument/2006/relationships/image" Target="../media/image71.jpe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70.jpeg"/><Relationship Id="rId5" Type="http://schemas.openxmlformats.org/officeDocument/2006/relationships/image" Target="../media/image69.jpeg"/><Relationship Id="rId4" Type="http://schemas.openxmlformats.org/officeDocument/2006/relationships/image" Target="../media/image68.jpeg"/></Relationships>
</file>

<file path=ppt/slides/_rels/slide18.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3.bin"/><Relationship Id="rId7" Type="http://schemas.openxmlformats.org/officeDocument/2006/relationships/image" Target="../media/image66.png"/><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oleObject" Target="../embeddings/oleObject6.bin"/><Relationship Id="rId5" Type="http://schemas.openxmlformats.org/officeDocument/2006/relationships/oleObject" Target="../embeddings/oleObject5.bin"/><Relationship Id="rId4" Type="http://schemas.openxmlformats.org/officeDocument/2006/relationships/oleObject" Target="../embeddings/oleObject4.bin"/></Relationships>
</file>

<file path=ppt/slides/_rels/slide22.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65.png"/></Relationships>
</file>

<file path=ppt/slides/_rels/slide24.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11.jpeg"/><Relationship Id="rId5" Type="http://schemas.openxmlformats.org/officeDocument/2006/relationships/image" Target="../media/image16.png"/><Relationship Id="rId4" Type="http://schemas.openxmlformats.org/officeDocument/2006/relationships/image" Target="../media/image14.jpeg"/></Relationships>
</file>

<file path=ppt/slides/_rels/slide25.xml.rels><?xml version="1.0" encoding="UTF-8" standalone="yes"?>
<Relationships xmlns="http://schemas.openxmlformats.org/package/2006/relationships"><Relationship Id="rId8" Type="http://schemas.openxmlformats.org/officeDocument/2006/relationships/oleObject" Target="../embeddings/oleObject8.bin"/><Relationship Id="rId13" Type="http://schemas.openxmlformats.org/officeDocument/2006/relationships/image" Target="../media/image90.png"/><Relationship Id="rId3" Type="http://schemas.openxmlformats.org/officeDocument/2006/relationships/notesSlide" Target="../notesSlides/notesSlide23.xml"/><Relationship Id="rId7" Type="http://schemas.openxmlformats.org/officeDocument/2006/relationships/oleObject" Target="../embeddings/oleObject7.bin"/><Relationship Id="rId12" Type="http://schemas.openxmlformats.org/officeDocument/2006/relationships/image" Target="../media/image89.png"/><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86.jpeg"/><Relationship Id="rId11" Type="http://schemas.openxmlformats.org/officeDocument/2006/relationships/image" Target="../media/image88.png"/><Relationship Id="rId5" Type="http://schemas.openxmlformats.org/officeDocument/2006/relationships/image" Target="../media/image85.png"/><Relationship Id="rId15" Type="http://schemas.openxmlformats.org/officeDocument/2006/relationships/image" Target="../media/image92.png"/><Relationship Id="rId10" Type="http://schemas.openxmlformats.org/officeDocument/2006/relationships/image" Target="../media/image87.png"/><Relationship Id="rId4" Type="http://schemas.openxmlformats.org/officeDocument/2006/relationships/image" Target="../media/image84.png"/><Relationship Id="rId9" Type="http://schemas.openxmlformats.org/officeDocument/2006/relationships/oleObject" Target="../embeddings/oleObject9.bin"/><Relationship Id="rId14" Type="http://schemas.openxmlformats.org/officeDocument/2006/relationships/image" Target="../media/image91.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oleObject" Target="../embeddings/oleObject10.bin"/><Relationship Id="rId4" Type="http://schemas.openxmlformats.org/officeDocument/2006/relationships/image" Target="../media/image94.png"/></Relationships>
</file>

<file path=ppt/slides/_rels/slide27.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96.png"/></Relationships>
</file>

<file path=ppt/slides/_rels/slide28.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98.png"/></Relationships>
</file>

<file path=ppt/slides/_rels/slide29.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15.jpeg"/><Relationship Id="rId13" Type="http://schemas.openxmlformats.org/officeDocument/2006/relationships/image" Target="../media/image20.jpeg"/><Relationship Id="rId18" Type="http://schemas.openxmlformats.org/officeDocument/2006/relationships/image" Target="../media/image25.jpeg"/><Relationship Id="rId3" Type="http://schemas.openxmlformats.org/officeDocument/2006/relationships/image" Target="../media/image10.png"/><Relationship Id="rId21" Type="http://schemas.openxmlformats.org/officeDocument/2006/relationships/image" Target="../media/image28.png"/><Relationship Id="rId7" Type="http://schemas.openxmlformats.org/officeDocument/2006/relationships/image" Target="../media/image14.jpeg"/><Relationship Id="rId12" Type="http://schemas.openxmlformats.org/officeDocument/2006/relationships/image" Target="../media/image19.png"/><Relationship Id="rId17" Type="http://schemas.openxmlformats.org/officeDocument/2006/relationships/image" Target="../media/image24.jpeg"/><Relationship Id="rId2" Type="http://schemas.openxmlformats.org/officeDocument/2006/relationships/notesSlide" Target="../notesSlides/notesSlide3.xml"/><Relationship Id="rId16" Type="http://schemas.openxmlformats.org/officeDocument/2006/relationships/image" Target="../media/image23.png"/><Relationship Id="rId20" Type="http://schemas.openxmlformats.org/officeDocument/2006/relationships/image" Target="../media/image27.jpeg"/><Relationship Id="rId1" Type="http://schemas.openxmlformats.org/officeDocument/2006/relationships/slideLayout" Target="../slideLayouts/slideLayout1.xml"/><Relationship Id="rId6" Type="http://schemas.openxmlformats.org/officeDocument/2006/relationships/image" Target="../media/image13.png"/><Relationship Id="rId11" Type="http://schemas.openxmlformats.org/officeDocument/2006/relationships/image" Target="../media/image18.jpeg"/><Relationship Id="rId24" Type="http://schemas.openxmlformats.org/officeDocument/2006/relationships/image" Target="../media/image31.png"/><Relationship Id="rId5" Type="http://schemas.openxmlformats.org/officeDocument/2006/relationships/image" Target="../media/image12.jpeg"/><Relationship Id="rId15" Type="http://schemas.openxmlformats.org/officeDocument/2006/relationships/image" Target="../media/image22.jpeg"/><Relationship Id="rId23" Type="http://schemas.openxmlformats.org/officeDocument/2006/relationships/image" Target="../media/image30.jpeg"/><Relationship Id="rId10" Type="http://schemas.openxmlformats.org/officeDocument/2006/relationships/image" Target="../media/image17.jpeg"/><Relationship Id="rId19" Type="http://schemas.openxmlformats.org/officeDocument/2006/relationships/image" Target="../media/image26.png"/><Relationship Id="rId4" Type="http://schemas.openxmlformats.org/officeDocument/2006/relationships/image" Target="../media/image11.jpeg"/><Relationship Id="rId9" Type="http://schemas.openxmlformats.org/officeDocument/2006/relationships/image" Target="../media/image16.png"/><Relationship Id="rId14" Type="http://schemas.openxmlformats.org/officeDocument/2006/relationships/image" Target="../media/image21.jpeg"/><Relationship Id="rId22" Type="http://schemas.openxmlformats.org/officeDocument/2006/relationships/image" Target="../media/image29.jpeg"/></Relationships>
</file>

<file path=ppt/slides/_rels/slide30.xml.rels><?xml version="1.0" encoding="UTF-8" standalone="yes"?>
<Relationships xmlns="http://schemas.openxmlformats.org/package/2006/relationships"><Relationship Id="rId3" Type="http://schemas.openxmlformats.org/officeDocument/2006/relationships/image" Target="../media/image101.wmf"/><Relationship Id="rId2" Type="http://schemas.openxmlformats.org/officeDocument/2006/relationships/image" Target="../media/image100.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8" Type="http://schemas.openxmlformats.org/officeDocument/2006/relationships/image" Target="../media/image107.wmf"/><Relationship Id="rId3" Type="http://schemas.openxmlformats.org/officeDocument/2006/relationships/image" Target="../media/image102.png"/><Relationship Id="rId7" Type="http://schemas.openxmlformats.org/officeDocument/2006/relationships/image" Target="../media/image106.png"/><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image" Target="../media/image105.png"/><Relationship Id="rId5" Type="http://schemas.openxmlformats.org/officeDocument/2006/relationships/image" Target="../media/image104.wmf"/><Relationship Id="rId4" Type="http://schemas.openxmlformats.org/officeDocument/2006/relationships/image" Target="../media/image103.jpeg"/><Relationship Id="rId9" Type="http://schemas.openxmlformats.org/officeDocument/2006/relationships/image" Target="../media/image101.wmf"/></Relationships>
</file>

<file path=ppt/slides/_rels/slide32.xml.rels><?xml version="1.0" encoding="UTF-8" standalone="yes"?>
<Relationships xmlns="http://schemas.openxmlformats.org/package/2006/relationships"><Relationship Id="rId2" Type="http://schemas.openxmlformats.org/officeDocument/2006/relationships/image" Target="../media/image108.tiff"/><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38.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s>
</file>

<file path=ppt/slides/_rels/slide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43.png"/><Relationship Id="rId5" Type="http://schemas.openxmlformats.org/officeDocument/2006/relationships/image" Target="../media/image42.jpeg"/><Relationship Id="rId4" Type="http://schemas.openxmlformats.org/officeDocument/2006/relationships/image" Target="../media/image41.jpeg"/></Relationships>
</file>

<file path=ppt/slides/_rels/slide9.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47.jpeg"/><Relationship Id="rId5" Type="http://schemas.openxmlformats.org/officeDocument/2006/relationships/image" Target="../media/image46.jpeg"/><Relationship Id="rId4" Type="http://schemas.openxmlformats.org/officeDocument/2006/relationships/image" Target="../media/image4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323528" y="1484784"/>
            <a:ext cx="4464496" cy="2400657"/>
          </a:xfrm>
          <a:prstGeom prst="rect">
            <a:avLst/>
          </a:prstGeom>
        </p:spPr>
        <p:txBody>
          <a:bodyPr wrap="square">
            <a:spAutoFit/>
          </a:bodyPr>
          <a:lstStyle/>
          <a:p>
            <a:pPr lvl="0" eaLnBrk="0" fontAlgn="base" hangingPunct="0">
              <a:spcBef>
                <a:spcPct val="0"/>
              </a:spcBef>
              <a:spcAft>
                <a:spcPct val="0"/>
              </a:spcAft>
            </a:pPr>
            <a:r>
              <a:rPr kumimoji="0" lang="es-CL" b="0" i="0" u="none" strike="noStrike" cap="none" normalizeH="0" baseline="0" dirty="0" smtClean="0">
                <a:ln>
                  <a:noFill/>
                </a:ln>
                <a:solidFill>
                  <a:schemeClr val="tx1"/>
                </a:solidFill>
                <a:effectLst/>
                <a:latin typeface="Kalinga" pitchFamily="34" charset="0"/>
                <a:ea typeface="MS Mincho" pitchFamily="49" charset="-128"/>
                <a:cs typeface="Kalinga" pitchFamily="34" charset="0"/>
              </a:rPr>
              <a:t>Tesis Doctoral</a:t>
            </a:r>
            <a:endParaRPr kumimoji="0" lang="es-CL" sz="8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pPr>
            <a:r>
              <a:rPr lang="es-ES" sz="2000" b="1" dirty="0"/>
              <a:t>DISEÑO HIDROLÓGICO DE ZANJAS DE INFILTRACIÓN EN CUENCAS SUB-HUMEDAS DE CHILE CENTRAL</a:t>
            </a:r>
            <a:endParaRPr kumimoji="0" lang="es-CL" sz="2000" b="0" i="0" u="none" strike="noStrike" cap="none" normalizeH="0" baseline="0" dirty="0" smtClean="0">
              <a:ln>
                <a:noFill/>
              </a:ln>
              <a:solidFill>
                <a:schemeClr val="tx1"/>
              </a:solidFill>
              <a:effectLst/>
              <a:latin typeface="Kalinga" pitchFamily="34" charset="0"/>
              <a:ea typeface="MS Mincho" pitchFamily="49" charset="-128"/>
              <a:cs typeface="Kalinga" pitchFamily="34" charset="0"/>
            </a:endParaRPr>
          </a:p>
          <a:p>
            <a:pPr lvl="0" eaLnBrk="0" fontAlgn="base" hangingPunct="0">
              <a:spcBef>
                <a:spcPct val="0"/>
              </a:spcBef>
              <a:spcAft>
                <a:spcPct val="0"/>
              </a:spcAft>
            </a:pPr>
            <a:endParaRPr kumimoji="0" lang="es-CL" sz="2400" b="0" i="0" u="none" strike="noStrike" cap="none" normalizeH="0" baseline="0" dirty="0" smtClean="0">
              <a:ln>
                <a:noFill/>
              </a:ln>
              <a:solidFill>
                <a:schemeClr val="tx1"/>
              </a:solidFill>
              <a:effectLst/>
              <a:latin typeface="Kalinga" pitchFamily="34" charset="0"/>
              <a:ea typeface="MS Mincho" pitchFamily="49" charset="-128"/>
              <a:cs typeface="Kalinga" pitchFamily="34" charset="0"/>
            </a:endParaRPr>
          </a:p>
          <a:p>
            <a:pPr lvl="0" eaLnBrk="0" fontAlgn="base" hangingPunct="0">
              <a:spcBef>
                <a:spcPct val="0"/>
              </a:spcBef>
              <a:spcAft>
                <a:spcPct val="0"/>
              </a:spcAft>
            </a:pPr>
            <a:r>
              <a:rPr kumimoji="0" lang="es-CL" sz="1600" b="0" i="0" u="none" strike="noStrike" cap="none" normalizeH="0" baseline="0" dirty="0" smtClean="0">
                <a:ln>
                  <a:noFill/>
                </a:ln>
                <a:solidFill>
                  <a:schemeClr val="tx1"/>
                </a:solidFill>
                <a:effectLst/>
                <a:latin typeface="Kalinga" pitchFamily="34" charset="0"/>
                <a:ea typeface="MS Mincho" pitchFamily="49" charset="-128"/>
                <a:cs typeface="Kalinga" pitchFamily="34" charset="0"/>
              </a:rPr>
              <a:t>Doctorando:</a:t>
            </a:r>
            <a:endParaRPr kumimoji="0" lang="es-CL" sz="16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pPr>
            <a:r>
              <a:rPr kumimoji="0" lang="es-CL" sz="1600" b="0" i="0" u="none" strike="noStrike" cap="none" normalizeH="0" baseline="0" dirty="0" smtClean="0">
                <a:ln>
                  <a:noFill/>
                </a:ln>
                <a:solidFill>
                  <a:schemeClr val="tx1"/>
                </a:solidFill>
                <a:effectLst/>
                <a:latin typeface="Kalinga" pitchFamily="34" charset="0"/>
                <a:ea typeface="MS Mincho" pitchFamily="49" charset="-128"/>
                <a:cs typeface="Kalinga" pitchFamily="34" charset="0"/>
              </a:rPr>
              <a:t>Ingeniero Forestal </a:t>
            </a:r>
          </a:p>
          <a:p>
            <a:pPr lvl="0" eaLnBrk="0" fontAlgn="base" hangingPunct="0">
              <a:spcBef>
                <a:spcPct val="0"/>
              </a:spcBef>
              <a:spcAft>
                <a:spcPct val="0"/>
              </a:spcAft>
            </a:pPr>
            <a:r>
              <a:rPr kumimoji="0" lang="es-CL" sz="1600" b="0" i="0" u="none" strike="noStrike" cap="none" normalizeH="0" baseline="0" dirty="0" smtClean="0">
                <a:ln>
                  <a:noFill/>
                </a:ln>
                <a:solidFill>
                  <a:schemeClr val="tx1"/>
                </a:solidFill>
                <a:effectLst/>
                <a:latin typeface="Kalinga" pitchFamily="34" charset="0"/>
                <a:ea typeface="MS Mincho" pitchFamily="49" charset="-128"/>
                <a:cs typeface="Kalinga" pitchFamily="34" charset="0"/>
              </a:rPr>
              <a:t>Juan Pablo FLORES VILLANELO</a:t>
            </a:r>
            <a:endParaRPr kumimoji="0" lang="es-CL"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5 Rectángulo"/>
          <p:cNvSpPr/>
          <p:nvPr/>
        </p:nvSpPr>
        <p:spPr>
          <a:xfrm>
            <a:off x="1331640" y="332656"/>
            <a:ext cx="2808312" cy="584775"/>
          </a:xfrm>
          <a:prstGeom prst="rect">
            <a:avLst/>
          </a:prstGeom>
        </p:spPr>
        <p:txBody>
          <a:bodyPr wrap="square">
            <a:spAutoFit/>
          </a:bodyPr>
          <a:lstStyle/>
          <a:p>
            <a:pPr lvl="0" fontAlgn="base">
              <a:spcBef>
                <a:spcPct val="0"/>
              </a:spcBef>
              <a:spcAft>
                <a:spcPct val="0"/>
              </a:spcAft>
            </a:pPr>
            <a:r>
              <a:rPr kumimoji="0" lang="es-ES" sz="800" b="1" i="0" u="none" strike="noStrike" cap="none" normalizeH="0" baseline="0" dirty="0" smtClean="0">
                <a:ln>
                  <a:noFill/>
                </a:ln>
                <a:solidFill>
                  <a:schemeClr val="tx1"/>
                </a:solidFill>
                <a:effectLst/>
                <a:latin typeface="Kalinga" pitchFamily="34" charset="0"/>
                <a:ea typeface="MS Mincho" pitchFamily="49" charset="-128"/>
                <a:cs typeface="Kalinga" pitchFamily="34" charset="0"/>
              </a:rPr>
              <a:t>UNIVERSIDAD DE C</a:t>
            </a:r>
            <a:r>
              <a:rPr lang="es-ES" sz="800" b="1" dirty="0">
                <a:ea typeface="MS Mincho" pitchFamily="49" charset="-128"/>
                <a:cs typeface="Kalinga" pitchFamily="34" charset="0"/>
              </a:rPr>
              <a:t>Ó</a:t>
            </a:r>
            <a:r>
              <a:rPr kumimoji="0" lang="es-ES" sz="800" b="1" i="0" u="none" strike="noStrike" cap="none" normalizeH="0" baseline="0" dirty="0" smtClean="0">
                <a:ln>
                  <a:noFill/>
                </a:ln>
                <a:solidFill>
                  <a:schemeClr val="tx1"/>
                </a:solidFill>
                <a:effectLst/>
                <a:latin typeface="Kalinga" pitchFamily="34" charset="0"/>
                <a:ea typeface="MS Mincho" pitchFamily="49" charset="-128"/>
                <a:cs typeface="Kalinga" pitchFamily="34" charset="0"/>
              </a:rPr>
              <a:t>RDOBA</a:t>
            </a:r>
            <a:endParaRPr kumimoji="0" lang="es-CL" sz="8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pPr>
            <a:r>
              <a:rPr kumimoji="0" lang="es-ES" sz="800" b="1" i="0" u="none" strike="noStrike" cap="none" normalizeH="0" baseline="0" dirty="0" smtClean="0">
                <a:ln>
                  <a:noFill/>
                </a:ln>
                <a:solidFill>
                  <a:schemeClr val="tx1"/>
                </a:solidFill>
                <a:effectLst/>
                <a:latin typeface="Kalinga" pitchFamily="34" charset="0"/>
                <a:ea typeface="MS Mincho" pitchFamily="49" charset="-128"/>
                <a:cs typeface="Kalinga" pitchFamily="34" charset="0"/>
              </a:rPr>
              <a:t>PROGRAMA DE DOCTORADO</a:t>
            </a:r>
            <a:endParaRPr kumimoji="0" lang="es-CL" sz="8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pPr>
            <a:r>
              <a:rPr kumimoji="0" lang="es-ES" sz="800" b="1" i="0" u="none" strike="noStrike" cap="none" normalizeH="0" baseline="0" dirty="0" smtClean="0">
                <a:ln>
                  <a:noFill/>
                </a:ln>
                <a:solidFill>
                  <a:schemeClr val="tx1"/>
                </a:solidFill>
                <a:effectLst/>
                <a:latin typeface="Kalinga" pitchFamily="34" charset="0"/>
                <a:ea typeface="MS Mincho" pitchFamily="49" charset="-128"/>
                <a:cs typeface="Kalinga" pitchFamily="34" charset="0"/>
              </a:rPr>
              <a:t>DIN</a:t>
            </a:r>
            <a:r>
              <a:rPr lang="es-ES" sz="800" b="1" dirty="0">
                <a:ea typeface="MS Mincho" pitchFamily="49" charset="-128"/>
                <a:cs typeface="Kalinga" pitchFamily="34" charset="0"/>
              </a:rPr>
              <a:t>Á</a:t>
            </a:r>
            <a:r>
              <a:rPr kumimoji="0" lang="es-ES" sz="800" b="1" i="0" u="none" strike="noStrike" cap="none" normalizeH="0" baseline="0" dirty="0" smtClean="0">
                <a:ln>
                  <a:noFill/>
                </a:ln>
                <a:solidFill>
                  <a:schemeClr val="tx1"/>
                </a:solidFill>
                <a:effectLst/>
                <a:latin typeface="Kalinga" pitchFamily="34" charset="0"/>
                <a:ea typeface="MS Mincho" pitchFamily="49" charset="-128"/>
                <a:cs typeface="Kalinga" pitchFamily="34" charset="0"/>
              </a:rPr>
              <a:t>MICA DE FLUJOS BIOGEOQU</a:t>
            </a:r>
            <a:r>
              <a:rPr lang="es-ES" sz="800" b="1" dirty="0">
                <a:ea typeface="MS Mincho" pitchFamily="49" charset="-128"/>
                <a:cs typeface="Kalinga" pitchFamily="34" charset="0"/>
              </a:rPr>
              <a:t>Í</a:t>
            </a:r>
            <a:r>
              <a:rPr kumimoji="0" lang="es-ES" sz="800" b="1" i="0" u="none" strike="noStrike" cap="none" normalizeH="0" baseline="0" dirty="0" smtClean="0">
                <a:ln>
                  <a:noFill/>
                </a:ln>
                <a:solidFill>
                  <a:schemeClr val="tx1"/>
                </a:solidFill>
                <a:effectLst/>
                <a:latin typeface="Kalinga" pitchFamily="34" charset="0"/>
                <a:ea typeface="MS Mincho" pitchFamily="49" charset="-128"/>
                <a:cs typeface="Kalinga" pitchFamily="34" charset="0"/>
              </a:rPr>
              <a:t>MICOS Y SUS APLICACIONES</a:t>
            </a:r>
            <a:endParaRPr kumimoji="0" lang="es-CL" sz="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7" name="6 Imagen" descr="http://www.uco.es/dptos/educacion/compdocentes/images/stories/fruit/logo_uco.jpg"/>
          <p:cNvPicPr/>
          <p:nvPr/>
        </p:nvPicPr>
        <p:blipFill>
          <a:blip r:embed="rId3" cstate="print"/>
          <a:srcRect/>
          <a:stretch>
            <a:fillRect/>
          </a:stretch>
        </p:blipFill>
        <p:spPr bwMode="auto">
          <a:xfrm>
            <a:off x="179512" y="332657"/>
            <a:ext cx="1080120" cy="648072"/>
          </a:xfrm>
          <a:prstGeom prst="rect">
            <a:avLst/>
          </a:prstGeom>
          <a:noFill/>
          <a:ln w="9525">
            <a:noFill/>
            <a:miter lim="800000"/>
            <a:headEnd/>
            <a:tailEnd/>
          </a:ln>
        </p:spPr>
      </p:pic>
      <p:pic>
        <p:nvPicPr>
          <p:cNvPr id="8" name="7 Imagen" descr="E:\Tesis\fotos\Zanjas c-agua 4.jpg"/>
          <p:cNvPicPr/>
          <p:nvPr/>
        </p:nvPicPr>
        <p:blipFill>
          <a:blip r:embed="rId4" cstate="print"/>
          <a:srcRect/>
          <a:stretch>
            <a:fillRect/>
          </a:stretch>
        </p:blipFill>
        <p:spPr bwMode="auto">
          <a:xfrm>
            <a:off x="827584" y="5301208"/>
            <a:ext cx="1547664" cy="1052736"/>
          </a:xfrm>
          <a:prstGeom prst="rect">
            <a:avLst/>
          </a:prstGeom>
          <a:noFill/>
          <a:ln w="9525">
            <a:noFill/>
            <a:miter lim="800000"/>
            <a:headEnd/>
            <a:tailEnd/>
          </a:ln>
        </p:spPr>
      </p:pic>
      <p:pic>
        <p:nvPicPr>
          <p:cNvPr id="9" name="Picture 2" descr="http://eias.utalca.cl/imagenes/galeria_de_imagenes/zanjas/grandes/10.jpg"/>
          <p:cNvPicPr>
            <a:picLocks noChangeAspect="1" noChangeArrowheads="1"/>
          </p:cNvPicPr>
          <p:nvPr/>
        </p:nvPicPr>
        <p:blipFill>
          <a:blip r:embed="rId5" cstate="print"/>
          <a:srcRect/>
          <a:stretch>
            <a:fillRect/>
          </a:stretch>
        </p:blipFill>
        <p:spPr bwMode="auto">
          <a:xfrm>
            <a:off x="827584" y="4005064"/>
            <a:ext cx="1512168" cy="1070382"/>
          </a:xfrm>
          <a:prstGeom prst="rect">
            <a:avLst/>
          </a:prstGeom>
          <a:noFill/>
        </p:spPr>
      </p:pic>
      <p:pic>
        <p:nvPicPr>
          <p:cNvPr id="10" name="Picture 2" descr="http://eias.utalca.cl/imagenes/galeria_de_imagenes/zanjas/grandes/05.jpg"/>
          <p:cNvPicPr>
            <a:picLocks noChangeAspect="1" noChangeArrowheads="1"/>
          </p:cNvPicPr>
          <p:nvPr/>
        </p:nvPicPr>
        <p:blipFill>
          <a:blip r:embed="rId6" cstate="print"/>
          <a:srcRect/>
          <a:stretch>
            <a:fillRect/>
          </a:stretch>
        </p:blipFill>
        <p:spPr bwMode="auto">
          <a:xfrm>
            <a:off x="2411760" y="4005064"/>
            <a:ext cx="1734276" cy="2328155"/>
          </a:xfrm>
          <a:prstGeom prst="rect">
            <a:avLst/>
          </a:prstGeom>
          <a:noFill/>
        </p:spPr>
      </p:pic>
      <p:pic>
        <p:nvPicPr>
          <p:cNvPr id="267269" name="Picture 5"/>
          <p:cNvPicPr>
            <a:picLocks noChangeAspect="1" noChangeArrowheads="1"/>
          </p:cNvPicPr>
          <p:nvPr/>
        </p:nvPicPr>
        <p:blipFill>
          <a:blip r:embed="rId7" cstate="print"/>
          <a:srcRect/>
          <a:stretch>
            <a:fillRect/>
          </a:stretch>
        </p:blipFill>
        <p:spPr bwMode="auto">
          <a:xfrm>
            <a:off x="4427984" y="4057"/>
            <a:ext cx="4716016" cy="6853943"/>
          </a:xfrm>
          <a:prstGeom prst="rect">
            <a:avLst/>
          </a:prstGeom>
          <a:noFill/>
          <a:ln w="9525">
            <a:noFill/>
            <a:miter lim="800000"/>
            <a:headEnd/>
            <a:tailEnd/>
          </a:ln>
        </p:spPr>
      </p:pic>
      <p:sp>
        <p:nvSpPr>
          <p:cNvPr id="15" name="14 Elipse"/>
          <p:cNvSpPr/>
          <p:nvPr/>
        </p:nvSpPr>
        <p:spPr>
          <a:xfrm>
            <a:off x="5004048" y="3356992"/>
            <a:ext cx="72008" cy="72008"/>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CL"/>
          </a:p>
        </p:txBody>
      </p:sp>
      <p:sp>
        <p:nvSpPr>
          <p:cNvPr id="16" name="15 CuadroTexto"/>
          <p:cNvSpPr txBox="1"/>
          <p:nvPr/>
        </p:nvSpPr>
        <p:spPr>
          <a:xfrm>
            <a:off x="4499992" y="3212976"/>
            <a:ext cx="576064" cy="246221"/>
          </a:xfrm>
          <a:prstGeom prst="rect">
            <a:avLst/>
          </a:prstGeom>
          <a:noFill/>
        </p:spPr>
        <p:txBody>
          <a:bodyPr wrap="square" rtlCol="0">
            <a:spAutoFit/>
          </a:bodyPr>
          <a:lstStyle/>
          <a:p>
            <a:pPr algn="r"/>
            <a:r>
              <a:rPr lang="es-CL" sz="500" dirty="0" smtClean="0"/>
              <a:t>TERREMOTO </a:t>
            </a:r>
          </a:p>
          <a:p>
            <a:pPr algn="r"/>
            <a:r>
              <a:rPr lang="es-CL" sz="500" dirty="0" smtClean="0"/>
              <a:t>FEB 2010</a:t>
            </a:r>
            <a:endParaRPr lang="es-CL" sz="500" dirty="0"/>
          </a:p>
        </p:txBody>
      </p:sp>
      <p:sp>
        <p:nvSpPr>
          <p:cNvPr id="17" name="16 CuadroTexto"/>
          <p:cNvSpPr txBox="1"/>
          <p:nvPr/>
        </p:nvSpPr>
        <p:spPr>
          <a:xfrm>
            <a:off x="5364088" y="2708920"/>
            <a:ext cx="466794" cy="169277"/>
          </a:xfrm>
          <a:prstGeom prst="rect">
            <a:avLst/>
          </a:prstGeom>
          <a:noFill/>
        </p:spPr>
        <p:txBody>
          <a:bodyPr wrap="none" rtlCol="0">
            <a:spAutoFit/>
          </a:bodyPr>
          <a:lstStyle/>
          <a:p>
            <a:r>
              <a:rPr lang="es-CL" sz="500" b="1" dirty="0" smtClean="0"/>
              <a:t>SANTIAGO</a:t>
            </a:r>
            <a:endParaRPr lang="es-CL" sz="500" b="1" dirty="0"/>
          </a:p>
        </p:txBody>
      </p:sp>
      <p:sp>
        <p:nvSpPr>
          <p:cNvPr id="18" name="17 CuadroTexto"/>
          <p:cNvSpPr txBox="1"/>
          <p:nvPr/>
        </p:nvSpPr>
        <p:spPr>
          <a:xfrm>
            <a:off x="4860032" y="3429000"/>
            <a:ext cx="538930" cy="169277"/>
          </a:xfrm>
          <a:prstGeom prst="rect">
            <a:avLst/>
          </a:prstGeom>
          <a:noFill/>
        </p:spPr>
        <p:txBody>
          <a:bodyPr wrap="none" rtlCol="0">
            <a:spAutoFit/>
          </a:bodyPr>
          <a:lstStyle/>
          <a:p>
            <a:r>
              <a:rPr lang="es-CL" sz="500" b="1" dirty="0" smtClean="0"/>
              <a:t>CONCEPCIÓN</a:t>
            </a:r>
            <a:endParaRPr lang="es-CL" sz="5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5" name="Rectangle 1"/>
          <p:cNvSpPr>
            <a:spLocks noChangeArrowheads="1"/>
          </p:cNvSpPr>
          <p:nvPr/>
        </p:nvSpPr>
        <p:spPr bwMode="auto">
          <a:xfrm>
            <a:off x="611560" y="1556792"/>
            <a:ext cx="3024336"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s-ES" sz="1600" dirty="0" err="1" smtClean="0">
                <a:latin typeface="Kalinga" pitchFamily="34" charset="0"/>
                <a:ea typeface="MS Mincho" pitchFamily="49" charset="-128"/>
                <a:cs typeface="Kalinga" pitchFamily="34" charset="0"/>
              </a:rPr>
              <a:t>Biovolumen</a:t>
            </a:r>
            <a:r>
              <a:rPr lang="es-ES" sz="1600" dirty="0" smtClean="0">
                <a:latin typeface="Kalinga" pitchFamily="34" charset="0"/>
                <a:ea typeface="MS Mincho" pitchFamily="49" charset="-128"/>
                <a:cs typeface="Kalinga" pitchFamily="34" charset="0"/>
              </a:rPr>
              <a:t> aéreo por árbol</a:t>
            </a:r>
            <a:endParaRPr kumimoji="0" lang="es-ES" sz="1600" b="0" i="0" u="none" strike="noStrike" cap="none" normalizeH="0" baseline="0" dirty="0" smtClean="0">
              <a:ln>
                <a:noFill/>
              </a:ln>
              <a:solidFill>
                <a:schemeClr val="tx1"/>
              </a:solidFill>
              <a:effectLst/>
              <a:latin typeface="Kalinga" pitchFamily="34" charset="0"/>
              <a:ea typeface="MS Mincho" pitchFamily="49" charset="-128"/>
              <a:cs typeface="Kalinga"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dirty="0" smtClean="0">
                <a:ln>
                  <a:noFill/>
                </a:ln>
                <a:solidFill>
                  <a:schemeClr val="tx1"/>
                </a:solidFill>
                <a:effectLst/>
                <a:latin typeface="Kalinga" pitchFamily="34" charset="0"/>
                <a:ea typeface="MS Mincho" pitchFamily="49" charset="-128"/>
                <a:cs typeface="Kalinga" pitchFamily="34" charset="0"/>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dirty="0" smtClean="0">
                <a:ln>
                  <a:noFill/>
                </a:ln>
                <a:solidFill>
                  <a:schemeClr val="tx1"/>
                </a:solidFill>
                <a:effectLst/>
                <a:latin typeface="Kalinga" pitchFamily="34" charset="0"/>
                <a:ea typeface="MS Mincho" pitchFamily="49" charset="-128"/>
                <a:cs typeface="Kalinga" pitchFamily="34" charset="0"/>
              </a:rPr>
              <a:t>V</a:t>
            </a:r>
            <a:r>
              <a:rPr kumimoji="0" lang="es-ES" sz="1600" b="0" i="0" u="none" strike="noStrike" cap="none" normalizeH="0" baseline="-30000" dirty="0" smtClean="0">
                <a:ln>
                  <a:noFill/>
                </a:ln>
                <a:solidFill>
                  <a:schemeClr val="tx1"/>
                </a:solidFill>
                <a:effectLst/>
                <a:latin typeface="Kalinga" pitchFamily="34" charset="0"/>
                <a:ea typeface="MS Mincho" pitchFamily="49" charset="-128"/>
                <a:cs typeface="Kalinga" pitchFamily="34" charset="0"/>
              </a:rPr>
              <a:t>a</a:t>
            </a:r>
            <a:r>
              <a:rPr kumimoji="0" lang="es-ES" sz="1600" b="0" i="0" u="none" strike="noStrike" cap="none" normalizeH="0" baseline="0" dirty="0" smtClean="0">
                <a:ln>
                  <a:noFill/>
                </a:ln>
                <a:solidFill>
                  <a:schemeClr val="tx1"/>
                </a:solidFill>
                <a:effectLst/>
                <a:latin typeface="Kalinga" pitchFamily="34" charset="0"/>
                <a:ea typeface="MS Mincho" pitchFamily="49" charset="-128"/>
                <a:cs typeface="Kalinga" pitchFamily="34" charset="0"/>
              </a:rPr>
              <a:t>= h</a:t>
            </a:r>
            <a:r>
              <a:rPr kumimoji="0" lang="es-ES" sz="1600" b="0" i="0" u="none" strike="noStrike" cap="none" normalizeH="0" baseline="-30000" dirty="0" smtClean="0">
                <a:ln>
                  <a:noFill/>
                </a:ln>
                <a:solidFill>
                  <a:schemeClr val="tx1"/>
                </a:solidFill>
                <a:effectLst/>
                <a:latin typeface="Kalinga" pitchFamily="34" charset="0"/>
                <a:ea typeface="MS Mincho" pitchFamily="49" charset="-128"/>
                <a:cs typeface="Kalinga" pitchFamily="34" charset="0"/>
              </a:rPr>
              <a:t>p</a:t>
            </a:r>
            <a:r>
              <a:rPr kumimoji="0" lang="es-ES" sz="1600" b="0" i="0" u="none" strike="noStrike" cap="none" normalizeH="0" baseline="0" dirty="0" smtClean="0">
                <a:ln>
                  <a:noFill/>
                </a:ln>
                <a:solidFill>
                  <a:schemeClr val="tx1"/>
                </a:solidFill>
                <a:effectLst/>
                <a:latin typeface="Kalinga" pitchFamily="34" charset="0"/>
                <a:ea typeface="MS Mincho" pitchFamily="49" charset="-128"/>
                <a:cs typeface="Kalinga" pitchFamily="34" charset="0"/>
              </a:rPr>
              <a:t>*DAC</a:t>
            </a:r>
            <a:r>
              <a:rPr kumimoji="0" lang="es-ES" sz="1600" b="0" i="0" u="none" strike="noStrike" cap="none" normalizeH="0" baseline="30000" dirty="0" smtClean="0">
                <a:ln>
                  <a:noFill/>
                </a:ln>
                <a:solidFill>
                  <a:schemeClr val="tx1"/>
                </a:solidFill>
                <a:effectLst/>
                <a:latin typeface="Kalinga" pitchFamily="34" charset="0"/>
                <a:ea typeface="MS Mincho" pitchFamily="49" charset="-128"/>
                <a:cs typeface="Kalinga" pitchFamily="34" charset="0"/>
              </a:rPr>
              <a:t>2</a:t>
            </a:r>
            <a:r>
              <a:rPr kumimoji="0" lang="es-ES" sz="1600" b="0" i="0" u="none" strike="noStrike" cap="none" normalizeH="0" baseline="0" dirty="0" smtClean="0">
                <a:ln>
                  <a:noFill/>
                </a:ln>
                <a:solidFill>
                  <a:schemeClr val="tx1"/>
                </a:solidFill>
                <a:effectLst/>
                <a:latin typeface="Kalinga" pitchFamily="34" charset="0"/>
                <a:ea typeface="MS Mincho" pitchFamily="49" charset="-128"/>
                <a:cs typeface="Kalinga" pitchFamily="34" charset="0"/>
              </a:rPr>
              <a:t>                                               </a:t>
            </a:r>
            <a:endParaRPr kumimoji="0" lang="es-CL"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ES" sz="1600" b="0" i="0" u="none" strike="noStrike" cap="none" normalizeH="0" baseline="0" dirty="0" smtClean="0">
              <a:ln>
                <a:noFill/>
              </a:ln>
              <a:solidFill>
                <a:schemeClr val="tx1"/>
              </a:solidFill>
              <a:effectLst/>
              <a:latin typeface="Kalinga" pitchFamily="34" charset="0"/>
              <a:ea typeface="MS Mincho" pitchFamily="49" charset="-128"/>
              <a:cs typeface="Kalinga" pitchFamily="34" charset="0"/>
            </a:endParaRPr>
          </a:p>
        </p:txBody>
      </p:sp>
      <p:sp>
        <p:nvSpPr>
          <p:cNvPr id="4" name="3 CuadroTexto"/>
          <p:cNvSpPr txBox="1"/>
          <p:nvPr/>
        </p:nvSpPr>
        <p:spPr>
          <a:xfrm>
            <a:off x="1619672" y="764704"/>
            <a:ext cx="1151277" cy="461665"/>
          </a:xfrm>
          <a:prstGeom prst="rect">
            <a:avLst/>
          </a:prstGeom>
          <a:noFill/>
        </p:spPr>
        <p:txBody>
          <a:bodyPr wrap="none" rtlCol="0">
            <a:spAutoFit/>
          </a:bodyPr>
          <a:lstStyle/>
          <a:p>
            <a:r>
              <a:rPr lang="es-CL" sz="2400" b="1" dirty="0" smtClean="0"/>
              <a:t>3 AÑOS</a:t>
            </a:r>
            <a:endParaRPr lang="es-CL" sz="2400" b="1" dirty="0"/>
          </a:p>
        </p:txBody>
      </p:sp>
      <p:sp>
        <p:nvSpPr>
          <p:cNvPr id="5" name="4 CuadroTexto"/>
          <p:cNvSpPr txBox="1"/>
          <p:nvPr/>
        </p:nvSpPr>
        <p:spPr>
          <a:xfrm>
            <a:off x="5652120" y="764704"/>
            <a:ext cx="1306768" cy="461665"/>
          </a:xfrm>
          <a:prstGeom prst="rect">
            <a:avLst/>
          </a:prstGeom>
          <a:noFill/>
        </p:spPr>
        <p:txBody>
          <a:bodyPr wrap="none" rtlCol="0">
            <a:spAutoFit/>
          </a:bodyPr>
          <a:lstStyle/>
          <a:p>
            <a:r>
              <a:rPr lang="es-CL" sz="2400" b="1" dirty="0" smtClean="0"/>
              <a:t>10 AÑOS</a:t>
            </a:r>
            <a:endParaRPr lang="es-CL" sz="2400" b="1" dirty="0"/>
          </a:p>
        </p:txBody>
      </p:sp>
      <p:sp>
        <p:nvSpPr>
          <p:cNvPr id="6" name="Rectangle 1"/>
          <p:cNvSpPr>
            <a:spLocks noChangeArrowheads="1"/>
          </p:cNvSpPr>
          <p:nvPr/>
        </p:nvSpPr>
        <p:spPr bwMode="auto">
          <a:xfrm>
            <a:off x="4644008" y="1556792"/>
            <a:ext cx="4211960" cy="32932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eaLnBrk="0" fontAlgn="base" hangingPunct="0">
              <a:spcBef>
                <a:spcPct val="0"/>
              </a:spcBef>
              <a:spcAft>
                <a:spcPct val="0"/>
              </a:spcAft>
            </a:pPr>
            <a:r>
              <a:rPr lang="es-ES" sz="1600" dirty="0" err="1" smtClean="0">
                <a:latin typeface="Kalinga" pitchFamily="34" charset="0"/>
                <a:ea typeface="MS Mincho" pitchFamily="49" charset="-128"/>
                <a:cs typeface="Kalinga" pitchFamily="34" charset="0"/>
              </a:rPr>
              <a:t>Biovolumen</a:t>
            </a:r>
            <a:r>
              <a:rPr lang="es-ES" sz="1600" dirty="0" smtClean="0">
                <a:latin typeface="Kalinga" pitchFamily="34" charset="0"/>
                <a:ea typeface="MS Mincho" pitchFamily="49" charset="-128"/>
                <a:cs typeface="Kalinga" pitchFamily="34" charset="0"/>
              </a:rPr>
              <a:t> aéreo por árbol</a:t>
            </a:r>
          </a:p>
          <a:p>
            <a:pPr marL="0" marR="0" lvl="0" indent="0" algn="just" defTabSz="914400" rtl="0" eaLnBrk="0" fontAlgn="base" latinLnBrk="0" hangingPunct="0">
              <a:lnSpc>
                <a:spcPct val="100000"/>
              </a:lnSpc>
              <a:spcBef>
                <a:spcPct val="0"/>
              </a:spcBef>
              <a:spcAft>
                <a:spcPct val="0"/>
              </a:spcAft>
              <a:buClrTx/>
              <a:buSzTx/>
              <a:buFontTx/>
              <a:buNone/>
              <a:tabLst/>
            </a:pPr>
            <a:endParaRPr lang="es-ES" sz="1600" dirty="0" smtClean="0">
              <a:latin typeface="Kalinga" pitchFamily="34" charset="0"/>
              <a:ea typeface="MS Mincho" pitchFamily="49" charset="-128"/>
              <a:cs typeface="Kalinga"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dirty="0" smtClean="0">
                <a:ln>
                  <a:noFill/>
                </a:ln>
                <a:solidFill>
                  <a:schemeClr val="tx1"/>
                </a:solidFill>
                <a:effectLst/>
                <a:latin typeface="Kalinga" pitchFamily="34" charset="0"/>
                <a:ea typeface="MS Mincho" pitchFamily="49" charset="-128"/>
                <a:cs typeface="Kalinga" pitchFamily="34" charset="0"/>
              </a:rPr>
              <a:t>V</a:t>
            </a:r>
            <a:r>
              <a:rPr kumimoji="0" lang="es-ES" sz="1600" b="0" i="0" u="none" strike="noStrike" cap="none" normalizeH="0" baseline="-30000" dirty="0" smtClean="0">
                <a:ln>
                  <a:noFill/>
                </a:ln>
                <a:solidFill>
                  <a:schemeClr val="tx1"/>
                </a:solidFill>
                <a:effectLst/>
                <a:latin typeface="Kalinga" pitchFamily="34" charset="0"/>
                <a:ea typeface="MS Mincho" pitchFamily="49" charset="-128"/>
                <a:cs typeface="Kalinga" pitchFamily="34" charset="0"/>
              </a:rPr>
              <a:t>A</a:t>
            </a:r>
            <a:r>
              <a:rPr kumimoji="0" lang="es-ES" sz="1600" b="0" i="0" u="none" strike="noStrike" cap="none" normalizeH="0" baseline="0" dirty="0" smtClean="0">
                <a:ln>
                  <a:noFill/>
                </a:ln>
                <a:solidFill>
                  <a:schemeClr val="tx1"/>
                </a:solidFill>
                <a:effectLst/>
                <a:latin typeface="Kalinga" pitchFamily="34" charset="0"/>
                <a:ea typeface="MS Mincho" pitchFamily="49" charset="-128"/>
                <a:cs typeface="Kalinga" pitchFamily="34" charset="0"/>
              </a:rPr>
              <a:t>= H</a:t>
            </a:r>
            <a:r>
              <a:rPr kumimoji="0" lang="es-ES" sz="1600" b="0" i="0" u="none" strike="noStrike" cap="none" normalizeH="0" baseline="-30000" dirty="0" smtClean="0">
                <a:ln>
                  <a:noFill/>
                </a:ln>
                <a:solidFill>
                  <a:schemeClr val="tx1"/>
                </a:solidFill>
                <a:effectLst/>
                <a:latin typeface="Kalinga" pitchFamily="34" charset="0"/>
                <a:ea typeface="MS Mincho" pitchFamily="49" charset="-128"/>
                <a:cs typeface="Kalinga" pitchFamily="34" charset="0"/>
              </a:rPr>
              <a:t>p</a:t>
            </a:r>
            <a:r>
              <a:rPr kumimoji="0" lang="es-ES" sz="1600" b="0" i="0" u="none" strike="noStrike" cap="none" normalizeH="0" baseline="0" dirty="0" smtClean="0">
                <a:ln>
                  <a:noFill/>
                </a:ln>
                <a:solidFill>
                  <a:schemeClr val="tx1"/>
                </a:solidFill>
                <a:effectLst/>
                <a:latin typeface="Kalinga" pitchFamily="34" charset="0"/>
                <a:ea typeface="MS Mincho" pitchFamily="49" charset="-128"/>
                <a:cs typeface="Kalinga" pitchFamily="34" charset="0"/>
              </a:rPr>
              <a:t>*DAP</a:t>
            </a:r>
            <a:r>
              <a:rPr kumimoji="0" lang="es-ES" sz="1600" b="0" i="0" u="none" strike="noStrike" cap="none" normalizeH="0" baseline="30000" dirty="0" smtClean="0">
                <a:ln>
                  <a:noFill/>
                </a:ln>
                <a:solidFill>
                  <a:schemeClr val="tx1"/>
                </a:solidFill>
                <a:effectLst/>
                <a:latin typeface="Kalinga" pitchFamily="34" charset="0"/>
                <a:ea typeface="MS Mincho" pitchFamily="49" charset="-128"/>
                <a:cs typeface="Kalinga" pitchFamily="34" charset="0"/>
              </a:rPr>
              <a:t>2</a:t>
            </a:r>
            <a:r>
              <a:rPr kumimoji="0" lang="es-ES" sz="1600" b="0" i="0" u="none" strike="noStrike" cap="none" normalizeH="0" baseline="0" dirty="0" smtClean="0">
                <a:ln>
                  <a:noFill/>
                </a:ln>
                <a:solidFill>
                  <a:schemeClr val="tx1"/>
                </a:solidFill>
                <a:effectLst/>
                <a:latin typeface="Kalinga" pitchFamily="34" charset="0"/>
                <a:ea typeface="MS Mincho" pitchFamily="49" charset="-128"/>
                <a:cs typeface="Kalinga" pitchFamily="34" charset="0"/>
              </a:rPr>
              <a:t>   </a:t>
            </a:r>
          </a:p>
          <a:p>
            <a:pPr marL="0" marR="0" lvl="0" indent="0" defTabSz="914400" rtl="0" eaLnBrk="0" fontAlgn="base" latinLnBrk="0" hangingPunct="0">
              <a:lnSpc>
                <a:spcPct val="100000"/>
              </a:lnSpc>
              <a:spcBef>
                <a:spcPct val="0"/>
              </a:spcBef>
              <a:spcAft>
                <a:spcPct val="0"/>
              </a:spcAft>
              <a:buClrTx/>
              <a:buSzTx/>
              <a:buFontTx/>
              <a:buNone/>
              <a:tabLst/>
            </a:pPr>
            <a:endParaRPr kumimoji="0" lang="es-ES" sz="1600" b="0" i="0" u="none" strike="noStrike" cap="none" normalizeH="0" baseline="0" dirty="0" smtClean="0">
              <a:ln>
                <a:noFill/>
              </a:ln>
              <a:solidFill>
                <a:schemeClr val="tx1"/>
              </a:solidFill>
              <a:effectLst/>
              <a:latin typeface="Kalinga" pitchFamily="34" charset="0"/>
              <a:ea typeface="MS Mincho" pitchFamily="49" charset="-128"/>
              <a:cs typeface="Kalinga"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dirty="0" smtClean="0">
                <a:ln>
                  <a:noFill/>
                </a:ln>
                <a:solidFill>
                  <a:schemeClr val="tx1"/>
                </a:solidFill>
                <a:effectLst/>
                <a:latin typeface="Kalinga" pitchFamily="34" charset="0"/>
                <a:ea typeface="MS Mincho" pitchFamily="49" charset="-128"/>
                <a:cs typeface="Kalinga" pitchFamily="34" charset="0"/>
              </a:rPr>
              <a:t>Biomasa</a:t>
            </a:r>
            <a:r>
              <a:rPr kumimoji="0" lang="es-ES" sz="1600" b="0" i="0" u="none" strike="noStrike" cap="none" normalizeH="0" dirty="0" smtClean="0">
                <a:ln>
                  <a:noFill/>
                </a:ln>
                <a:solidFill>
                  <a:schemeClr val="tx1"/>
                </a:solidFill>
                <a:effectLst/>
                <a:latin typeface="Kalinga" pitchFamily="34" charset="0"/>
                <a:ea typeface="MS Mincho" pitchFamily="49" charset="-128"/>
                <a:cs typeface="Kalinga" pitchFamily="34" charset="0"/>
              </a:rPr>
              <a:t> aérea</a:t>
            </a:r>
            <a:r>
              <a:rPr kumimoji="0" lang="es-ES" sz="1600" b="0" i="0" u="none" strike="noStrike" cap="none" normalizeH="0" baseline="0" dirty="0" smtClean="0">
                <a:ln>
                  <a:noFill/>
                </a:ln>
                <a:solidFill>
                  <a:schemeClr val="tx1"/>
                </a:solidFill>
                <a:effectLst/>
                <a:latin typeface="Kalinga" pitchFamily="34" charset="0"/>
                <a:ea typeface="MS Mincho" pitchFamily="49" charset="-128"/>
                <a:cs typeface="Kalinga" pitchFamily="34" charset="0"/>
              </a:rPr>
              <a:t>                                      </a:t>
            </a:r>
            <a:endParaRPr kumimoji="0" lang="es-CL"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dirty="0" smtClean="0">
                <a:ln>
                  <a:noFill/>
                </a:ln>
                <a:solidFill>
                  <a:schemeClr val="tx1"/>
                </a:solidFill>
                <a:effectLst/>
                <a:latin typeface="Kalinga" pitchFamily="34" charset="0"/>
                <a:ea typeface="MS Mincho" pitchFamily="49" charset="-128"/>
                <a:cs typeface="Kalinga" pitchFamily="34" charset="0"/>
              </a:rPr>
              <a:t>BA= a+b*DAP</a:t>
            </a:r>
            <a:r>
              <a:rPr kumimoji="0" lang="es-ES" sz="1600" b="0" i="0" u="none" strike="noStrike" cap="none" normalizeH="0" baseline="30000" dirty="0" smtClean="0">
                <a:ln>
                  <a:noFill/>
                </a:ln>
                <a:solidFill>
                  <a:schemeClr val="tx1"/>
                </a:solidFill>
                <a:effectLst/>
                <a:latin typeface="Kalinga" pitchFamily="34" charset="0"/>
                <a:ea typeface="MS Mincho" pitchFamily="49" charset="-128"/>
                <a:cs typeface="Kalinga" pitchFamily="34" charset="0"/>
              </a:rPr>
              <a:t>2</a:t>
            </a:r>
            <a:r>
              <a:rPr kumimoji="0" lang="es-ES" sz="1600" b="0" i="0" u="none" strike="noStrike" cap="none" normalizeH="0" baseline="0" dirty="0" smtClean="0">
                <a:ln>
                  <a:noFill/>
                </a:ln>
                <a:solidFill>
                  <a:schemeClr val="tx1"/>
                </a:solidFill>
                <a:effectLst/>
                <a:latin typeface="Kalinga" pitchFamily="34" charset="0"/>
                <a:ea typeface="MS Mincho" pitchFamily="49" charset="-128"/>
                <a:cs typeface="Kalinga" pitchFamily="34" charset="0"/>
              </a:rPr>
              <a:t>,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dirty="0" smtClean="0">
                <a:ln>
                  <a:noFill/>
                </a:ln>
                <a:solidFill>
                  <a:schemeClr val="tx1"/>
                </a:solidFill>
                <a:effectLst/>
                <a:latin typeface="Kalinga" pitchFamily="34" charset="0"/>
                <a:ea typeface="MS Mincho" pitchFamily="49" charset="-128"/>
                <a:cs typeface="Kalinga" pitchFamily="34" charset="0"/>
              </a:rPr>
              <a:t>con a= -5,0506 y  b= 0,8173               </a:t>
            </a:r>
            <a:endParaRPr lang="es-CL" sz="1600" dirty="0" smtClean="0">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ES" sz="1600" b="0" i="0" u="none" strike="noStrike" cap="none" normalizeH="0" baseline="0" dirty="0" smtClean="0">
              <a:ln>
                <a:noFill/>
              </a:ln>
              <a:solidFill>
                <a:schemeClr val="tx1"/>
              </a:solidFill>
              <a:effectLst/>
              <a:latin typeface="Kalinga" pitchFamily="34" charset="0"/>
              <a:ea typeface="MS Mincho" pitchFamily="49" charset="-128"/>
              <a:cs typeface="Kalinga"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lang="es-ES" sz="1600" dirty="0" smtClean="0">
                <a:latin typeface="Kalinga" pitchFamily="34" charset="0"/>
                <a:ea typeface="MS Mincho" pitchFamily="49" charset="-128"/>
                <a:cs typeface="Kalinga" pitchFamily="34" charset="0"/>
              </a:rPr>
              <a:t>Biomasa radicular</a:t>
            </a:r>
          </a:p>
          <a:p>
            <a:pPr marL="0" marR="0" lvl="0" indent="0" algn="ctr"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dirty="0" smtClean="0">
                <a:ln>
                  <a:noFill/>
                </a:ln>
                <a:solidFill>
                  <a:schemeClr val="tx1"/>
                </a:solidFill>
                <a:effectLst/>
                <a:latin typeface="Kalinga" pitchFamily="34" charset="0"/>
                <a:ea typeface="MS Mincho" pitchFamily="49" charset="-128"/>
                <a:cs typeface="Kalinga" pitchFamily="34" charset="0"/>
              </a:rPr>
              <a:t>BIORAIZ= a*DAP</a:t>
            </a:r>
            <a:r>
              <a:rPr kumimoji="0" lang="es-ES" sz="1600" b="0" i="0" u="none" strike="noStrike" cap="none" normalizeH="0" baseline="30000" dirty="0" smtClean="0">
                <a:ln>
                  <a:noFill/>
                </a:ln>
                <a:solidFill>
                  <a:schemeClr val="tx1"/>
                </a:solidFill>
                <a:effectLst/>
                <a:latin typeface="Kalinga" pitchFamily="34" charset="0"/>
                <a:ea typeface="MS Mincho" pitchFamily="49" charset="-128"/>
                <a:cs typeface="Kalinga" pitchFamily="34" charset="0"/>
              </a:rPr>
              <a:t>b</a:t>
            </a:r>
            <a:r>
              <a:rPr kumimoji="0" lang="es-ES" sz="1600" b="0" i="0" u="none" strike="noStrike" cap="none" normalizeH="0" baseline="0" dirty="0" smtClean="0">
                <a:ln>
                  <a:noFill/>
                </a:ln>
                <a:solidFill>
                  <a:schemeClr val="tx1"/>
                </a:solidFill>
                <a:effectLst/>
                <a:latin typeface="Kalinga" pitchFamily="34" charset="0"/>
                <a:ea typeface="MS Mincho" pitchFamily="49" charset="-128"/>
                <a:cs typeface="Kalinga" pitchFamily="34" charset="0"/>
              </a:rPr>
              <a:t>*DAT</a:t>
            </a:r>
            <a:r>
              <a:rPr kumimoji="0" lang="es-ES" sz="1600" b="0" i="0" u="none" strike="noStrike" cap="none" normalizeH="0" baseline="30000" dirty="0" smtClean="0">
                <a:ln>
                  <a:noFill/>
                </a:ln>
                <a:solidFill>
                  <a:schemeClr val="tx1"/>
                </a:solidFill>
                <a:effectLst/>
                <a:latin typeface="Kalinga" pitchFamily="34" charset="0"/>
                <a:ea typeface="MS Mincho" pitchFamily="49" charset="-128"/>
                <a:cs typeface="Kalinga" pitchFamily="34" charset="0"/>
              </a:rPr>
              <a:t>c</a:t>
            </a:r>
            <a:r>
              <a:rPr kumimoji="0" lang="es-ES" sz="1600" b="0" i="0" u="none" strike="noStrike" cap="none" normalizeH="0" baseline="0" dirty="0" smtClean="0">
                <a:ln>
                  <a:noFill/>
                </a:ln>
                <a:solidFill>
                  <a:schemeClr val="tx1"/>
                </a:solidFill>
                <a:effectLst/>
                <a:latin typeface="Kalinga" pitchFamily="34" charset="0"/>
                <a:ea typeface="MS Mincho" pitchFamily="49" charset="-128"/>
                <a:cs typeface="Kalinga" pitchFamily="34" charset="0"/>
              </a:rPr>
              <a:t>,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dirty="0" smtClean="0">
                <a:ln>
                  <a:noFill/>
                </a:ln>
                <a:solidFill>
                  <a:schemeClr val="tx1"/>
                </a:solidFill>
                <a:effectLst/>
                <a:latin typeface="Kalinga" pitchFamily="34" charset="0"/>
                <a:ea typeface="MS Mincho" pitchFamily="49" charset="-128"/>
                <a:cs typeface="Kalinga" pitchFamily="34" charset="0"/>
              </a:rPr>
              <a:t>a=0,00643; b=4,24120; c=-1,36367      </a:t>
            </a:r>
            <a:endParaRPr kumimoji="0" lang="es-CL"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ES" sz="1600" b="0" i="0" u="none" strike="noStrike" cap="none" normalizeH="0" baseline="0" dirty="0" smtClean="0">
              <a:ln>
                <a:noFill/>
              </a:ln>
              <a:solidFill>
                <a:schemeClr val="tx1"/>
              </a:solidFill>
              <a:effectLst/>
              <a:latin typeface="Kalinga" pitchFamily="34" charset="0"/>
              <a:ea typeface="MS Mincho" pitchFamily="49" charset="-128"/>
              <a:cs typeface="Kalinga"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s-ES" sz="1600" dirty="0" smtClean="0">
              <a:latin typeface="Kalinga" pitchFamily="34" charset="0"/>
              <a:ea typeface="MS Mincho" pitchFamily="49" charset="-128"/>
              <a:cs typeface="Kalinga" pitchFamily="34" charset="0"/>
            </a:endParaRPr>
          </a:p>
        </p:txBody>
      </p:sp>
      <p:cxnSp>
        <p:nvCxnSpPr>
          <p:cNvPr id="8" name="7 Conector recto"/>
          <p:cNvCxnSpPr/>
          <p:nvPr/>
        </p:nvCxnSpPr>
        <p:spPr>
          <a:xfrm>
            <a:off x="4355976" y="980728"/>
            <a:ext cx="0" cy="5373216"/>
          </a:xfrm>
          <a:prstGeom prst="line">
            <a:avLst/>
          </a:prstGeom>
        </p:spPr>
        <p:style>
          <a:lnRef idx="1">
            <a:schemeClr val="accent1"/>
          </a:lnRef>
          <a:fillRef idx="0">
            <a:schemeClr val="accent1"/>
          </a:fillRef>
          <a:effectRef idx="0">
            <a:schemeClr val="accent1"/>
          </a:effectRef>
          <a:fontRef idx="minor">
            <a:schemeClr val="tx1"/>
          </a:fontRef>
        </p:style>
      </p:cxnSp>
      <p:pic>
        <p:nvPicPr>
          <p:cNvPr id="250882" name="Picture 2" descr="C:\Users\JuanPablo\Dropbox\TESIS\DSCN4694.JPG"/>
          <p:cNvPicPr>
            <a:picLocks noChangeAspect="1" noChangeArrowheads="1"/>
          </p:cNvPicPr>
          <p:nvPr/>
        </p:nvPicPr>
        <p:blipFill>
          <a:blip r:embed="rId3" cstate="print"/>
          <a:srcRect/>
          <a:stretch>
            <a:fillRect/>
          </a:stretch>
        </p:blipFill>
        <p:spPr bwMode="auto">
          <a:xfrm>
            <a:off x="4644008" y="4653136"/>
            <a:ext cx="1800200" cy="1350067"/>
          </a:xfrm>
          <a:prstGeom prst="rect">
            <a:avLst/>
          </a:prstGeom>
          <a:noFill/>
        </p:spPr>
      </p:pic>
      <p:pic>
        <p:nvPicPr>
          <p:cNvPr id="17" name="Picture 1" descr="D:\fotos\Medición plantas 2.jpg"/>
          <p:cNvPicPr>
            <a:picLocks noChangeAspect="1" noChangeArrowheads="1"/>
          </p:cNvPicPr>
          <p:nvPr/>
        </p:nvPicPr>
        <p:blipFill>
          <a:blip r:embed="rId4" cstate="print"/>
          <a:srcRect/>
          <a:stretch>
            <a:fillRect/>
          </a:stretch>
        </p:blipFill>
        <p:spPr bwMode="auto">
          <a:xfrm>
            <a:off x="971600" y="2636912"/>
            <a:ext cx="2592288" cy="3672408"/>
          </a:xfrm>
          <a:prstGeom prst="rect">
            <a:avLst/>
          </a:prstGeom>
          <a:noFill/>
        </p:spPr>
      </p:pic>
      <p:pic>
        <p:nvPicPr>
          <p:cNvPr id="18" name="Imagen 23" descr="DSCN4701"/>
          <p:cNvPicPr>
            <a:picLocks noChangeAspect="1" noChangeArrowheads="1"/>
          </p:cNvPicPr>
          <p:nvPr/>
        </p:nvPicPr>
        <p:blipFill>
          <a:blip r:embed="rId5" cstate="print"/>
          <a:srcRect/>
          <a:stretch>
            <a:fillRect/>
          </a:stretch>
        </p:blipFill>
        <p:spPr bwMode="auto">
          <a:xfrm>
            <a:off x="6516216" y="4653137"/>
            <a:ext cx="1979712" cy="1368152"/>
          </a:xfrm>
          <a:prstGeom prst="rect">
            <a:avLst/>
          </a:prstGeom>
          <a:noFill/>
        </p:spPr>
      </p:pic>
      <p:sp>
        <p:nvSpPr>
          <p:cNvPr id="10" name="9 CuadroTexto"/>
          <p:cNvSpPr txBox="1"/>
          <p:nvPr/>
        </p:nvSpPr>
        <p:spPr>
          <a:xfrm>
            <a:off x="1691680" y="260648"/>
            <a:ext cx="5304850" cy="400110"/>
          </a:xfrm>
          <a:prstGeom prst="rect">
            <a:avLst/>
          </a:prstGeom>
          <a:noFill/>
        </p:spPr>
        <p:txBody>
          <a:bodyPr wrap="none" rtlCol="0">
            <a:spAutoFit/>
          </a:bodyPr>
          <a:lstStyle/>
          <a:p>
            <a:r>
              <a:rPr lang="es-CL" sz="2000" b="1" dirty="0" smtClean="0">
                <a:effectLst>
                  <a:outerShdw blurRad="38100" dist="38100" dir="2700000" algn="tl">
                    <a:srgbClr val="000000">
                      <a:alpha val="43137"/>
                    </a:srgbClr>
                  </a:outerShdw>
                </a:effectLst>
              </a:rPr>
              <a:t>Mediciones del crecimiento de plantas y árboles</a:t>
            </a:r>
            <a:endParaRPr lang="es-CL" sz="2000"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24" name="Imagen 107"/>
          <p:cNvPicPr>
            <a:picLocks noChangeAspect="1" noChangeArrowheads="1"/>
          </p:cNvPicPr>
          <p:nvPr/>
        </p:nvPicPr>
        <p:blipFill>
          <a:blip r:embed="rId3" cstate="print"/>
          <a:srcRect/>
          <a:stretch>
            <a:fillRect/>
          </a:stretch>
        </p:blipFill>
        <p:spPr bwMode="auto">
          <a:xfrm>
            <a:off x="0" y="764704"/>
            <a:ext cx="4821488" cy="2340000"/>
          </a:xfrm>
          <a:prstGeom prst="rect">
            <a:avLst/>
          </a:prstGeom>
          <a:noFill/>
        </p:spPr>
      </p:pic>
      <p:pic>
        <p:nvPicPr>
          <p:cNvPr id="133123" name="Imagen 108"/>
          <p:cNvPicPr>
            <a:picLocks noChangeAspect="1" noChangeArrowheads="1"/>
          </p:cNvPicPr>
          <p:nvPr/>
        </p:nvPicPr>
        <p:blipFill>
          <a:blip r:embed="rId4" cstate="print"/>
          <a:srcRect/>
          <a:stretch>
            <a:fillRect/>
          </a:stretch>
        </p:blipFill>
        <p:spPr bwMode="auto">
          <a:xfrm>
            <a:off x="4322512" y="764704"/>
            <a:ext cx="4821488" cy="2340000"/>
          </a:xfrm>
          <a:prstGeom prst="rect">
            <a:avLst/>
          </a:prstGeom>
          <a:noFill/>
        </p:spPr>
      </p:pic>
      <p:pic>
        <p:nvPicPr>
          <p:cNvPr id="133122" name="Imagen 109"/>
          <p:cNvPicPr>
            <a:picLocks noChangeAspect="1" noChangeArrowheads="1"/>
          </p:cNvPicPr>
          <p:nvPr/>
        </p:nvPicPr>
        <p:blipFill>
          <a:blip r:embed="rId5" cstate="print"/>
          <a:srcRect/>
          <a:stretch>
            <a:fillRect/>
          </a:stretch>
        </p:blipFill>
        <p:spPr bwMode="auto">
          <a:xfrm>
            <a:off x="0" y="4149080"/>
            <a:ext cx="4734167" cy="2340000"/>
          </a:xfrm>
          <a:prstGeom prst="rect">
            <a:avLst/>
          </a:prstGeom>
          <a:noFill/>
        </p:spPr>
      </p:pic>
      <p:pic>
        <p:nvPicPr>
          <p:cNvPr id="133121" name="Imagen 110"/>
          <p:cNvPicPr>
            <a:picLocks noChangeAspect="1" noChangeArrowheads="1"/>
          </p:cNvPicPr>
          <p:nvPr/>
        </p:nvPicPr>
        <p:blipFill>
          <a:blip r:embed="rId6" cstate="print"/>
          <a:srcRect/>
          <a:stretch>
            <a:fillRect/>
          </a:stretch>
        </p:blipFill>
        <p:spPr bwMode="auto">
          <a:xfrm>
            <a:off x="4409833" y="4077072"/>
            <a:ext cx="4734167" cy="2340000"/>
          </a:xfrm>
          <a:prstGeom prst="rect">
            <a:avLst/>
          </a:prstGeom>
          <a:noFill/>
        </p:spPr>
      </p:pic>
      <p:sp>
        <p:nvSpPr>
          <p:cNvPr id="133126" name="Rectangle 6"/>
          <p:cNvSpPr>
            <a:spLocks noChangeArrowheads="1"/>
          </p:cNvSpPr>
          <p:nvPr/>
        </p:nvSpPr>
        <p:spPr bwMode="auto">
          <a:xfrm>
            <a:off x="0" y="6610350"/>
            <a:ext cx="9144000" cy="0"/>
          </a:xfrm>
          <a:prstGeom prst="rect">
            <a:avLst/>
          </a:prstGeom>
          <a:noFill/>
          <a:ln w="9525">
            <a:noFill/>
            <a:miter lim="800000"/>
            <a:headEnd/>
            <a:tailEnd/>
          </a:ln>
          <a:effectLst/>
        </p:spPr>
        <p:txBody>
          <a:bodyPr vert="horz" wrap="none" lIns="91440" tIns="152352" rIns="9144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133127" name="Rectangle 7"/>
          <p:cNvSpPr>
            <a:spLocks noChangeArrowheads="1"/>
          </p:cNvSpPr>
          <p:nvPr/>
        </p:nvSpPr>
        <p:spPr bwMode="auto">
          <a:xfrm>
            <a:off x="0" y="8667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8 CuadroTexto"/>
          <p:cNvSpPr txBox="1"/>
          <p:nvPr/>
        </p:nvSpPr>
        <p:spPr>
          <a:xfrm>
            <a:off x="1331640" y="188640"/>
            <a:ext cx="6103466" cy="461665"/>
          </a:xfrm>
          <a:prstGeom prst="rect">
            <a:avLst/>
          </a:prstGeom>
          <a:noFill/>
        </p:spPr>
        <p:txBody>
          <a:bodyPr wrap="none" rtlCol="0">
            <a:spAutoFit/>
          </a:bodyPr>
          <a:lstStyle/>
          <a:p>
            <a:r>
              <a:rPr lang="es-CL" sz="2400" b="1" dirty="0" smtClean="0"/>
              <a:t>Evaluación de crecimiento vegetal       3 AÑOS</a:t>
            </a:r>
            <a:endParaRPr lang="es-CL" sz="2400" b="1" dirty="0"/>
          </a:p>
        </p:txBody>
      </p:sp>
      <p:sp>
        <p:nvSpPr>
          <p:cNvPr id="11" name="10 CuadroTexto"/>
          <p:cNvSpPr txBox="1"/>
          <p:nvPr/>
        </p:nvSpPr>
        <p:spPr>
          <a:xfrm>
            <a:off x="2051720" y="3356992"/>
            <a:ext cx="4896790" cy="646331"/>
          </a:xfrm>
          <a:prstGeom prst="rect">
            <a:avLst/>
          </a:prstGeom>
          <a:noFill/>
        </p:spPr>
        <p:txBody>
          <a:bodyPr wrap="none" rtlCol="0">
            <a:spAutoFit/>
          </a:bodyPr>
          <a:lstStyle/>
          <a:p>
            <a:r>
              <a:rPr lang="es-CL" dirty="0" smtClean="0">
                <a:solidFill>
                  <a:srgbClr val="FF0000"/>
                </a:solidFill>
              </a:rPr>
              <a:t>Mayor prendimiento de plantas asociadas a zanjas</a:t>
            </a:r>
          </a:p>
          <a:p>
            <a:r>
              <a:rPr lang="es-CL" dirty="0" smtClean="0">
                <a:solidFill>
                  <a:srgbClr val="FF0000"/>
                </a:solidFill>
              </a:rPr>
              <a:t>Mayor crecimiento de plantas asociado a zanjas</a:t>
            </a:r>
            <a:endParaRPr lang="es-CL" dirty="0">
              <a:solidFill>
                <a:srgbClr val="FF00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0050" name="Imagen 111"/>
          <p:cNvPicPr>
            <a:picLocks noChangeAspect="1" noChangeArrowheads="1"/>
          </p:cNvPicPr>
          <p:nvPr/>
        </p:nvPicPr>
        <p:blipFill>
          <a:blip r:embed="rId3" cstate="print"/>
          <a:srcRect/>
          <a:stretch>
            <a:fillRect/>
          </a:stretch>
        </p:blipFill>
        <p:spPr bwMode="auto">
          <a:xfrm>
            <a:off x="0" y="1340768"/>
            <a:ext cx="5172075" cy="2524125"/>
          </a:xfrm>
          <a:prstGeom prst="rect">
            <a:avLst/>
          </a:prstGeom>
          <a:noFill/>
        </p:spPr>
      </p:pic>
      <p:pic>
        <p:nvPicPr>
          <p:cNvPr id="130049" name="Imagen 445"/>
          <p:cNvPicPr>
            <a:picLocks noChangeAspect="1" noChangeArrowheads="1"/>
          </p:cNvPicPr>
          <p:nvPr/>
        </p:nvPicPr>
        <p:blipFill>
          <a:blip r:embed="rId4" cstate="print"/>
          <a:srcRect/>
          <a:stretch>
            <a:fillRect/>
          </a:stretch>
        </p:blipFill>
        <p:spPr bwMode="auto">
          <a:xfrm>
            <a:off x="0" y="4077072"/>
            <a:ext cx="5181600" cy="2524125"/>
          </a:xfrm>
          <a:prstGeom prst="rect">
            <a:avLst/>
          </a:prstGeom>
          <a:noFill/>
        </p:spPr>
      </p:pic>
      <p:sp>
        <p:nvSpPr>
          <p:cNvPr id="130052" name="Rectangle 4"/>
          <p:cNvSpPr>
            <a:spLocks noChangeArrowheads="1"/>
          </p:cNvSpPr>
          <p:nvPr/>
        </p:nvSpPr>
        <p:spPr bwMode="auto">
          <a:xfrm>
            <a:off x="0" y="29813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smtClean="0">
                <a:ln>
                  <a:noFill/>
                </a:ln>
                <a:solidFill>
                  <a:schemeClr val="tx1"/>
                </a:solidFill>
                <a:effectLst/>
                <a:latin typeface="Kalinga" pitchFamily="34" charset="0"/>
                <a:ea typeface="MS Mincho" pitchFamily="49" charset="-128"/>
                <a:cs typeface="Kalinga" pitchFamily="34" charset="0"/>
              </a:rPr>
              <a:t> </a:t>
            </a:r>
            <a:endParaRPr kumimoji="0" lang="es-CL" sz="7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7" name="6 CuadroTexto"/>
          <p:cNvSpPr txBox="1"/>
          <p:nvPr/>
        </p:nvSpPr>
        <p:spPr>
          <a:xfrm>
            <a:off x="251520" y="260648"/>
            <a:ext cx="5955989" cy="461665"/>
          </a:xfrm>
          <a:prstGeom prst="rect">
            <a:avLst/>
          </a:prstGeom>
          <a:noFill/>
        </p:spPr>
        <p:txBody>
          <a:bodyPr wrap="none" rtlCol="0">
            <a:spAutoFit/>
          </a:bodyPr>
          <a:lstStyle/>
          <a:p>
            <a:r>
              <a:rPr lang="es-CL" sz="2400" b="1" dirty="0" smtClean="0"/>
              <a:t>Evaluación de crecimiento vegetal       3 AÑOS</a:t>
            </a:r>
            <a:endParaRPr lang="es-CL" sz="2400" b="1" dirty="0"/>
          </a:p>
        </p:txBody>
      </p:sp>
      <p:sp>
        <p:nvSpPr>
          <p:cNvPr id="8" name="7 CuadroTexto"/>
          <p:cNvSpPr txBox="1"/>
          <p:nvPr/>
        </p:nvSpPr>
        <p:spPr>
          <a:xfrm>
            <a:off x="323528" y="980728"/>
            <a:ext cx="2751138" cy="369332"/>
          </a:xfrm>
          <a:prstGeom prst="rect">
            <a:avLst/>
          </a:prstGeom>
          <a:noFill/>
        </p:spPr>
        <p:txBody>
          <a:bodyPr wrap="none" rtlCol="0">
            <a:spAutoFit/>
          </a:bodyPr>
          <a:lstStyle/>
          <a:p>
            <a:r>
              <a:rPr lang="es-CL" b="1" dirty="0" smtClean="0">
                <a:solidFill>
                  <a:srgbClr val="0070C0"/>
                </a:solidFill>
              </a:rPr>
              <a:t>4 unidades experimentales</a:t>
            </a:r>
            <a:endParaRPr lang="es-CL" b="1" dirty="0">
              <a:solidFill>
                <a:srgbClr val="0070C0"/>
              </a:solidFill>
            </a:endParaRPr>
          </a:p>
        </p:txBody>
      </p:sp>
      <p:pic>
        <p:nvPicPr>
          <p:cNvPr id="9" name="Picture 2" descr="http://www.scielo.cl/fbpe/img/bosque/v29n2/fig11.jpg"/>
          <p:cNvPicPr>
            <a:picLocks noChangeAspect="1" noChangeArrowheads="1"/>
          </p:cNvPicPr>
          <p:nvPr/>
        </p:nvPicPr>
        <p:blipFill>
          <a:blip r:embed="rId5" cstate="print"/>
          <a:srcRect/>
          <a:stretch>
            <a:fillRect/>
          </a:stretch>
        </p:blipFill>
        <p:spPr bwMode="auto">
          <a:xfrm>
            <a:off x="5048250" y="2564904"/>
            <a:ext cx="4095750" cy="2714626"/>
          </a:xfrm>
          <a:prstGeom prst="rect">
            <a:avLst/>
          </a:prstGeom>
          <a:noFill/>
        </p:spPr>
      </p:pic>
      <p:sp>
        <p:nvSpPr>
          <p:cNvPr id="10" name="9 CuadroTexto"/>
          <p:cNvSpPr txBox="1"/>
          <p:nvPr/>
        </p:nvSpPr>
        <p:spPr>
          <a:xfrm>
            <a:off x="6228184" y="2132856"/>
            <a:ext cx="1943096" cy="400110"/>
          </a:xfrm>
          <a:prstGeom prst="rect">
            <a:avLst/>
          </a:prstGeom>
          <a:noFill/>
        </p:spPr>
        <p:txBody>
          <a:bodyPr wrap="none" rtlCol="0">
            <a:spAutoFit/>
          </a:bodyPr>
          <a:lstStyle/>
          <a:p>
            <a:r>
              <a:rPr lang="es-CL" sz="2000" b="1" dirty="0" smtClean="0">
                <a:solidFill>
                  <a:srgbClr val="0070C0"/>
                </a:solidFill>
              </a:rPr>
              <a:t>2 tipos de zanjas</a:t>
            </a:r>
            <a:endParaRPr lang="es-CL" sz="2000" b="1" dirty="0">
              <a:solidFill>
                <a:srgbClr val="0070C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9505" name="Imagen 43"/>
          <p:cNvPicPr>
            <a:picLocks noChangeAspect="1" noChangeArrowheads="1"/>
          </p:cNvPicPr>
          <p:nvPr/>
        </p:nvPicPr>
        <p:blipFill>
          <a:blip r:embed="rId4" cstate="print"/>
          <a:srcRect/>
          <a:stretch>
            <a:fillRect/>
          </a:stretch>
        </p:blipFill>
        <p:spPr bwMode="auto">
          <a:xfrm>
            <a:off x="2195736" y="4437112"/>
            <a:ext cx="6624736" cy="2159370"/>
          </a:xfrm>
          <a:prstGeom prst="rect">
            <a:avLst/>
          </a:prstGeom>
          <a:noFill/>
        </p:spPr>
      </p:pic>
      <p:sp>
        <p:nvSpPr>
          <p:cNvPr id="149507" name="Rectangle 3"/>
          <p:cNvSpPr>
            <a:spLocks noChangeArrowheads="1"/>
          </p:cNvSpPr>
          <p:nvPr/>
        </p:nvSpPr>
        <p:spPr bwMode="auto">
          <a:xfrm>
            <a:off x="0" y="2371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pic>
        <p:nvPicPr>
          <p:cNvPr id="5" name="4 Imagen"/>
          <p:cNvPicPr/>
          <p:nvPr/>
        </p:nvPicPr>
        <p:blipFill>
          <a:blip r:embed="rId5" cstate="print"/>
          <a:srcRect/>
          <a:stretch>
            <a:fillRect/>
          </a:stretch>
        </p:blipFill>
        <p:spPr bwMode="auto">
          <a:xfrm>
            <a:off x="0" y="3068960"/>
            <a:ext cx="1907704" cy="2880320"/>
          </a:xfrm>
          <a:prstGeom prst="rect">
            <a:avLst/>
          </a:prstGeom>
          <a:noFill/>
          <a:ln w="9525">
            <a:noFill/>
            <a:miter lim="800000"/>
            <a:headEnd/>
            <a:tailEnd/>
          </a:ln>
        </p:spPr>
      </p:pic>
      <p:graphicFrame>
        <p:nvGraphicFramePr>
          <p:cNvPr id="242689" name="Object 1"/>
          <p:cNvGraphicFramePr>
            <a:graphicFrameLocks noChangeAspect="1"/>
          </p:cNvGraphicFramePr>
          <p:nvPr/>
        </p:nvGraphicFramePr>
        <p:xfrm>
          <a:off x="2195736" y="692696"/>
          <a:ext cx="3346450" cy="3238500"/>
        </p:xfrm>
        <a:graphic>
          <a:graphicData uri="http://schemas.openxmlformats.org/presentationml/2006/ole">
            <p:oleObj spid="_x0000_s242689" r:id="rId6" imgW="6418580" imgH="6243320" progId="">
              <p:embed/>
            </p:oleObj>
          </a:graphicData>
        </a:graphic>
      </p:graphicFrame>
      <p:graphicFrame>
        <p:nvGraphicFramePr>
          <p:cNvPr id="242690" name="Object 2"/>
          <p:cNvGraphicFramePr>
            <a:graphicFrameLocks noChangeAspect="1"/>
          </p:cNvGraphicFramePr>
          <p:nvPr/>
        </p:nvGraphicFramePr>
        <p:xfrm>
          <a:off x="5580112" y="692696"/>
          <a:ext cx="3346450" cy="3240087"/>
        </p:xfrm>
        <a:graphic>
          <a:graphicData uri="http://schemas.openxmlformats.org/presentationml/2006/ole">
            <p:oleObj spid="_x0000_s242690" r:id="rId7" imgW="6433820" imgH="6243320" progId="">
              <p:embed/>
            </p:oleObj>
          </a:graphicData>
        </a:graphic>
      </p:graphicFrame>
      <p:sp>
        <p:nvSpPr>
          <p:cNvPr id="9" name="8 CuadroTexto"/>
          <p:cNvSpPr txBox="1"/>
          <p:nvPr/>
        </p:nvSpPr>
        <p:spPr>
          <a:xfrm>
            <a:off x="251520" y="188640"/>
            <a:ext cx="8640959" cy="461665"/>
          </a:xfrm>
          <a:prstGeom prst="rect">
            <a:avLst/>
          </a:prstGeom>
          <a:noFill/>
        </p:spPr>
        <p:txBody>
          <a:bodyPr wrap="square" rtlCol="0">
            <a:spAutoFit/>
          </a:bodyPr>
          <a:lstStyle/>
          <a:p>
            <a:r>
              <a:rPr lang="es-CL" sz="2400" b="1" dirty="0" smtClean="0"/>
              <a:t>Evaluación del crecimiento vegetal  en experimento de </a:t>
            </a:r>
            <a:r>
              <a:rPr lang="es-CL" sz="2400" b="1" dirty="0" smtClean="0">
                <a:solidFill>
                  <a:srgbClr val="FF0000"/>
                </a:solidFill>
              </a:rPr>
              <a:t>HIDANGO</a:t>
            </a:r>
            <a:r>
              <a:rPr lang="es-CL" sz="2400" b="1" dirty="0" smtClean="0"/>
              <a:t>  </a:t>
            </a:r>
            <a:endParaRPr lang="es-CL" sz="2400" b="1" dirty="0"/>
          </a:p>
        </p:txBody>
      </p:sp>
      <p:sp>
        <p:nvSpPr>
          <p:cNvPr id="10" name="9 CuadroTexto"/>
          <p:cNvSpPr txBox="1"/>
          <p:nvPr/>
        </p:nvSpPr>
        <p:spPr>
          <a:xfrm>
            <a:off x="179512" y="1700808"/>
            <a:ext cx="1512168" cy="830997"/>
          </a:xfrm>
          <a:prstGeom prst="rect">
            <a:avLst/>
          </a:prstGeom>
          <a:noFill/>
        </p:spPr>
        <p:txBody>
          <a:bodyPr wrap="square" rtlCol="0">
            <a:spAutoFit/>
          </a:bodyPr>
          <a:lstStyle/>
          <a:p>
            <a:r>
              <a:rPr lang="es-CL" sz="1200" dirty="0" smtClean="0"/>
              <a:t>Zonas de  crecimiento para el </a:t>
            </a:r>
            <a:r>
              <a:rPr lang="es-CL" sz="1200" dirty="0" err="1" smtClean="0"/>
              <a:t>Pinus</a:t>
            </a:r>
            <a:r>
              <a:rPr lang="es-CL" sz="1200" dirty="0" smtClean="0"/>
              <a:t> radiata en Chile</a:t>
            </a:r>
            <a:endParaRPr lang="es-CL" sz="1200" dirty="0"/>
          </a:p>
        </p:txBody>
      </p:sp>
      <p:sp>
        <p:nvSpPr>
          <p:cNvPr id="11" name="10 CuadroTexto"/>
          <p:cNvSpPr txBox="1"/>
          <p:nvPr/>
        </p:nvSpPr>
        <p:spPr>
          <a:xfrm>
            <a:off x="2267744" y="4149080"/>
            <a:ext cx="1896673" cy="369332"/>
          </a:xfrm>
          <a:prstGeom prst="rect">
            <a:avLst/>
          </a:prstGeom>
          <a:noFill/>
        </p:spPr>
        <p:txBody>
          <a:bodyPr wrap="none" rtlCol="0">
            <a:spAutoFit/>
          </a:bodyPr>
          <a:lstStyle/>
          <a:p>
            <a:r>
              <a:rPr lang="es-CL" dirty="0" smtClean="0"/>
              <a:t>Biomasa por árbol</a:t>
            </a:r>
            <a:endParaRPr lang="es-CL" dirty="0"/>
          </a:p>
        </p:txBody>
      </p:sp>
      <p:sp>
        <p:nvSpPr>
          <p:cNvPr id="13" name="12 Rectángulo"/>
          <p:cNvSpPr/>
          <p:nvPr/>
        </p:nvSpPr>
        <p:spPr>
          <a:xfrm>
            <a:off x="323528" y="908720"/>
            <a:ext cx="1306768" cy="461665"/>
          </a:xfrm>
          <a:prstGeom prst="rect">
            <a:avLst/>
          </a:prstGeom>
        </p:spPr>
        <p:txBody>
          <a:bodyPr wrap="none">
            <a:spAutoFit/>
          </a:bodyPr>
          <a:lstStyle/>
          <a:p>
            <a:pPr lvl="0"/>
            <a:r>
              <a:rPr lang="es-CL" sz="2400" b="1" dirty="0" smtClean="0">
                <a:solidFill>
                  <a:prstClr val="black"/>
                </a:solidFill>
              </a:rPr>
              <a:t>10 AÑOS</a:t>
            </a:r>
            <a:endParaRPr lang="es-CL" sz="2400" b="1" dirty="0">
              <a:solidFill>
                <a:prstClr val="black"/>
              </a:solidFill>
            </a:endParaRPr>
          </a:p>
        </p:txBody>
      </p:sp>
      <p:sp>
        <p:nvSpPr>
          <p:cNvPr id="14" name="13 CuadroTexto"/>
          <p:cNvSpPr txBox="1"/>
          <p:nvPr/>
        </p:nvSpPr>
        <p:spPr>
          <a:xfrm>
            <a:off x="3203848" y="836712"/>
            <a:ext cx="1828899" cy="369332"/>
          </a:xfrm>
          <a:prstGeom prst="rect">
            <a:avLst/>
          </a:prstGeom>
          <a:noFill/>
        </p:spPr>
        <p:txBody>
          <a:bodyPr wrap="none" rtlCol="0">
            <a:spAutoFit/>
          </a:bodyPr>
          <a:lstStyle/>
          <a:p>
            <a:r>
              <a:rPr lang="es-CL" dirty="0" smtClean="0">
                <a:solidFill>
                  <a:srgbClr val="FF0000"/>
                </a:solidFill>
              </a:rPr>
              <a:t>Altura cerca 20 m</a:t>
            </a:r>
            <a:endParaRPr lang="es-CL" dirty="0">
              <a:solidFill>
                <a:srgbClr val="FF0000"/>
              </a:solidFill>
            </a:endParaRPr>
          </a:p>
        </p:txBody>
      </p:sp>
      <p:sp>
        <p:nvSpPr>
          <p:cNvPr id="15" name="14 CuadroTexto"/>
          <p:cNvSpPr txBox="1"/>
          <p:nvPr/>
        </p:nvSpPr>
        <p:spPr>
          <a:xfrm>
            <a:off x="0" y="6165304"/>
            <a:ext cx="1870897" cy="646331"/>
          </a:xfrm>
          <a:prstGeom prst="rect">
            <a:avLst/>
          </a:prstGeom>
          <a:noFill/>
        </p:spPr>
        <p:txBody>
          <a:bodyPr wrap="none" rtlCol="0">
            <a:spAutoFit/>
          </a:bodyPr>
          <a:lstStyle/>
          <a:p>
            <a:r>
              <a:rPr lang="es-CL" dirty="0" smtClean="0"/>
              <a:t>Altura cerca 16 m</a:t>
            </a:r>
          </a:p>
          <a:p>
            <a:r>
              <a:rPr lang="es-CL" dirty="0" smtClean="0"/>
              <a:t>Diámetro clase 22</a:t>
            </a:r>
            <a:endParaRPr lang="es-CL" dirty="0"/>
          </a:p>
        </p:txBody>
      </p:sp>
      <p:cxnSp>
        <p:nvCxnSpPr>
          <p:cNvPr id="17" name="16 Conector recto de flecha"/>
          <p:cNvCxnSpPr/>
          <p:nvPr/>
        </p:nvCxnSpPr>
        <p:spPr>
          <a:xfrm flipH="1">
            <a:off x="683568" y="4149080"/>
            <a:ext cx="144016" cy="201622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8" name="17 CuadroTexto"/>
          <p:cNvSpPr txBox="1"/>
          <p:nvPr/>
        </p:nvSpPr>
        <p:spPr>
          <a:xfrm>
            <a:off x="6084168" y="836712"/>
            <a:ext cx="1870897" cy="369332"/>
          </a:xfrm>
          <a:prstGeom prst="rect">
            <a:avLst/>
          </a:prstGeom>
          <a:noFill/>
        </p:spPr>
        <p:txBody>
          <a:bodyPr wrap="none" rtlCol="0">
            <a:spAutoFit/>
          </a:bodyPr>
          <a:lstStyle/>
          <a:p>
            <a:r>
              <a:rPr lang="es-CL" dirty="0" smtClean="0">
                <a:solidFill>
                  <a:srgbClr val="FF0000"/>
                </a:solidFill>
              </a:rPr>
              <a:t>Diámetro clase 24</a:t>
            </a:r>
            <a:endParaRPr lang="es-CL" dirty="0">
              <a:solidFill>
                <a:srgbClr val="FF00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13 Imagen" descr="BD mapas_PINO"/>
          <p:cNvPicPr/>
          <p:nvPr/>
        </p:nvPicPr>
        <p:blipFill>
          <a:blip r:embed="rId3" cstate="print"/>
          <a:srcRect/>
          <a:stretch>
            <a:fillRect/>
          </a:stretch>
        </p:blipFill>
        <p:spPr bwMode="auto">
          <a:xfrm>
            <a:off x="5508104" y="1556792"/>
            <a:ext cx="3635896" cy="4653136"/>
          </a:xfrm>
          <a:prstGeom prst="rect">
            <a:avLst/>
          </a:prstGeom>
          <a:noFill/>
          <a:ln w="9525">
            <a:noFill/>
            <a:miter lim="800000"/>
            <a:headEnd/>
            <a:tailEnd/>
          </a:ln>
        </p:spPr>
      </p:pic>
      <p:sp>
        <p:nvSpPr>
          <p:cNvPr id="60417" name="Rectangle 1"/>
          <p:cNvSpPr>
            <a:spLocks noChangeArrowheads="1"/>
          </p:cNvSpPr>
          <p:nvPr/>
        </p:nvSpPr>
        <p:spPr bwMode="auto">
          <a:xfrm>
            <a:off x="467544" y="332656"/>
            <a:ext cx="2013693"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tabLst/>
            </a:pPr>
            <a:r>
              <a:rPr kumimoji="0" lang="es-ES" sz="2400" b="1" i="0" strike="noStrike" cap="none" normalizeH="0" baseline="0" dirty="0" smtClean="0" bmk="_Toc433183827">
                <a:ln>
                  <a:noFill/>
                </a:ln>
                <a:solidFill>
                  <a:schemeClr val="tx1"/>
                </a:solidFill>
                <a:effectLst/>
                <a:latin typeface="Kalinga" pitchFamily="34" charset="0"/>
                <a:ea typeface="MS Mincho" pitchFamily="49" charset="-128"/>
                <a:cs typeface="Kalinga" pitchFamily="34" charset="0"/>
              </a:rPr>
              <a:t>CAP</a:t>
            </a:r>
            <a:r>
              <a:rPr kumimoji="0" lang="es-ES" sz="2400" b="1" i="0" strike="noStrike" cap="none" normalizeH="0" baseline="0" dirty="0" smtClean="0" bmk="_Toc433183827">
                <a:ln>
                  <a:noFill/>
                </a:ln>
                <a:solidFill>
                  <a:schemeClr val="tx1"/>
                </a:solidFill>
                <a:effectLst/>
                <a:latin typeface="Calibri"/>
                <a:ea typeface="MS Mincho" pitchFamily="49" charset="-128"/>
                <a:cs typeface="Kalinga" pitchFamily="34" charset="0"/>
              </a:rPr>
              <a:t>Í</a:t>
            </a:r>
            <a:r>
              <a:rPr kumimoji="0" lang="es-ES" sz="2400" b="1" i="0" strike="noStrike" cap="none" normalizeH="0" baseline="0" dirty="0" smtClean="0" bmk="_Toc433183827">
                <a:ln>
                  <a:noFill/>
                </a:ln>
                <a:solidFill>
                  <a:schemeClr val="tx1"/>
                </a:solidFill>
                <a:effectLst/>
                <a:latin typeface="Kalinga" pitchFamily="34" charset="0"/>
                <a:ea typeface="MS Mincho" pitchFamily="49" charset="-128"/>
                <a:cs typeface="Kalinga" pitchFamily="34" charset="0"/>
              </a:rPr>
              <a:t>TULO 3</a:t>
            </a:r>
            <a:endParaRPr kumimoji="0" lang="es-ES" sz="2400" b="0" i="0" strike="noStrike" cap="none" normalizeH="0" baseline="0" dirty="0" smtClean="0">
              <a:ln>
                <a:noFill/>
              </a:ln>
              <a:solidFill>
                <a:schemeClr val="tx1"/>
              </a:solidFill>
              <a:effectLst/>
              <a:latin typeface="Arial" pitchFamily="34" charset="0"/>
              <a:cs typeface="Arial" pitchFamily="34" charset="0"/>
            </a:endParaRPr>
          </a:p>
        </p:txBody>
      </p:sp>
      <p:sp>
        <p:nvSpPr>
          <p:cNvPr id="3" name="2 Rectángulo"/>
          <p:cNvSpPr/>
          <p:nvPr/>
        </p:nvSpPr>
        <p:spPr>
          <a:xfrm>
            <a:off x="395536" y="764704"/>
            <a:ext cx="4608512" cy="369332"/>
          </a:xfrm>
          <a:prstGeom prst="rect">
            <a:avLst/>
          </a:prstGeom>
        </p:spPr>
        <p:txBody>
          <a:bodyPr wrap="square">
            <a:spAutoFit/>
          </a:bodyPr>
          <a:lstStyle/>
          <a:p>
            <a:pPr algn="just"/>
            <a:r>
              <a:rPr lang="es-ES" dirty="0" smtClean="0"/>
              <a:t>Lluvia de diseño confiable</a:t>
            </a:r>
            <a:endParaRPr lang="es-ES" dirty="0"/>
          </a:p>
        </p:txBody>
      </p:sp>
      <p:pic>
        <p:nvPicPr>
          <p:cNvPr id="191490" name="Picture 2" descr="B:\PROYECTO FIA RM\PROYECTO\fotos\_MG_7602.jpg"/>
          <p:cNvPicPr>
            <a:picLocks noChangeAspect="1" noChangeArrowheads="1"/>
          </p:cNvPicPr>
          <p:nvPr/>
        </p:nvPicPr>
        <p:blipFill>
          <a:blip r:embed="rId4" cstate="print"/>
          <a:srcRect/>
          <a:stretch>
            <a:fillRect/>
          </a:stretch>
        </p:blipFill>
        <p:spPr bwMode="auto">
          <a:xfrm>
            <a:off x="3779912" y="4077072"/>
            <a:ext cx="1872208" cy="1484784"/>
          </a:xfrm>
          <a:prstGeom prst="rect">
            <a:avLst/>
          </a:prstGeom>
          <a:noFill/>
        </p:spPr>
      </p:pic>
      <p:pic>
        <p:nvPicPr>
          <p:cNvPr id="191491" name="Picture 3" descr="B:\PROYECTO FIA RM\PROYECTO\fotos\_MG_7617.jpg"/>
          <p:cNvPicPr>
            <a:picLocks noChangeAspect="1" noChangeArrowheads="1"/>
          </p:cNvPicPr>
          <p:nvPr/>
        </p:nvPicPr>
        <p:blipFill>
          <a:blip r:embed="rId5" cstate="print"/>
          <a:srcRect/>
          <a:stretch>
            <a:fillRect/>
          </a:stretch>
        </p:blipFill>
        <p:spPr bwMode="auto">
          <a:xfrm>
            <a:off x="1691680" y="4725144"/>
            <a:ext cx="2088232" cy="1344149"/>
          </a:xfrm>
          <a:prstGeom prst="rect">
            <a:avLst/>
          </a:prstGeom>
          <a:noFill/>
        </p:spPr>
      </p:pic>
      <p:pic>
        <p:nvPicPr>
          <p:cNvPr id="8" name="7 Imagen" descr="zanjas-23-05-02-07"/>
          <p:cNvPicPr/>
          <p:nvPr/>
        </p:nvPicPr>
        <p:blipFill>
          <a:blip r:embed="rId6" cstate="print"/>
          <a:srcRect/>
          <a:stretch>
            <a:fillRect/>
          </a:stretch>
        </p:blipFill>
        <p:spPr bwMode="auto">
          <a:xfrm>
            <a:off x="0" y="5517232"/>
            <a:ext cx="1691679" cy="1340768"/>
          </a:xfrm>
          <a:prstGeom prst="rect">
            <a:avLst/>
          </a:prstGeom>
          <a:noFill/>
          <a:ln w="9525">
            <a:noFill/>
            <a:miter lim="800000"/>
            <a:headEnd/>
            <a:tailEnd/>
          </a:ln>
        </p:spPr>
      </p:pic>
      <p:sp>
        <p:nvSpPr>
          <p:cNvPr id="7" name="6 CuadroTexto"/>
          <p:cNvSpPr txBox="1"/>
          <p:nvPr/>
        </p:nvSpPr>
        <p:spPr>
          <a:xfrm>
            <a:off x="323528" y="4869160"/>
            <a:ext cx="1043608" cy="584775"/>
          </a:xfrm>
          <a:prstGeom prst="rect">
            <a:avLst/>
          </a:prstGeom>
          <a:noFill/>
        </p:spPr>
        <p:txBody>
          <a:bodyPr wrap="square" rtlCol="0">
            <a:spAutoFit/>
          </a:bodyPr>
          <a:lstStyle/>
          <a:p>
            <a:r>
              <a:rPr lang="es-CL" sz="1600" dirty="0" smtClean="0"/>
              <a:t>Colapso de obras</a:t>
            </a:r>
            <a:endParaRPr lang="es-CL" sz="1600" dirty="0"/>
          </a:p>
        </p:txBody>
      </p:sp>
      <p:sp>
        <p:nvSpPr>
          <p:cNvPr id="9" name="8 CuadroTexto"/>
          <p:cNvSpPr txBox="1"/>
          <p:nvPr/>
        </p:nvSpPr>
        <p:spPr>
          <a:xfrm>
            <a:off x="1835696" y="3573016"/>
            <a:ext cx="1800200" cy="1077218"/>
          </a:xfrm>
          <a:prstGeom prst="rect">
            <a:avLst/>
          </a:prstGeom>
          <a:noFill/>
        </p:spPr>
        <p:txBody>
          <a:bodyPr wrap="square" rtlCol="0">
            <a:spAutoFit/>
          </a:bodyPr>
          <a:lstStyle/>
          <a:p>
            <a:r>
              <a:rPr lang="es-CL" sz="1600" dirty="0" smtClean="0"/>
              <a:t>Baja  densidad de estaciones de </a:t>
            </a:r>
          </a:p>
          <a:p>
            <a:r>
              <a:rPr lang="es-CL" sz="1600" dirty="0" smtClean="0"/>
              <a:t>medición pluviométrica</a:t>
            </a:r>
            <a:endParaRPr lang="es-CL" sz="1600" dirty="0"/>
          </a:p>
        </p:txBody>
      </p:sp>
      <p:sp>
        <p:nvSpPr>
          <p:cNvPr id="10" name="9 CuadroTexto"/>
          <p:cNvSpPr txBox="1"/>
          <p:nvPr/>
        </p:nvSpPr>
        <p:spPr>
          <a:xfrm>
            <a:off x="3923928" y="2924944"/>
            <a:ext cx="1728192" cy="1077218"/>
          </a:xfrm>
          <a:prstGeom prst="rect">
            <a:avLst/>
          </a:prstGeom>
          <a:noFill/>
        </p:spPr>
        <p:txBody>
          <a:bodyPr wrap="square" rtlCol="0">
            <a:spAutoFit/>
          </a:bodyPr>
          <a:lstStyle/>
          <a:p>
            <a:r>
              <a:rPr lang="es-CL" sz="1600" dirty="0" smtClean="0"/>
              <a:t>Uso de análisis regional </a:t>
            </a:r>
          </a:p>
          <a:p>
            <a:r>
              <a:rPr lang="es-CL" sz="1600" dirty="0" smtClean="0"/>
              <a:t>e interpolación </a:t>
            </a:r>
          </a:p>
          <a:p>
            <a:r>
              <a:rPr lang="es-CL" sz="1600" dirty="0" smtClean="0"/>
              <a:t>estadística</a:t>
            </a:r>
            <a:endParaRPr lang="es-CL" sz="1600" dirty="0"/>
          </a:p>
        </p:txBody>
      </p:sp>
      <p:sp>
        <p:nvSpPr>
          <p:cNvPr id="11" name="10 CuadroTexto"/>
          <p:cNvSpPr txBox="1"/>
          <p:nvPr/>
        </p:nvSpPr>
        <p:spPr>
          <a:xfrm>
            <a:off x="6300192" y="1124744"/>
            <a:ext cx="2304256" cy="584775"/>
          </a:xfrm>
          <a:prstGeom prst="rect">
            <a:avLst/>
          </a:prstGeom>
          <a:noFill/>
        </p:spPr>
        <p:txBody>
          <a:bodyPr wrap="square" rtlCol="0">
            <a:spAutoFit/>
          </a:bodyPr>
          <a:lstStyle/>
          <a:p>
            <a:r>
              <a:rPr lang="es-CL" sz="1600" dirty="0" smtClean="0"/>
              <a:t>Datos confiables para  la  cuenca del río </a:t>
            </a:r>
            <a:r>
              <a:rPr lang="es-CL" sz="1600" dirty="0" err="1" smtClean="0"/>
              <a:t>Purapel</a:t>
            </a:r>
            <a:endParaRPr lang="es-CL" sz="1600" dirty="0"/>
          </a:p>
        </p:txBody>
      </p:sp>
      <p:sp>
        <p:nvSpPr>
          <p:cNvPr id="12" name="11 CuadroTexto"/>
          <p:cNvSpPr txBox="1"/>
          <p:nvPr/>
        </p:nvSpPr>
        <p:spPr>
          <a:xfrm>
            <a:off x="1907704" y="2060848"/>
            <a:ext cx="2721835" cy="369332"/>
          </a:xfrm>
          <a:prstGeom prst="rect">
            <a:avLst/>
          </a:prstGeom>
          <a:noFill/>
        </p:spPr>
        <p:txBody>
          <a:bodyPr wrap="none" rtlCol="0">
            <a:spAutoFit/>
          </a:bodyPr>
          <a:lstStyle/>
          <a:p>
            <a:r>
              <a:rPr lang="es-CL" dirty="0" smtClean="0">
                <a:solidFill>
                  <a:srgbClr val="FF0000"/>
                </a:solidFill>
                <a:effectLst>
                  <a:outerShdw blurRad="38100" dist="38100" dir="2700000" algn="tl">
                    <a:srgbClr val="000000">
                      <a:alpha val="43137"/>
                    </a:srgbClr>
                  </a:outerShdw>
                </a:effectLst>
              </a:rPr>
              <a:t>Búsqueda de I(D,T)= I(1,10)</a:t>
            </a:r>
            <a:endParaRPr lang="es-CL" dirty="0">
              <a:solidFill>
                <a:srgbClr val="FF0000"/>
              </a:solidFill>
              <a:effectLst>
                <a:outerShdw blurRad="38100" dist="38100" dir="2700000" algn="tl">
                  <a:srgbClr val="000000">
                    <a:alpha val="43137"/>
                  </a:srgbClr>
                </a:outerShdw>
              </a:effectLst>
            </a:endParaRPr>
          </a:p>
        </p:txBody>
      </p:sp>
      <p:cxnSp>
        <p:nvCxnSpPr>
          <p:cNvPr id="15" name="14 Conector recto de flecha"/>
          <p:cNvCxnSpPr/>
          <p:nvPr/>
        </p:nvCxnSpPr>
        <p:spPr>
          <a:xfrm>
            <a:off x="4716016" y="2348880"/>
            <a:ext cx="2448272" cy="129614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5759624" y="0"/>
            <a:ext cx="3384376" cy="1015663"/>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r>
              <a:rPr lang="es-CL" sz="2000" b="1" dirty="0" smtClean="0"/>
              <a:t>Método híbrido para estimar </a:t>
            </a:r>
            <a:r>
              <a:rPr lang="es-CL" sz="2000" b="1" dirty="0" err="1" smtClean="0"/>
              <a:t>cuantiles</a:t>
            </a:r>
            <a:r>
              <a:rPr lang="es-CL" sz="2000" b="1" dirty="0" smtClean="0"/>
              <a:t> de precipitación con mínimo sesgo</a:t>
            </a:r>
            <a:endParaRPr lang="es-CL" sz="2000" b="1" dirty="0"/>
          </a:p>
        </p:txBody>
      </p:sp>
      <p:grpSp>
        <p:nvGrpSpPr>
          <p:cNvPr id="5" name="4 Grupo"/>
          <p:cNvGrpSpPr/>
          <p:nvPr/>
        </p:nvGrpSpPr>
        <p:grpSpPr>
          <a:xfrm>
            <a:off x="827584" y="476672"/>
            <a:ext cx="8111106" cy="6222305"/>
            <a:chOff x="827584" y="476672"/>
            <a:chExt cx="8111106" cy="6222305"/>
          </a:xfrm>
        </p:grpSpPr>
        <p:cxnSp>
          <p:nvCxnSpPr>
            <p:cNvPr id="6" name="5 Conector recto"/>
            <p:cNvCxnSpPr/>
            <p:nvPr/>
          </p:nvCxnSpPr>
          <p:spPr>
            <a:xfrm>
              <a:off x="5436096" y="2348880"/>
              <a:ext cx="0" cy="1872208"/>
            </a:xfrm>
            <a:prstGeom prst="line">
              <a:avLst/>
            </a:prstGeom>
          </p:spPr>
          <p:style>
            <a:lnRef idx="1">
              <a:schemeClr val="accent1"/>
            </a:lnRef>
            <a:fillRef idx="0">
              <a:schemeClr val="accent1"/>
            </a:fillRef>
            <a:effectRef idx="0">
              <a:schemeClr val="accent1"/>
            </a:effectRef>
            <a:fontRef idx="minor">
              <a:schemeClr val="tx1"/>
            </a:fontRef>
          </p:style>
        </p:cxnSp>
        <p:sp>
          <p:nvSpPr>
            <p:cNvPr id="7" name="6 CuadroTexto"/>
            <p:cNvSpPr txBox="1"/>
            <p:nvPr/>
          </p:nvSpPr>
          <p:spPr>
            <a:xfrm>
              <a:off x="827584" y="476672"/>
              <a:ext cx="1440160" cy="461665"/>
            </a:xfrm>
            <a:prstGeom prst="rect">
              <a:avLst/>
            </a:prstGeom>
            <a:solidFill>
              <a:schemeClr val="accent6"/>
            </a:solidFill>
          </p:spPr>
          <p:txBody>
            <a:bodyPr wrap="square" rtlCol="0">
              <a:spAutoFit/>
            </a:bodyPr>
            <a:lstStyle/>
            <a:p>
              <a:pPr algn="ctr"/>
              <a:r>
                <a:rPr lang="es-ES" sz="1200" dirty="0" smtClean="0"/>
                <a:t>ESTACIONES CON PLUVIÓGRAFOS</a:t>
              </a:r>
              <a:endParaRPr lang="es-CL" sz="1200" dirty="0"/>
            </a:p>
          </p:txBody>
        </p:sp>
        <p:sp>
          <p:nvSpPr>
            <p:cNvPr id="8" name="7 CuadroTexto"/>
            <p:cNvSpPr txBox="1"/>
            <p:nvPr/>
          </p:nvSpPr>
          <p:spPr>
            <a:xfrm>
              <a:off x="899592" y="6237312"/>
              <a:ext cx="1224136" cy="461665"/>
            </a:xfrm>
            <a:prstGeom prst="rect">
              <a:avLst/>
            </a:prstGeom>
            <a:solidFill>
              <a:srgbClr val="FFC000"/>
            </a:solidFill>
          </p:spPr>
          <p:txBody>
            <a:bodyPr wrap="square" rtlCol="0">
              <a:spAutoFit/>
            </a:bodyPr>
            <a:lstStyle/>
            <a:p>
              <a:pPr algn="ctr"/>
              <a:r>
                <a:rPr lang="es-ES" sz="1200" dirty="0" smtClean="0"/>
                <a:t>ESTACIONES SIN PLUVIÓGRAFOS</a:t>
              </a:r>
              <a:endParaRPr lang="es-CL" sz="1200" dirty="0"/>
            </a:p>
          </p:txBody>
        </p:sp>
        <p:sp>
          <p:nvSpPr>
            <p:cNvPr id="9" name="8 CuadroTexto"/>
            <p:cNvSpPr txBox="1"/>
            <p:nvPr/>
          </p:nvSpPr>
          <p:spPr>
            <a:xfrm>
              <a:off x="2339752" y="980728"/>
              <a:ext cx="1728192" cy="646331"/>
            </a:xfrm>
            <a:prstGeom prst="rect">
              <a:avLst/>
            </a:prstGeom>
            <a:solidFill>
              <a:schemeClr val="accent6"/>
            </a:solidFill>
          </p:spPr>
          <p:txBody>
            <a:bodyPr wrap="square" rtlCol="0">
              <a:spAutoFit/>
            </a:bodyPr>
            <a:lstStyle/>
            <a:p>
              <a:pPr algn="ctr"/>
              <a:r>
                <a:rPr lang="es-ES" sz="1200" dirty="0" smtClean="0"/>
                <a:t>INTENSIDADES MÁXIMAS PARA CADA DURACIÓN</a:t>
              </a:r>
              <a:endParaRPr lang="es-CL" sz="1200" dirty="0"/>
            </a:p>
          </p:txBody>
        </p:sp>
        <p:sp>
          <p:nvSpPr>
            <p:cNvPr id="10" name="9 CuadroTexto"/>
            <p:cNvSpPr txBox="1"/>
            <p:nvPr/>
          </p:nvSpPr>
          <p:spPr>
            <a:xfrm>
              <a:off x="7524328" y="3645024"/>
              <a:ext cx="1414362" cy="338554"/>
            </a:xfrm>
            <a:prstGeom prst="rect">
              <a:avLst/>
            </a:prstGeom>
            <a:noFill/>
          </p:spPr>
          <p:txBody>
            <a:bodyPr wrap="square" rtlCol="0">
              <a:spAutoFit/>
            </a:bodyPr>
            <a:lstStyle/>
            <a:p>
              <a:r>
                <a:rPr lang="es-ES" sz="1600" dirty="0" smtClean="0"/>
                <a:t>ESTIMAR I(D,T)</a:t>
              </a:r>
              <a:endParaRPr lang="es-CL" sz="1600" dirty="0"/>
            </a:p>
          </p:txBody>
        </p:sp>
        <p:sp>
          <p:nvSpPr>
            <p:cNvPr id="11" name="10 CuadroTexto"/>
            <p:cNvSpPr txBox="1"/>
            <p:nvPr/>
          </p:nvSpPr>
          <p:spPr>
            <a:xfrm>
              <a:off x="4716016" y="1340768"/>
              <a:ext cx="1728192" cy="461665"/>
            </a:xfrm>
            <a:prstGeom prst="rect">
              <a:avLst/>
            </a:prstGeom>
            <a:solidFill>
              <a:schemeClr val="accent6"/>
            </a:solidFill>
          </p:spPr>
          <p:txBody>
            <a:bodyPr wrap="square" rtlCol="0">
              <a:spAutoFit/>
            </a:bodyPr>
            <a:lstStyle/>
            <a:p>
              <a:pPr algn="ctr"/>
              <a:r>
                <a:rPr lang="es-ES" sz="1200" dirty="0" smtClean="0"/>
                <a:t>ANALISIS  REGIONAL  </a:t>
              </a:r>
            </a:p>
            <a:p>
              <a:pPr algn="ctr"/>
              <a:r>
                <a:rPr lang="es-ES" sz="1200" dirty="0" smtClean="0"/>
                <a:t>DE FRECUENCIAS</a:t>
              </a:r>
              <a:endParaRPr lang="es-CL" sz="1200" dirty="0"/>
            </a:p>
          </p:txBody>
        </p:sp>
        <p:sp>
          <p:nvSpPr>
            <p:cNvPr id="12" name="11 CuadroTexto"/>
            <p:cNvSpPr txBox="1"/>
            <p:nvPr/>
          </p:nvSpPr>
          <p:spPr>
            <a:xfrm>
              <a:off x="4644008" y="2060848"/>
              <a:ext cx="1872208" cy="276999"/>
            </a:xfrm>
            <a:prstGeom prst="rect">
              <a:avLst/>
            </a:prstGeom>
            <a:noFill/>
            <a:ln>
              <a:solidFill>
                <a:schemeClr val="accent1"/>
              </a:solidFill>
            </a:ln>
          </p:spPr>
          <p:txBody>
            <a:bodyPr wrap="square" rtlCol="0">
              <a:spAutoFit/>
            </a:bodyPr>
            <a:lstStyle/>
            <a:p>
              <a:pPr algn="ctr"/>
              <a:r>
                <a:rPr lang="es-ES" sz="1200" dirty="0" smtClean="0"/>
                <a:t>PARÁMETRO K </a:t>
              </a:r>
              <a:r>
                <a:rPr lang="es-ES" sz="1000" dirty="0" smtClean="0"/>
                <a:t>I(D,T)/I(24,T)</a:t>
              </a:r>
              <a:endParaRPr lang="es-CL" sz="1000" dirty="0"/>
            </a:p>
          </p:txBody>
        </p:sp>
        <p:sp>
          <p:nvSpPr>
            <p:cNvPr id="13" name="12 CuadroTexto"/>
            <p:cNvSpPr txBox="1"/>
            <p:nvPr/>
          </p:nvSpPr>
          <p:spPr>
            <a:xfrm>
              <a:off x="4716016" y="5517232"/>
              <a:ext cx="1728192" cy="461665"/>
            </a:xfrm>
            <a:prstGeom prst="rect">
              <a:avLst/>
            </a:prstGeom>
            <a:solidFill>
              <a:srgbClr val="FFC000"/>
            </a:solidFill>
          </p:spPr>
          <p:txBody>
            <a:bodyPr wrap="square" rtlCol="0">
              <a:spAutoFit/>
            </a:bodyPr>
            <a:lstStyle/>
            <a:p>
              <a:pPr algn="ctr"/>
              <a:r>
                <a:rPr lang="es-ES" sz="1200" dirty="0" smtClean="0"/>
                <a:t>ANÁLISIS LOCAL DE FRECUENCIAS</a:t>
              </a:r>
              <a:endParaRPr lang="es-CL" sz="1200" dirty="0"/>
            </a:p>
          </p:txBody>
        </p:sp>
        <p:sp>
          <p:nvSpPr>
            <p:cNvPr id="14" name="13 CuadroTexto"/>
            <p:cNvSpPr txBox="1"/>
            <p:nvPr/>
          </p:nvSpPr>
          <p:spPr>
            <a:xfrm>
              <a:off x="2339752" y="5877272"/>
              <a:ext cx="1728192" cy="461665"/>
            </a:xfrm>
            <a:prstGeom prst="rect">
              <a:avLst/>
            </a:prstGeom>
            <a:solidFill>
              <a:srgbClr val="FFC000"/>
            </a:solidFill>
          </p:spPr>
          <p:txBody>
            <a:bodyPr wrap="square" rtlCol="0">
              <a:spAutoFit/>
            </a:bodyPr>
            <a:lstStyle/>
            <a:p>
              <a:pPr algn="ctr"/>
              <a:r>
                <a:rPr lang="es-ES" sz="1200" dirty="0" smtClean="0"/>
                <a:t>INTENSIDADES MÁXIMAS DIARIAS</a:t>
              </a:r>
              <a:endParaRPr lang="es-CL" sz="1200" dirty="0"/>
            </a:p>
          </p:txBody>
        </p:sp>
        <p:cxnSp>
          <p:nvCxnSpPr>
            <p:cNvPr id="15" name="21 Conector angular"/>
            <p:cNvCxnSpPr>
              <a:stCxn id="7" idx="3"/>
              <a:endCxn id="9" idx="0"/>
            </p:cNvCxnSpPr>
            <p:nvPr/>
          </p:nvCxnSpPr>
          <p:spPr>
            <a:xfrm>
              <a:off x="2267744" y="707505"/>
              <a:ext cx="936104" cy="273223"/>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15 Conector angular"/>
            <p:cNvCxnSpPr>
              <a:stCxn id="9" idx="3"/>
            </p:cNvCxnSpPr>
            <p:nvPr/>
          </p:nvCxnSpPr>
          <p:spPr>
            <a:xfrm>
              <a:off x="4067944" y="1303894"/>
              <a:ext cx="648072" cy="324906"/>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16 Forma"/>
            <p:cNvCxnSpPr>
              <a:stCxn id="8" idx="0"/>
              <a:endCxn id="14" idx="1"/>
            </p:cNvCxnSpPr>
            <p:nvPr/>
          </p:nvCxnSpPr>
          <p:spPr>
            <a:xfrm rot="5400000" flipH="1" flipV="1">
              <a:off x="1861103" y="5758663"/>
              <a:ext cx="129207" cy="828092"/>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38 Conector angular"/>
            <p:cNvCxnSpPr>
              <a:stCxn id="14" idx="0"/>
              <a:endCxn id="13" idx="1"/>
            </p:cNvCxnSpPr>
            <p:nvPr/>
          </p:nvCxnSpPr>
          <p:spPr>
            <a:xfrm rot="5400000" flipH="1" flipV="1">
              <a:off x="3895329" y="5056585"/>
              <a:ext cx="129207" cy="1512168"/>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18 Conector recto de flecha"/>
            <p:cNvCxnSpPr/>
            <p:nvPr/>
          </p:nvCxnSpPr>
          <p:spPr>
            <a:xfrm>
              <a:off x="5436096" y="3861048"/>
              <a:ext cx="201622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19 Conector recto de flecha"/>
            <p:cNvCxnSpPr/>
            <p:nvPr/>
          </p:nvCxnSpPr>
          <p:spPr>
            <a:xfrm>
              <a:off x="5436096" y="1772816"/>
              <a:ext cx="0"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1" name="20 Rectángulo redondeado"/>
            <p:cNvSpPr/>
            <p:nvPr/>
          </p:nvSpPr>
          <p:spPr>
            <a:xfrm>
              <a:off x="4644008" y="2708920"/>
              <a:ext cx="1872208"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solidFill>
                    <a:schemeClr val="bg1"/>
                  </a:solidFill>
                </a:rPr>
                <a:t>Interpolación parámetro K</a:t>
              </a:r>
              <a:endParaRPr lang="es-MX" sz="1400" dirty="0">
                <a:solidFill>
                  <a:schemeClr val="bg1"/>
                </a:solidFill>
              </a:endParaRPr>
            </a:p>
          </p:txBody>
        </p:sp>
        <p:sp>
          <p:nvSpPr>
            <p:cNvPr id="22" name="21 CuadroTexto"/>
            <p:cNvSpPr txBox="1"/>
            <p:nvPr/>
          </p:nvSpPr>
          <p:spPr>
            <a:xfrm>
              <a:off x="4788024" y="4221088"/>
              <a:ext cx="1656184" cy="861774"/>
            </a:xfrm>
            <a:prstGeom prst="rect">
              <a:avLst/>
            </a:prstGeom>
            <a:noFill/>
            <a:ln>
              <a:solidFill>
                <a:srgbClr val="00B050"/>
              </a:solidFill>
            </a:ln>
          </p:spPr>
          <p:txBody>
            <a:bodyPr wrap="square" rtlCol="0">
              <a:spAutoFit/>
            </a:bodyPr>
            <a:lstStyle/>
            <a:p>
              <a:pPr algn="ctr"/>
              <a:r>
                <a:rPr lang="es-ES" sz="1000" dirty="0" smtClean="0"/>
                <a:t>HIPÓTESIS: ESTACIONES PRÓXIMAS TIENEN SIMILAR COMPORTAMIENTO RESPECTO DEL COCIENTE I(D,T)/I(24,T)</a:t>
              </a:r>
              <a:endParaRPr lang="es-CL" sz="1000" dirty="0"/>
            </a:p>
          </p:txBody>
        </p:sp>
        <p:cxnSp>
          <p:nvCxnSpPr>
            <p:cNvPr id="23" name="22 Conector recto"/>
            <p:cNvCxnSpPr/>
            <p:nvPr/>
          </p:nvCxnSpPr>
          <p:spPr>
            <a:xfrm>
              <a:off x="5436096" y="5085184"/>
              <a:ext cx="0" cy="432048"/>
            </a:xfrm>
            <a:prstGeom prst="line">
              <a:avLst/>
            </a:prstGeom>
          </p:spPr>
          <p:style>
            <a:lnRef idx="1">
              <a:schemeClr val="accent1"/>
            </a:lnRef>
            <a:fillRef idx="0">
              <a:schemeClr val="accent1"/>
            </a:fillRef>
            <a:effectRef idx="0">
              <a:schemeClr val="accent1"/>
            </a:effectRef>
            <a:fontRef idx="minor">
              <a:schemeClr val="tx1"/>
            </a:fontRef>
          </p:style>
        </p:cxnSp>
        <p:pic>
          <p:nvPicPr>
            <p:cNvPr id="24" name="Picture 12"/>
            <p:cNvPicPr>
              <a:picLocks noChangeAspect="1" noChangeArrowheads="1"/>
            </p:cNvPicPr>
            <p:nvPr/>
          </p:nvPicPr>
          <p:blipFill>
            <a:blip r:embed="rId3" cstate="print"/>
            <a:srcRect/>
            <a:stretch>
              <a:fillRect/>
            </a:stretch>
          </p:blipFill>
          <p:spPr bwMode="auto">
            <a:xfrm>
              <a:off x="5652120" y="3625736"/>
              <a:ext cx="1584178" cy="424333"/>
            </a:xfrm>
            <a:prstGeom prst="rect">
              <a:avLst/>
            </a:prstGeom>
            <a:noFill/>
            <a:ln w="9525">
              <a:noFill/>
              <a:miter lim="800000"/>
              <a:headEnd/>
              <a:tailEnd/>
            </a:ln>
          </p:spPr>
        </p:pic>
      </p:grpSp>
      <p:sp>
        <p:nvSpPr>
          <p:cNvPr id="25" name="24 CuadroTexto"/>
          <p:cNvSpPr txBox="1"/>
          <p:nvPr/>
        </p:nvSpPr>
        <p:spPr>
          <a:xfrm>
            <a:off x="1331640" y="2852936"/>
            <a:ext cx="2494914" cy="461665"/>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none" rtlCol="0">
            <a:spAutoFit/>
          </a:bodyPr>
          <a:lstStyle/>
          <a:p>
            <a:r>
              <a:rPr lang="es-CL" sz="1200" dirty="0" err="1" smtClean="0"/>
              <a:t>Kriging</a:t>
            </a:r>
            <a:r>
              <a:rPr lang="es-CL" sz="1200" dirty="0" smtClean="0"/>
              <a:t> ordinario</a:t>
            </a:r>
          </a:p>
          <a:p>
            <a:r>
              <a:rPr lang="es-CL" sz="1200" dirty="0" err="1" smtClean="0"/>
              <a:t>Semivariograma</a:t>
            </a:r>
            <a:r>
              <a:rPr lang="es-CL" sz="1200" dirty="0" smtClean="0"/>
              <a:t> modelo exponencial</a:t>
            </a:r>
            <a:endParaRPr lang="es-CL" sz="1200" dirty="0"/>
          </a:p>
        </p:txBody>
      </p:sp>
      <p:cxnSp>
        <p:nvCxnSpPr>
          <p:cNvPr id="29" name="28 Conector recto de flecha"/>
          <p:cNvCxnSpPr>
            <a:stCxn id="21" idx="1"/>
          </p:cNvCxnSpPr>
          <p:nvPr/>
        </p:nvCxnSpPr>
        <p:spPr>
          <a:xfrm flipH="1">
            <a:off x="3851920" y="3068960"/>
            <a:ext cx="79208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CuadroTexto"/>
          <p:cNvSpPr txBox="1"/>
          <p:nvPr/>
        </p:nvSpPr>
        <p:spPr>
          <a:xfrm>
            <a:off x="395537" y="260648"/>
            <a:ext cx="5328592" cy="646331"/>
          </a:xfrm>
          <a:prstGeom prst="rect">
            <a:avLst/>
          </a:prstGeom>
          <a:noFill/>
        </p:spPr>
        <p:txBody>
          <a:bodyPr wrap="square" rtlCol="0">
            <a:spAutoFit/>
          </a:bodyPr>
          <a:lstStyle/>
          <a:p>
            <a:r>
              <a:rPr lang="es-CL" dirty="0" smtClean="0"/>
              <a:t>Regiones homogéneas para la zona central de chile (</a:t>
            </a:r>
            <a:r>
              <a:rPr lang="es-CL" dirty="0" err="1" smtClean="0"/>
              <a:t>Hosking</a:t>
            </a:r>
            <a:r>
              <a:rPr lang="es-CL" dirty="0" smtClean="0"/>
              <a:t> y Wallis, 1997)</a:t>
            </a:r>
            <a:endParaRPr lang="es-CL" dirty="0"/>
          </a:p>
        </p:txBody>
      </p:sp>
      <p:graphicFrame>
        <p:nvGraphicFramePr>
          <p:cNvPr id="9" name="8 Tabla"/>
          <p:cNvGraphicFramePr>
            <a:graphicFrameLocks noGrp="1"/>
          </p:cNvGraphicFramePr>
          <p:nvPr/>
        </p:nvGraphicFramePr>
        <p:xfrm>
          <a:off x="611560" y="1412776"/>
          <a:ext cx="6048672" cy="4191000"/>
        </p:xfrm>
        <a:graphic>
          <a:graphicData uri="http://schemas.openxmlformats.org/drawingml/2006/table">
            <a:tbl>
              <a:tblPr/>
              <a:tblGrid>
                <a:gridCol w="1192420"/>
                <a:gridCol w="3749374"/>
                <a:gridCol w="553439"/>
                <a:gridCol w="553439"/>
              </a:tblGrid>
              <a:tr h="44450">
                <a:tc>
                  <a:txBody>
                    <a:bodyPr/>
                    <a:lstStyle/>
                    <a:p>
                      <a:pPr algn="ctr">
                        <a:spcAft>
                          <a:spcPts val="0"/>
                        </a:spcAft>
                      </a:pPr>
                      <a:r>
                        <a:rPr lang="es-ES" sz="1100" b="1" dirty="0">
                          <a:latin typeface="Kalinga"/>
                          <a:ea typeface="MS Mincho"/>
                          <a:cs typeface="Times New Roman"/>
                        </a:rPr>
                        <a:t>REGIÓN</a:t>
                      </a:r>
                      <a:endParaRPr lang="es-CL" sz="1100" dirty="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b="1">
                          <a:latin typeface="Kalinga"/>
                          <a:ea typeface="MS Mincho"/>
                          <a:cs typeface="Times New Roman"/>
                        </a:rPr>
                        <a:t>Estaciones</a:t>
                      </a:r>
                      <a:endParaRPr lang="es-CL" sz="110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b="1">
                          <a:latin typeface="Kalinga"/>
                          <a:ea typeface="MS Mincho"/>
                          <a:cs typeface="Times New Roman"/>
                        </a:rPr>
                        <a:t>horas</a:t>
                      </a:r>
                      <a:endParaRPr lang="es-CL" sz="110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b="1">
                          <a:latin typeface="Kalinga"/>
                          <a:ea typeface="MS Mincho"/>
                          <a:cs typeface="Times New Roman"/>
                        </a:rPr>
                        <a:t>H(1)</a:t>
                      </a:r>
                      <a:endParaRPr lang="es-CL" sz="110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
                <a:tc rowSpan="6">
                  <a:txBody>
                    <a:bodyPr/>
                    <a:lstStyle/>
                    <a:p>
                      <a:pPr algn="ctr">
                        <a:spcAft>
                          <a:spcPts val="0"/>
                        </a:spcAft>
                      </a:pPr>
                      <a:r>
                        <a:rPr lang="es-ES" sz="1100" b="1" dirty="0">
                          <a:latin typeface="Kalinga"/>
                          <a:ea typeface="MS Mincho"/>
                          <a:cs typeface="Times New Roman"/>
                        </a:rPr>
                        <a:t>COQUIMBO</a:t>
                      </a:r>
                      <a:endParaRPr lang="es-CL" sz="1100" dirty="0">
                        <a:latin typeface="Calibri"/>
                        <a:ea typeface="MS Mincho"/>
                        <a:cs typeface="Times New Roman"/>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6">
                  <a:txBody>
                    <a:bodyPr/>
                    <a:lstStyle/>
                    <a:p>
                      <a:pPr algn="ctr">
                        <a:spcAft>
                          <a:spcPts val="0"/>
                        </a:spcAft>
                      </a:pPr>
                      <a:r>
                        <a:rPr lang="es-ES" sz="1100" b="1" dirty="0">
                          <a:latin typeface="Kalinga"/>
                          <a:ea typeface="MS Mincho"/>
                          <a:cs typeface="Times New Roman"/>
                        </a:rPr>
                        <a:t>7</a:t>
                      </a:r>
                      <a:endParaRPr lang="es-CL" sz="1100" dirty="0">
                        <a:latin typeface="Calibri"/>
                        <a:ea typeface="MS Mincho"/>
                        <a:cs typeface="Times New Roman"/>
                      </a:endParaRPr>
                    </a:p>
                    <a:p>
                      <a:pPr algn="ctr">
                        <a:spcAft>
                          <a:spcPts val="0"/>
                        </a:spcAft>
                      </a:pPr>
                      <a:r>
                        <a:rPr lang="es-ES" sz="1100" dirty="0">
                          <a:latin typeface="Kalinga"/>
                          <a:ea typeface="MS Mincho"/>
                          <a:cs typeface="Times New Roman"/>
                        </a:rPr>
                        <a:t>Rivadavia; Embalse La Paloma; Embalse Cogote; </a:t>
                      </a:r>
                      <a:r>
                        <a:rPr lang="es-ES" sz="1100" dirty="0" err="1">
                          <a:latin typeface="Kalinga"/>
                          <a:ea typeface="MS Mincho"/>
                          <a:cs typeface="Times New Roman"/>
                        </a:rPr>
                        <a:t>Illapel</a:t>
                      </a:r>
                      <a:r>
                        <a:rPr lang="es-ES" sz="1100" dirty="0">
                          <a:latin typeface="Kalinga"/>
                          <a:ea typeface="MS Mincho"/>
                          <a:cs typeface="Times New Roman"/>
                        </a:rPr>
                        <a:t>; La Tranquilla; Los Cóndores; </a:t>
                      </a:r>
                      <a:r>
                        <a:rPr lang="es-ES" sz="1100" dirty="0" err="1">
                          <a:latin typeface="Kalinga"/>
                          <a:ea typeface="MS Mincho"/>
                          <a:cs typeface="Times New Roman"/>
                        </a:rPr>
                        <a:t>Quelón</a:t>
                      </a:r>
                      <a:endParaRPr lang="es-CL" sz="1100" dirty="0">
                        <a:latin typeface="Calibri"/>
                        <a:ea typeface="MS Mincho"/>
                        <a:cs typeface="Times New Roman"/>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latin typeface="Kalinga"/>
                          <a:ea typeface="MS Mincho"/>
                          <a:cs typeface="Times New Roman"/>
                        </a:rPr>
                        <a:t>1</a:t>
                      </a:r>
                      <a:endParaRPr lang="es-CL" sz="110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s-ES" sz="1100">
                          <a:latin typeface="Kalinga"/>
                          <a:ea typeface="MS Mincho"/>
                          <a:cs typeface="Times New Roman"/>
                        </a:rPr>
                        <a:t>0,15</a:t>
                      </a:r>
                      <a:endParaRPr lang="es-CL" sz="110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r>
              <a:tr h="38100">
                <a:tc vMerge="1">
                  <a:txBody>
                    <a:bodyPr/>
                    <a:lstStyle/>
                    <a:p>
                      <a:endParaRPr lang="es-CL"/>
                    </a:p>
                  </a:txBody>
                  <a:tcPr/>
                </a:tc>
                <a:tc vMerge="1">
                  <a:txBody>
                    <a:bodyPr/>
                    <a:lstStyle/>
                    <a:p>
                      <a:endParaRPr lang="es-CL"/>
                    </a:p>
                  </a:txBody>
                  <a:tcPr/>
                </a:tc>
                <a:tc>
                  <a:txBody>
                    <a:bodyPr/>
                    <a:lstStyle/>
                    <a:p>
                      <a:pPr algn="ctr">
                        <a:spcAft>
                          <a:spcPts val="0"/>
                        </a:spcAft>
                      </a:pPr>
                      <a:r>
                        <a:rPr lang="es-ES" sz="1100">
                          <a:latin typeface="Kalinga"/>
                          <a:ea typeface="MS Mincho"/>
                          <a:cs typeface="Times New Roman"/>
                        </a:rPr>
                        <a:t>2</a:t>
                      </a:r>
                      <a:endParaRPr lang="es-CL" sz="110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100">
                          <a:latin typeface="Kalinga"/>
                          <a:ea typeface="MS Mincho"/>
                          <a:cs typeface="Times New Roman"/>
                        </a:rPr>
                        <a:t>0,19</a:t>
                      </a:r>
                      <a:endParaRPr lang="es-CL" sz="1100">
                        <a:latin typeface="Calibri"/>
                        <a:ea typeface="MS Mincho"/>
                        <a:cs typeface="Times New Roman"/>
                      </a:endParaRPr>
                    </a:p>
                  </a:txBody>
                  <a:tcPr marL="44450" marR="44450" marT="0" marB="0" anchor="b">
                    <a:lnL>
                      <a:noFill/>
                    </a:lnL>
                    <a:lnR>
                      <a:noFill/>
                    </a:lnR>
                    <a:lnT>
                      <a:noFill/>
                    </a:lnT>
                    <a:lnB>
                      <a:noFill/>
                    </a:lnB>
                  </a:tcPr>
                </a:tc>
              </a:tr>
              <a:tr h="38100">
                <a:tc vMerge="1">
                  <a:txBody>
                    <a:bodyPr/>
                    <a:lstStyle/>
                    <a:p>
                      <a:endParaRPr lang="es-CL"/>
                    </a:p>
                  </a:txBody>
                  <a:tcPr/>
                </a:tc>
                <a:tc vMerge="1">
                  <a:txBody>
                    <a:bodyPr/>
                    <a:lstStyle/>
                    <a:p>
                      <a:endParaRPr lang="es-CL"/>
                    </a:p>
                  </a:txBody>
                  <a:tcPr/>
                </a:tc>
                <a:tc>
                  <a:txBody>
                    <a:bodyPr/>
                    <a:lstStyle/>
                    <a:p>
                      <a:pPr algn="ctr">
                        <a:spcAft>
                          <a:spcPts val="0"/>
                        </a:spcAft>
                      </a:pPr>
                      <a:r>
                        <a:rPr lang="es-ES" sz="1100">
                          <a:latin typeface="Kalinga"/>
                          <a:ea typeface="MS Mincho"/>
                          <a:cs typeface="Times New Roman"/>
                        </a:rPr>
                        <a:t>4</a:t>
                      </a:r>
                      <a:endParaRPr lang="es-CL" sz="110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100">
                          <a:latin typeface="Kalinga"/>
                          <a:ea typeface="MS Mincho"/>
                          <a:cs typeface="Times New Roman"/>
                        </a:rPr>
                        <a:t>0,97</a:t>
                      </a:r>
                      <a:endParaRPr lang="es-CL" sz="1100">
                        <a:latin typeface="Calibri"/>
                        <a:ea typeface="MS Mincho"/>
                        <a:cs typeface="Times New Roman"/>
                      </a:endParaRPr>
                    </a:p>
                  </a:txBody>
                  <a:tcPr marL="44450" marR="44450" marT="0" marB="0" anchor="b">
                    <a:lnL>
                      <a:noFill/>
                    </a:lnL>
                    <a:lnR>
                      <a:noFill/>
                    </a:lnR>
                    <a:lnT>
                      <a:noFill/>
                    </a:lnT>
                    <a:lnB>
                      <a:noFill/>
                    </a:lnB>
                  </a:tcPr>
                </a:tc>
              </a:tr>
              <a:tr h="38100">
                <a:tc vMerge="1">
                  <a:txBody>
                    <a:bodyPr/>
                    <a:lstStyle/>
                    <a:p>
                      <a:endParaRPr lang="es-CL"/>
                    </a:p>
                  </a:txBody>
                  <a:tcPr/>
                </a:tc>
                <a:tc vMerge="1">
                  <a:txBody>
                    <a:bodyPr/>
                    <a:lstStyle/>
                    <a:p>
                      <a:endParaRPr lang="es-CL"/>
                    </a:p>
                  </a:txBody>
                  <a:tcPr/>
                </a:tc>
                <a:tc>
                  <a:txBody>
                    <a:bodyPr/>
                    <a:lstStyle/>
                    <a:p>
                      <a:pPr algn="ctr">
                        <a:spcAft>
                          <a:spcPts val="0"/>
                        </a:spcAft>
                      </a:pPr>
                      <a:r>
                        <a:rPr lang="es-ES" sz="1100">
                          <a:latin typeface="Kalinga"/>
                          <a:ea typeface="MS Mincho"/>
                          <a:cs typeface="Times New Roman"/>
                        </a:rPr>
                        <a:t>6</a:t>
                      </a:r>
                      <a:endParaRPr lang="es-CL" sz="110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100">
                          <a:latin typeface="Kalinga"/>
                          <a:ea typeface="MS Mincho"/>
                          <a:cs typeface="Times New Roman"/>
                        </a:rPr>
                        <a:t>1,34</a:t>
                      </a:r>
                      <a:endParaRPr lang="es-CL" sz="1100">
                        <a:latin typeface="Calibri"/>
                        <a:ea typeface="MS Mincho"/>
                        <a:cs typeface="Times New Roman"/>
                      </a:endParaRPr>
                    </a:p>
                  </a:txBody>
                  <a:tcPr marL="44450" marR="44450" marT="0" marB="0" anchor="b">
                    <a:lnL>
                      <a:noFill/>
                    </a:lnL>
                    <a:lnR>
                      <a:noFill/>
                    </a:lnR>
                    <a:lnT>
                      <a:noFill/>
                    </a:lnT>
                    <a:lnB>
                      <a:noFill/>
                    </a:lnB>
                  </a:tcPr>
                </a:tc>
              </a:tr>
              <a:tr h="38100">
                <a:tc vMerge="1">
                  <a:txBody>
                    <a:bodyPr/>
                    <a:lstStyle/>
                    <a:p>
                      <a:endParaRPr lang="es-CL"/>
                    </a:p>
                  </a:txBody>
                  <a:tcPr/>
                </a:tc>
                <a:tc vMerge="1">
                  <a:txBody>
                    <a:bodyPr/>
                    <a:lstStyle/>
                    <a:p>
                      <a:endParaRPr lang="es-CL"/>
                    </a:p>
                  </a:txBody>
                  <a:tcPr/>
                </a:tc>
                <a:tc>
                  <a:txBody>
                    <a:bodyPr/>
                    <a:lstStyle/>
                    <a:p>
                      <a:pPr algn="ctr">
                        <a:spcAft>
                          <a:spcPts val="0"/>
                        </a:spcAft>
                      </a:pPr>
                      <a:r>
                        <a:rPr lang="es-ES" sz="1100">
                          <a:latin typeface="Kalinga"/>
                          <a:ea typeface="MS Mincho"/>
                          <a:cs typeface="Times New Roman"/>
                        </a:rPr>
                        <a:t>12</a:t>
                      </a:r>
                      <a:endParaRPr lang="es-CL" sz="110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100">
                          <a:latin typeface="Kalinga"/>
                          <a:ea typeface="MS Mincho"/>
                          <a:cs typeface="Times New Roman"/>
                        </a:rPr>
                        <a:t>1,72</a:t>
                      </a:r>
                      <a:endParaRPr lang="es-CL" sz="1100">
                        <a:latin typeface="Calibri"/>
                        <a:ea typeface="MS Mincho"/>
                        <a:cs typeface="Times New Roman"/>
                      </a:endParaRPr>
                    </a:p>
                  </a:txBody>
                  <a:tcPr marL="44450" marR="44450" marT="0" marB="0" anchor="b">
                    <a:lnL>
                      <a:noFill/>
                    </a:lnL>
                    <a:lnR>
                      <a:noFill/>
                    </a:lnR>
                    <a:lnT>
                      <a:noFill/>
                    </a:lnT>
                    <a:lnB>
                      <a:noFill/>
                    </a:lnB>
                  </a:tcPr>
                </a:tc>
              </a:tr>
              <a:tr h="44450">
                <a:tc vMerge="1">
                  <a:txBody>
                    <a:bodyPr/>
                    <a:lstStyle/>
                    <a:p>
                      <a:endParaRPr lang="es-CL"/>
                    </a:p>
                  </a:txBody>
                  <a:tcPr/>
                </a:tc>
                <a:tc vMerge="1">
                  <a:txBody>
                    <a:bodyPr/>
                    <a:lstStyle/>
                    <a:p>
                      <a:endParaRPr lang="es-CL"/>
                    </a:p>
                  </a:txBody>
                  <a:tcPr/>
                </a:tc>
                <a:tc>
                  <a:txBody>
                    <a:bodyPr/>
                    <a:lstStyle/>
                    <a:p>
                      <a:pPr algn="ctr">
                        <a:spcAft>
                          <a:spcPts val="0"/>
                        </a:spcAft>
                      </a:pPr>
                      <a:r>
                        <a:rPr lang="es-ES" sz="1100">
                          <a:latin typeface="Kalinga"/>
                          <a:ea typeface="MS Mincho"/>
                          <a:cs typeface="Times New Roman"/>
                        </a:rPr>
                        <a:t>24</a:t>
                      </a:r>
                      <a:endParaRPr lang="es-CL" sz="1100">
                        <a:latin typeface="Calibri"/>
                        <a:ea typeface="MS Mincho"/>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latin typeface="Kalinga"/>
                          <a:ea typeface="MS Mincho"/>
                          <a:cs typeface="Times New Roman"/>
                        </a:rPr>
                        <a:t>1,30</a:t>
                      </a:r>
                      <a:endParaRPr lang="es-CL" sz="1100">
                        <a:latin typeface="Calibri"/>
                        <a:ea typeface="MS Mincho"/>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r>
              <a:tr h="38100">
                <a:tc rowSpan="6">
                  <a:txBody>
                    <a:bodyPr/>
                    <a:lstStyle/>
                    <a:p>
                      <a:pPr algn="ctr">
                        <a:spcAft>
                          <a:spcPts val="0"/>
                        </a:spcAft>
                      </a:pPr>
                      <a:r>
                        <a:rPr lang="es-ES" sz="1100" b="1">
                          <a:latin typeface="Kalinga"/>
                          <a:ea typeface="MS Mincho"/>
                          <a:cs typeface="Times New Roman"/>
                        </a:rPr>
                        <a:t>CENTRO PONIENTE</a:t>
                      </a:r>
                      <a:endParaRPr lang="es-CL" sz="1100">
                        <a:latin typeface="Calibri"/>
                        <a:ea typeface="MS Mincho"/>
                        <a:cs typeface="Times New Roman"/>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6">
                  <a:txBody>
                    <a:bodyPr/>
                    <a:lstStyle/>
                    <a:p>
                      <a:pPr algn="ctr">
                        <a:spcAft>
                          <a:spcPts val="0"/>
                        </a:spcAft>
                      </a:pPr>
                      <a:r>
                        <a:rPr lang="es-ES" sz="1100" b="1" dirty="0">
                          <a:latin typeface="Kalinga"/>
                          <a:ea typeface="MS Mincho"/>
                          <a:cs typeface="Times New Roman"/>
                        </a:rPr>
                        <a:t>9</a:t>
                      </a:r>
                      <a:endParaRPr lang="es-CL" sz="1100" dirty="0">
                        <a:latin typeface="Calibri"/>
                        <a:ea typeface="MS Mincho"/>
                        <a:cs typeface="Times New Roman"/>
                      </a:endParaRPr>
                    </a:p>
                    <a:p>
                      <a:pPr algn="ctr">
                        <a:spcAft>
                          <a:spcPts val="0"/>
                        </a:spcAft>
                      </a:pPr>
                      <a:r>
                        <a:rPr lang="es-ES" sz="1100" dirty="0" err="1">
                          <a:latin typeface="Kalinga"/>
                          <a:ea typeface="MS Mincho"/>
                          <a:cs typeface="Times New Roman"/>
                        </a:rPr>
                        <a:t>Quillota</a:t>
                      </a:r>
                      <a:r>
                        <a:rPr lang="es-ES" sz="1100" dirty="0">
                          <a:latin typeface="Kalinga"/>
                          <a:ea typeface="MS Mincho"/>
                          <a:cs typeface="Times New Roman"/>
                        </a:rPr>
                        <a:t>; Embalse </a:t>
                      </a:r>
                      <a:r>
                        <a:rPr lang="es-ES" sz="1100" dirty="0" err="1">
                          <a:latin typeface="Kalinga"/>
                          <a:ea typeface="MS Mincho"/>
                          <a:cs typeface="Times New Roman"/>
                        </a:rPr>
                        <a:t>Lliu-Lliu</a:t>
                      </a:r>
                      <a:r>
                        <a:rPr lang="es-ES" sz="1100" dirty="0">
                          <a:latin typeface="Kalinga"/>
                          <a:ea typeface="MS Mincho"/>
                          <a:cs typeface="Times New Roman"/>
                        </a:rPr>
                        <a:t>; Lago Peñuelas; Embalse Rungue; Los </a:t>
                      </a:r>
                      <a:r>
                        <a:rPr lang="es-ES" sz="1100" dirty="0" err="1">
                          <a:latin typeface="Kalinga"/>
                          <a:ea typeface="MS Mincho"/>
                          <a:cs typeface="Times New Roman"/>
                        </a:rPr>
                        <a:t>Panguiles</a:t>
                      </a:r>
                      <a:r>
                        <a:rPr lang="es-ES" sz="1100" dirty="0">
                          <a:latin typeface="Kalinga"/>
                          <a:ea typeface="MS Mincho"/>
                          <a:cs typeface="Times New Roman"/>
                        </a:rPr>
                        <a:t>; Talca; </a:t>
                      </a:r>
                      <a:r>
                        <a:rPr lang="es-ES" sz="1100" dirty="0" err="1">
                          <a:latin typeface="Kalinga"/>
                          <a:ea typeface="MS Mincho"/>
                          <a:cs typeface="Times New Roman"/>
                        </a:rPr>
                        <a:t>Melozal</a:t>
                      </a:r>
                      <a:endParaRPr lang="es-CL" sz="1100" dirty="0">
                        <a:latin typeface="Calibri"/>
                        <a:ea typeface="MS Mincho"/>
                        <a:cs typeface="Times New Roman"/>
                      </a:endParaRPr>
                    </a:p>
                    <a:p>
                      <a:pPr algn="ctr">
                        <a:spcAft>
                          <a:spcPts val="0"/>
                        </a:spcAft>
                      </a:pPr>
                      <a:r>
                        <a:rPr lang="es-ES" sz="1100" dirty="0">
                          <a:latin typeface="Kalinga"/>
                          <a:ea typeface="MS Mincho"/>
                          <a:cs typeface="Times New Roman"/>
                        </a:rPr>
                        <a:t>Parral; </a:t>
                      </a:r>
                      <a:r>
                        <a:rPr lang="es-ES" sz="1100" dirty="0" err="1">
                          <a:latin typeface="Kalinga"/>
                          <a:ea typeface="MS Mincho"/>
                          <a:cs typeface="Times New Roman"/>
                        </a:rPr>
                        <a:t>Pencahue</a:t>
                      </a:r>
                      <a:endParaRPr lang="es-CL" sz="1100" dirty="0">
                        <a:latin typeface="Calibri"/>
                        <a:ea typeface="MS Mincho"/>
                        <a:cs typeface="Times New Roman"/>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latin typeface="Kalinga"/>
                          <a:ea typeface="MS Mincho"/>
                          <a:cs typeface="Times New Roman"/>
                        </a:rPr>
                        <a:t>1</a:t>
                      </a:r>
                      <a:endParaRPr lang="es-CL" sz="110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s-ES" sz="1100">
                          <a:latin typeface="Kalinga"/>
                          <a:ea typeface="MS Mincho"/>
                          <a:cs typeface="Times New Roman"/>
                        </a:rPr>
                        <a:t>-1,53</a:t>
                      </a:r>
                      <a:endParaRPr lang="es-CL" sz="110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r>
              <a:tr h="38100">
                <a:tc vMerge="1">
                  <a:txBody>
                    <a:bodyPr/>
                    <a:lstStyle/>
                    <a:p>
                      <a:endParaRPr lang="es-CL"/>
                    </a:p>
                  </a:txBody>
                  <a:tcPr/>
                </a:tc>
                <a:tc vMerge="1">
                  <a:txBody>
                    <a:bodyPr/>
                    <a:lstStyle/>
                    <a:p>
                      <a:endParaRPr lang="es-CL"/>
                    </a:p>
                  </a:txBody>
                  <a:tcPr/>
                </a:tc>
                <a:tc>
                  <a:txBody>
                    <a:bodyPr/>
                    <a:lstStyle/>
                    <a:p>
                      <a:pPr algn="ctr">
                        <a:spcAft>
                          <a:spcPts val="0"/>
                        </a:spcAft>
                      </a:pPr>
                      <a:r>
                        <a:rPr lang="es-ES" sz="1100">
                          <a:latin typeface="Kalinga"/>
                          <a:ea typeface="MS Mincho"/>
                          <a:cs typeface="Times New Roman"/>
                        </a:rPr>
                        <a:t>2</a:t>
                      </a:r>
                      <a:endParaRPr lang="es-CL" sz="110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100">
                          <a:latin typeface="Kalinga"/>
                          <a:ea typeface="MS Mincho"/>
                          <a:cs typeface="Times New Roman"/>
                        </a:rPr>
                        <a:t>0,53</a:t>
                      </a:r>
                      <a:endParaRPr lang="es-CL" sz="1100">
                        <a:latin typeface="Calibri"/>
                        <a:ea typeface="MS Mincho"/>
                        <a:cs typeface="Times New Roman"/>
                      </a:endParaRPr>
                    </a:p>
                  </a:txBody>
                  <a:tcPr marL="44450" marR="44450" marT="0" marB="0" anchor="b">
                    <a:lnL>
                      <a:noFill/>
                    </a:lnL>
                    <a:lnR>
                      <a:noFill/>
                    </a:lnR>
                    <a:lnT>
                      <a:noFill/>
                    </a:lnT>
                    <a:lnB>
                      <a:noFill/>
                    </a:lnB>
                  </a:tcPr>
                </a:tc>
              </a:tr>
              <a:tr h="38100">
                <a:tc vMerge="1">
                  <a:txBody>
                    <a:bodyPr/>
                    <a:lstStyle/>
                    <a:p>
                      <a:endParaRPr lang="es-CL"/>
                    </a:p>
                  </a:txBody>
                  <a:tcPr/>
                </a:tc>
                <a:tc vMerge="1">
                  <a:txBody>
                    <a:bodyPr/>
                    <a:lstStyle/>
                    <a:p>
                      <a:endParaRPr lang="es-CL"/>
                    </a:p>
                  </a:txBody>
                  <a:tcPr/>
                </a:tc>
                <a:tc>
                  <a:txBody>
                    <a:bodyPr/>
                    <a:lstStyle/>
                    <a:p>
                      <a:pPr algn="ctr">
                        <a:spcAft>
                          <a:spcPts val="0"/>
                        </a:spcAft>
                      </a:pPr>
                      <a:r>
                        <a:rPr lang="es-ES" sz="1100">
                          <a:latin typeface="Kalinga"/>
                          <a:ea typeface="MS Mincho"/>
                          <a:cs typeface="Times New Roman"/>
                        </a:rPr>
                        <a:t>4</a:t>
                      </a:r>
                      <a:endParaRPr lang="es-CL" sz="110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100">
                          <a:latin typeface="Kalinga"/>
                          <a:ea typeface="MS Mincho"/>
                          <a:cs typeface="Times New Roman"/>
                        </a:rPr>
                        <a:t>1,69</a:t>
                      </a:r>
                      <a:endParaRPr lang="es-CL" sz="1100">
                        <a:latin typeface="Calibri"/>
                        <a:ea typeface="MS Mincho"/>
                        <a:cs typeface="Times New Roman"/>
                      </a:endParaRPr>
                    </a:p>
                  </a:txBody>
                  <a:tcPr marL="44450" marR="44450" marT="0" marB="0" anchor="b">
                    <a:lnL>
                      <a:noFill/>
                    </a:lnL>
                    <a:lnR>
                      <a:noFill/>
                    </a:lnR>
                    <a:lnT>
                      <a:noFill/>
                    </a:lnT>
                    <a:lnB>
                      <a:noFill/>
                    </a:lnB>
                  </a:tcPr>
                </a:tc>
              </a:tr>
              <a:tr h="38100">
                <a:tc vMerge="1">
                  <a:txBody>
                    <a:bodyPr/>
                    <a:lstStyle/>
                    <a:p>
                      <a:endParaRPr lang="es-CL"/>
                    </a:p>
                  </a:txBody>
                  <a:tcPr/>
                </a:tc>
                <a:tc vMerge="1">
                  <a:txBody>
                    <a:bodyPr/>
                    <a:lstStyle/>
                    <a:p>
                      <a:endParaRPr lang="es-CL"/>
                    </a:p>
                  </a:txBody>
                  <a:tcPr/>
                </a:tc>
                <a:tc>
                  <a:txBody>
                    <a:bodyPr/>
                    <a:lstStyle/>
                    <a:p>
                      <a:pPr algn="ctr">
                        <a:spcAft>
                          <a:spcPts val="0"/>
                        </a:spcAft>
                      </a:pPr>
                      <a:r>
                        <a:rPr lang="es-ES" sz="1100">
                          <a:latin typeface="Kalinga"/>
                          <a:ea typeface="MS Mincho"/>
                          <a:cs typeface="Times New Roman"/>
                        </a:rPr>
                        <a:t>6</a:t>
                      </a:r>
                      <a:endParaRPr lang="es-CL" sz="110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100">
                          <a:latin typeface="Kalinga"/>
                          <a:ea typeface="MS Mincho"/>
                          <a:cs typeface="Times New Roman"/>
                        </a:rPr>
                        <a:t>1,98</a:t>
                      </a:r>
                      <a:endParaRPr lang="es-CL" sz="1100">
                        <a:latin typeface="Calibri"/>
                        <a:ea typeface="MS Mincho"/>
                        <a:cs typeface="Times New Roman"/>
                      </a:endParaRPr>
                    </a:p>
                  </a:txBody>
                  <a:tcPr marL="44450" marR="44450" marT="0" marB="0" anchor="b">
                    <a:lnL>
                      <a:noFill/>
                    </a:lnL>
                    <a:lnR>
                      <a:noFill/>
                    </a:lnR>
                    <a:lnT>
                      <a:noFill/>
                    </a:lnT>
                    <a:lnB>
                      <a:noFill/>
                    </a:lnB>
                  </a:tcPr>
                </a:tc>
              </a:tr>
              <a:tr h="38100">
                <a:tc vMerge="1">
                  <a:txBody>
                    <a:bodyPr/>
                    <a:lstStyle/>
                    <a:p>
                      <a:endParaRPr lang="es-CL"/>
                    </a:p>
                  </a:txBody>
                  <a:tcPr/>
                </a:tc>
                <a:tc vMerge="1">
                  <a:txBody>
                    <a:bodyPr/>
                    <a:lstStyle/>
                    <a:p>
                      <a:endParaRPr lang="es-CL"/>
                    </a:p>
                  </a:txBody>
                  <a:tcPr/>
                </a:tc>
                <a:tc>
                  <a:txBody>
                    <a:bodyPr/>
                    <a:lstStyle/>
                    <a:p>
                      <a:pPr algn="ctr">
                        <a:spcAft>
                          <a:spcPts val="0"/>
                        </a:spcAft>
                      </a:pPr>
                      <a:r>
                        <a:rPr lang="es-ES" sz="1100">
                          <a:latin typeface="Kalinga"/>
                          <a:ea typeface="MS Mincho"/>
                          <a:cs typeface="Times New Roman"/>
                        </a:rPr>
                        <a:t>12</a:t>
                      </a:r>
                      <a:endParaRPr lang="es-CL" sz="110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100">
                          <a:latin typeface="Kalinga"/>
                          <a:ea typeface="MS Mincho"/>
                          <a:cs typeface="Times New Roman"/>
                        </a:rPr>
                        <a:t>0,65</a:t>
                      </a:r>
                      <a:endParaRPr lang="es-CL" sz="1100">
                        <a:latin typeface="Calibri"/>
                        <a:ea typeface="MS Mincho"/>
                        <a:cs typeface="Times New Roman"/>
                      </a:endParaRPr>
                    </a:p>
                  </a:txBody>
                  <a:tcPr marL="44450" marR="44450" marT="0" marB="0" anchor="b">
                    <a:lnL>
                      <a:noFill/>
                    </a:lnL>
                    <a:lnR>
                      <a:noFill/>
                    </a:lnR>
                    <a:lnT>
                      <a:noFill/>
                    </a:lnT>
                    <a:lnB>
                      <a:noFill/>
                    </a:lnB>
                  </a:tcPr>
                </a:tc>
              </a:tr>
              <a:tr h="38100">
                <a:tc vMerge="1">
                  <a:txBody>
                    <a:bodyPr/>
                    <a:lstStyle/>
                    <a:p>
                      <a:endParaRPr lang="es-CL"/>
                    </a:p>
                  </a:txBody>
                  <a:tcPr/>
                </a:tc>
                <a:tc vMerge="1">
                  <a:txBody>
                    <a:bodyPr/>
                    <a:lstStyle/>
                    <a:p>
                      <a:endParaRPr lang="es-CL"/>
                    </a:p>
                  </a:txBody>
                  <a:tcPr/>
                </a:tc>
                <a:tc>
                  <a:txBody>
                    <a:bodyPr/>
                    <a:lstStyle/>
                    <a:p>
                      <a:pPr algn="ctr">
                        <a:spcAft>
                          <a:spcPts val="0"/>
                        </a:spcAft>
                      </a:pPr>
                      <a:r>
                        <a:rPr lang="es-ES" sz="1100">
                          <a:latin typeface="Kalinga"/>
                          <a:ea typeface="MS Mincho"/>
                          <a:cs typeface="Times New Roman"/>
                        </a:rPr>
                        <a:t>24</a:t>
                      </a:r>
                      <a:endParaRPr lang="es-CL" sz="1100">
                        <a:latin typeface="Calibri"/>
                        <a:ea typeface="MS Mincho"/>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latin typeface="Kalinga"/>
                          <a:ea typeface="MS Mincho"/>
                          <a:cs typeface="Times New Roman"/>
                        </a:rPr>
                        <a:t>0,45</a:t>
                      </a:r>
                      <a:endParaRPr lang="es-CL" sz="1100">
                        <a:latin typeface="Calibri"/>
                        <a:ea typeface="MS Mincho"/>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r>
              <a:tr h="38100">
                <a:tc rowSpan="6">
                  <a:txBody>
                    <a:bodyPr/>
                    <a:lstStyle/>
                    <a:p>
                      <a:pPr algn="ctr">
                        <a:spcAft>
                          <a:spcPts val="0"/>
                        </a:spcAft>
                      </a:pPr>
                      <a:r>
                        <a:rPr lang="es-ES" sz="1100" b="1">
                          <a:latin typeface="Kalinga"/>
                          <a:ea typeface="MS Mincho"/>
                          <a:cs typeface="Times New Roman"/>
                        </a:rPr>
                        <a:t>CENTRO ORIENTE</a:t>
                      </a:r>
                      <a:endParaRPr lang="es-CL" sz="1100">
                        <a:latin typeface="Calibri"/>
                        <a:ea typeface="MS Mincho"/>
                        <a:cs typeface="Times New Roman"/>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6">
                  <a:txBody>
                    <a:bodyPr/>
                    <a:lstStyle/>
                    <a:p>
                      <a:pPr algn="ctr">
                        <a:spcAft>
                          <a:spcPts val="0"/>
                        </a:spcAft>
                      </a:pPr>
                      <a:r>
                        <a:rPr lang="es-ES" sz="1100" b="1" dirty="0">
                          <a:latin typeface="Kalinga"/>
                          <a:ea typeface="MS Mincho"/>
                          <a:cs typeface="Times New Roman"/>
                        </a:rPr>
                        <a:t>16</a:t>
                      </a:r>
                      <a:endParaRPr lang="es-CL" sz="1100" dirty="0">
                        <a:latin typeface="Calibri"/>
                        <a:ea typeface="MS Mincho"/>
                        <a:cs typeface="Times New Roman"/>
                      </a:endParaRPr>
                    </a:p>
                    <a:p>
                      <a:pPr algn="ctr">
                        <a:spcAft>
                          <a:spcPts val="0"/>
                        </a:spcAft>
                      </a:pPr>
                      <a:r>
                        <a:rPr lang="es-ES" sz="1100" dirty="0">
                          <a:latin typeface="Kalinga"/>
                          <a:ea typeface="MS Mincho"/>
                          <a:cs typeface="Times New Roman"/>
                        </a:rPr>
                        <a:t>Hacienda Pedernal; Cerro Calán; </a:t>
                      </a:r>
                      <a:r>
                        <a:rPr lang="es-ES" sz="1100" dirty="0" err="1">
                          <a:latin typeface="Kalinga"/>
                          <a:ea typeface="MS Mincho"/>
                          <a:cs typeface="Times New Roman"/>
                        </a:rPr>
                        <a:t>Pirque</a:t>
                      </a:r>
                      <a:r>
                        <a:rPr lang="es-ES" sz="1100" dirty="0">
                          <a:latin typeface="Kalinga"/>
                          <a:ea typeface="MS Mincho"/>
                          <a:cs typeface="Times New Roman"/>
                        </a:rPr>
                        <a:t>; Rengo.,</a:t>
                      </a:r>
                      <a:endParaRPr lang="es-CL" sz="1100" dirty="0">
                        <a:latin typeface="Calibri"/>
                        <a:ea typeface="MS Mincho"/>
                        <a:cs typeface="Times New Roman"/>
                      </a:endParaRPr>
                    </a:p>
                    <a:p>
                      <a:pPr algn="ctr">
                        <a:spcAft>
                          <a:spcPts val="0"/>
                        </a:spcAft>
                      </a:pPr>
                      <a:r>
                        <a:rPr lang="es-ES" sz="1100" dirty="0">
                          <a:latin typeface="Kalinga"/>
                          <a:ea typeface="MS Mincho"/>
                          <a:cs typeface="Times New Roman"/>
                        </a:rPr>
                        <a:t>Central las Nieves., Convento Viejo., Potrero., Grande., Los </a:t>
                      </a:r>
                      <a:r>
                        <a:rPr lang="es-ES" sz="1100" dirty="0" err="1">
                          <a:latin typeface="Kalinga"/>
                          <a:ea typeface="MS Mincho"/>
                          <a:cs typeface="Times New Roman"/>
                        </a:rPr>
                        <a:t>Queñes</a:t>
                      </a:r>
                      <a:r>
                        <a:rPr lang="es-ES" sz="1100" dirty="0">
                          <a:latin typeface="Kalinga"/>
                          <a:ea typeface="MS Mincho"/>
                          <a:cs typeface="Times New Roman"/>
                        </a:rPr>
                        <a:t>., Embalse </a:t>
                      </a:r>
                      <a:r>
                        <a:rPr lang="es-ES" sz="1100" dirty="0" err="1">
                          <a:latin typeface="Kalinga"/>
                          <a:ea typeface="MS Mincho"/>
                          <a:cs typeface="Times New Roman"/>
                        </a:rPr>
                        <a:t>Ancoa</a:t>
                      </a:r>
                      <a:r>
                        <a:rPr lang="es-ES" sz="1100" dirty="0">
                          <a:latin typeface="Kalinga"/>
                          <a:ea typeface="MS Mincho"/>
                          <a:cs typeface="Times New Roman"/>
                        </a:rPr>
                        <a:t>., Embalse </a:t>
                      </a:r>
                      <a:r>
                        <a:rPr lang="es-ES" sz="1100" dirty="0" err="1">
                          <a:latin typeface="Kalinga"/>
                          <a:ea typeface="MS Mincho"/>
                          <a:cs typeface="Times New Roman"/>
                        </a:rPr>
                        <a:t>Digua</a:t>
                      </a:r>
                      <a:r>
                        <a:rPr lang="es-ES" sz="1100" dirty="0">
                          <a:latin typeface="Kalinga"/>
                          <a:ea typeface="MS Mincho"/>
                          <a:cs typeface="Times New Roman"/>
                        </a:rPr>
                        <a:t>., Embalse </a:t>
                      </a:r>
                      <a:r>
                        <a:rPr lang="es-ES" sz="1100" dirty="0" err="1">
                          <a:latin typeface="Kalinga"/>
                          <a:ea typeface="MS Mincho"/>
                          <a:cs typeface="Times New Roman"/>
                        </a:rPr>
                        <a:t>Bullileo</a:t>
                      </a:r>
                      <a:r>
                        <a:rPr lang="es-ES" sz="1100" dirty="0">
                          <a:latin typeface="Kalinga"/>
                          <a:ea typeface="MS Mincho"/>
                          <a:cs typeface="Times New Roman"/>
                        </a:rPr>
                        <a:t>., San Manuel., Cerro El Padre., Embalse </a:t>
                      </a:r>
                      <a:r>
                        <a:rPr lang="es-ES" sz="1100" dirty="0" err="1">
                          <a:latin typeface="Kalinga"/>
                          <a:ea typeface="MS Mincho"/>
                          <a:cs typeface="Times New Roman"/>
                        </a:rPr>
                        <a:t>Diguillin</a:t>
                      </a:r>
                      <a:r>
                        <a:rPr lang="es-ES" sz="1100" dirty="0">
                          <a:latin typeface="Kalinga"/>
                          <a:ea typeface="MS Mincho"/>
                          <a:cs typeface="Times New Roman"/>
                        </a:rPr>
                        <a:t>., </a:t>
                      </a:r>
                      <a:r>
                        <a:rPr lang="es-ES" sz="1100" dirty="0" err="1">
                          <a:latin typeface="Kalinga"/>
                          <a:ea typeface="MS Mincho"/>
                          <a:cs typeface="Times New Roman"/>
                        </a:rPr>
                        <a:t>Quilaco</a:t>
                      </a:r>
                      <a:r>
                        <a:rPr lang="es-ES" sz="1100" dirty="0">
                          <a:latin typeface="Kalinga"/>
                          <a:ea typeface="MS Mincho"/>
                          <a:cs typeface="Times New Roman"/>
                        </a:rPr>
                        <a:t>., Embalse </a:t>
                      </a:r>
                      <a:r>
                        <a:rPr lang="es-ES" sz="1100" dirty="0" err="1">
                          <a:latin typeface="Kalinga"/>
                          <a:ea typeface="MS Mincho"/>
                          <a:cs typeface="Times New Roman"/>
                        </a:rPr>
                        <a:t>Coihueco</a:t>
                      </a:r>
                      <a:endParaRPr lang="es-CL" sz="1100" dirty="0">
                        <a:latin typeface="Calibri"/>
                        <a:ea typeface="MS Mincho"/>
                        <a:cs typeface="Times New Roman"/>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latin typeface="Kalinga"/>
                          <a:ea typeface="MS Mincho"/>
                          <a:cs typeface="Times New Roman"/>
                        </a:rPr>
                        <a:t>1</a:t>
                      </a:r>
                      <a:endParaRPr lang="es-CL" sz="110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s-ES" sz="1100">
                          <a:latin typeface="Kalinga"/>
                          <a:ea typeface="MS Mincho"/>
                          <a:cs typeface="Times New Roman"/>
                        </a:rPr>
                        <a:t>1,61</a:t>
                      </a:r>
                      <a:endParaRPr lang="es-CL" sz="110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r>
              <a:tr h="38100">
                <a:tc vMerge="1">
                  <a:txBody>
                    <a:bodyPr/>
                    <a:lstStyle/>
                    <a:p>
                      <a:endParaRPr lang="es-CL"/>
                    </a:p>
                  </a:txBody>
                  <a:tcPr/>
                </a:tc>
                <a:tc vMerge="1">
                  <a:txBody>
                    <a:bodyPr/>
                    <a:lstStyle/>
                    <a:p>
                      <a:endParaRPr lang="es-CL"/>
                    </a:p>
                  </a:txBody>
                  <a:tcPr/>
                </a:tc>
                <a:tc>
                  <a:txBody>
                    <a:bodyPr/>
                    <a:lstStyle/>
                    <a:p>
                      <a:pPr algn="ctr">
                        <a:spcAft>
                          <a:spcPts val="0"/>
                        </a:spcAft>
                      </a:pPr>
                      <a:r>
                        <a:rPr lang="es-ES" sz="1100">
                          <a:latin typeface="Kalinga"/>
                          <a:ea typeface="MS Mincho"/>
                          <a:cs typeface="Times New Roman"/>
                        </a:rPr>
                        <a:t>2</a:t>
                      </a:r>
                      <a:endParaRPr lang="es-CL" sz="110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100">
                          <a:latin typeface="Kalinga"/>
                          <a:ea typeface="MS Mincho"/>
                          <a:cs typeface="Times New Roman"/>
                        </a:rPr>
                        <a:t>1,34</a:t>
                      </a:r>
                      <a:endParaRPr lang="es-CL" sz="1100">
                        <a:latin typeface="Calibri"/>
                        <a:ea typeface="MS Mincho"/>
                        <a:cs typeface="Times New Roman"/>
                      </a:endParaRPr>
                    </a:p>
                  </a:txBody>
                  <a:tcPr marL="44450" marR="44450" marT="0" marB="0" anchor="b">
                    <a:lnL>
                      <a:noFill/>
                    </a:lnL>
                    <a:lnR>
                      <a:noFill/>
                    </a:lnR>
                    <a:lnT>
                      <a:noFill/>
                    </a:lnT>
                    <a:lnB>
                      <a:noFill/>
                    </a:lnB>
                  </a:tcPr>
                </a:tc>
              </a:tr>
              <a:tr h="38100">
                <a:tc vMerge="1">
                  <a:txBody>
                    <a:bodyPr/>
                    <a:lstStyle/>
                    <a:p>
                      <a:endParaRPr lang="es-CL"/>
                    </a:p>
                  </a:txBody>
                  <a:tcPr/>
                </a:tc>
                <a:tc vMerge="1">
                  <a:txBody>
                    <a:bodyPr/>
                    <a:lstStyle/>
                    <a:p>
                      <a:endParaRPr lang="es-CL"/>
                    </a:p>
                  </a:txBody>
                  <a:tcPr/>
                </a:tc>
                <a:tc>
                  <a:txBody>
                    <a:bodyPr/>
                    <a:lstStyle/>
                    <a:p>
                      <a:pPr algn="ctr">
                        <a:spcAft>
                          <a:spcPts val="0"/>
                        </a:spcAft>
                      </a:pPr>
                      <a:r>
                        <a:rPr lang="es-ES" sz="1100">
                          <a:latin typeface="Kalinga"/>
                          <a:ea typeface="MS Mincho"/>
                          <a:cs typeface="Times New Roman"/>
                        </a:rPr>
                        <a:t>4</a:t>
                      </a:r>
                      <a:endParaRPr lang="es-CL" sz="110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100">
                          <a:latin typeface="Kalinga"/>
                          <a:ea typeface="MS Mincho"/>
                          <a:cs typeface="Times New Roman"/>
                        </a:rPr>
                        <a:t>1,90</a:t>
                      </a:r>
                      <a:endParaRPr lang="es-CL" sz="1100">
                        <a:latin typeface="Calibri"/>
                        <a:ea typeface="MS Mincho"/>
                        <a:cs typeface="Times New Roman"/>
                      </a:endParaRPr>
                    </a:p>
                  </a:txBody>
                  <a:tcPr marL="44450" marR="44450" marT="0" marB="0" anchor="b">
                    <a:lnL>
                      <a:noFill/>
                    </a:lnL>
                    <a:lnR>
                      <a:noFill/>
                    </a:lnR>
                    <a:lnT>
                      <a:noFill/>
                    </a:lnT>
                    <a:lnB>
                      <a:noFill/>
                    </a:lnB>
                  </a:tcPr>
                </a:tc>
              </a:tr>
              <a:tr h="38100">
                <a:tc vMerge="1">
                  <a:txBody>
                    <a:bodyPr/>
                    <a:lstStyle/>
                    <a:p>
                      <a:endParaRPr lang="es-CL"/>
                    </a:p>
                  </a:txBody>
                  <a:tcPr/>
                </a:tc>
                <a:tc vMerge="1">
                  <a:txBody>
                    <a:bodyPr/>
                    <a:lstStyle/>
                    <a:p>
                      <a:endParaRPr lang="es-CL"/>
                    </a:p>
                  </a:txBody>
                  <a:tcPr/>
                </a:tc>
                <a:tc>
                  <a:txBody>
                    <a:bodyPr/>
                    <a:lstStyle/>
                    <a:p>
                      <a:pPr algn="ctr">
                        <a:spcAft>
                          <a:spcPts val="0"/>
                        </a:spcAft>
                      </a:pPr>
                      <a:r>
                        <a:rPr lang="es-ES" sz="1100">
                          <a:latin typeface="Kalinga"/>
                          <a:ea typeface="MS Mincho"/>
                          <a:cs typeface="Times New Roman"/>
                        </a:rPr>
                        <a:t>6</a:t>
                      </a:r>
                      <a:endParaRPr lang="es-CL" sz="110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100">
                          <a:latin typeface="Kalinga"/>
                          <a:ea typeface="MS Mincho"/>
                          <a:cs typeface="Times New Roman"/>
                        </a:rPr>
                        <a:t>1,91</a:t>
                      </a:r>
                      <a:endParaRPr lang="es-CL" sz="1100">
                        <a:latin typeface="Calibri"/>
                        <a:ea typeface="MS Mincho"/>
                        <a:cs typeface="Times New Roman"/>
                      </a:endParaRPr>
                    </a:p>
                  </a:txBody>
                  <a:tcPr marL="44450" marR="44450" marT="0" marB="0" anchor="b">
                    <a:lnL>
                      <a:noFill/>
                    </a:lnL>
                    <a:lnR>
                      <a:noFill/>
                    </a:lnR>
                    <a:lnT>
                      <a:noFill/>
                    </a:lnT>
                    <a:lnB>
                      <a:noFill/>
                    </a:lnB>
                  </a:tcPr>
                </a:tc>
              </a:tr>
              <a:tr h="38100">
                <a:tc vMerge="1">
                  <a:txBody>
                    <a:bodyPr/>
                    <a:lstStyle/>
                    <a:p>
                      <a:endParaRPr lang="es-CL"/>
                    </a:p>
                  </a:txBody>
                  <a:tcPr/>
                </a:tc>
                <a:tc vMerge="1">
                  <a:txBody>
                    <a:bodyPr/>
                    <a:lstStyle/>
                    <a:p>
                      <a:endParaRPr lang="es-CL"/>
                    </a:p>
                  </a:txBody>
                  <a:tcPr/>
                </a:tc>
                <a:tc>
                  <a:txBody>
                    <a:bodyPr/>
                    <a:lstStyle/>
                    <a:p>
                      <a:pPr algn="ctr">
                        <a:spcAft>
                          <a:spcPts val="0"/>
                        </a:spcAft>
                      </a:pPr>
                      <a:r>
                        <a:rPr lang="es-ES" sz="1100">
                          <a:latin typeface="Kalinga"/>
                          <a:ea typeface="MS Mincho"/>
                          <a:cs typeface="Times New Roman"/>
                        </a:rPr>
                        <a:t>12</a:t>
                      </a:r>
                      <a:endParaRPr lang="es-CL" sz="110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100">
                          <a:latin typeface="Kalinga"/>
                          <a:ea typeface="MS Mincho"/>
                          <a:cs typeface="Times New Roman"/>
                        </a:rPr>
                        <a:t>1,85</a:t>
                      </a:r>
                      <a:endParaRPr lang="es-CL" sz="1100">
                        <a:latin typeface="Calibri"/>
                        <a:ea typeface="MS Mincho"/>
                        <a:cs typeface="Times New Roman"/>
                      </a:endParaRPr>
                    </a:p>
                  </a:txBody>
                  <a:tcPr marL="44450" marR="44450" marT="0" marB="0" anchor="b">
                    <a:lnL>
                      <a:noFill/>
                    </a:lnL>
                    <a:lnR>
                      <a:noFill/>
                    </a:lnR>
                    <a:lnT>
                      <a:noFill/>
                    </a:lnT>
                    <a:lnB>
                      <a:noFill/>
                    </a:lnB>
                  </a:tcPr>
                </a:tc>
              </a:tr>
              <a:tr h="38100">
                <a:tc vMerge="1">
                  <a:txBody>
                    <a:bodyPr/>
                    <a:lstStyle/>
                    <a:p>
                      <a:endParaRPr lang="es-CL"/>
                    </a:p>
                  </a:txBody>
                  <a:tcPr/>
                </a:tc>
                <a:tc vMerge="1">
                  <a:txBody>
                    <a:bodyPr/>
                    <a:lstStyle/>
                    <a:p>
                      <a:endParaRPr lang="es-CL"/>
                    </a:p>
                  </a:txBody>
                  <a:tcPr/>
                </a:tc>
                <a:tc>
                  <a:txBody>
                    <a:bodyPr/>
                    <a:lstStyle/>
                    <a:p>
                      <a:pPr algn="ctr">
                        <a:spcAft>
                          <a:spcPts val="0"/>
                        </a:spcAft>
                      </a:pPr>
                      <a:r>
                        <a:rPr lang="es-ES" sz="1100" dirty="0">
                          <a:latin typeface="Kalinga"/>
                          <a:ea typeface="MS Mincho"/>
                          <a:cs typeface="Times New Roman"/>
                        </a:rPr>
                        <a:t>24</a:t>
                      </a:r>
                      <a:endParaRPr lang="es-CL" sz="1100" dirty="0">
                        <a:latin typeface="Calibri"/>
                        <a:ea typeface="MS Mincho"/>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FF0000"/>
                          </a:solidFill>
                          <a:latin typeface="Kalinga"/>
                          <a:ea typeface="MS Mincho"/>
                          <a:cs typeface="Times New Roman"/>
                        </a:rPr>
                        <a:t>3,24</a:t>
                      </a:r>
                      <a:endParaRPr lang="es-CL" sz="1100">
                        <a:latin typeface="Calibri"/>
                        <a:ea typeface="MS Mincho"/>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r>
              <a:tr h="69850">
                <a:tc rowSpan="6">
                  <a:txBody>
                    <a:bodyPr/>
                    <a:lstStyle/>
                    <a:p>
                      <a:pPr algn="ctr">
                        <a:spcAft>
                          <a:spcPts val="0"/>
                        </a:spcAft>
                      </a:pPr>
                      <a:r>
                        <a:rPr lang="es-ES" sz="1100" b="1" dirty="0">
                          <a:latin typeface="Kalinga"/>
                          <a:ea typeface="MS Mincho"/>
                          <a:cs typeface="Times New Roman"/>
                        </a:rPr>
                        <a:t>ARAUCANIA</a:t>
                      </a:r>
                      <a:endParaRPr lang="es-CL" sz="1100" dirty="0">
                        <a:latin typeface="Calibri"/>
                        <a:ea typeface="MS Mincho"/>
                        <a:cs typeface="Times New Roman"/>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6">
                  <a:txBody>
                    <a:bodyPr/>
                    <a:lstStyle/>
                    <a:p>
                      <a:pPr algn="ctr">
                        <a:spcAft>
                          <a:spcPts val="0"/>
                        </a:spcAft>
                      </a:pPr>
                      <a:r>
                        <a:rPr lang="es-ES" sz="1100" b="1" dirty="0">
                          <a:latin typeface="Kalinga"/>
                          <a:ea typeface="MS Mincho"/>
                          <a:cs typeface="Times New Roman"/>
                        </a:rPr>
                        <a:t>4</a:t>
                      </a:r>
                      <a:endParaRPr lang="es-CL" sz="1100" dirty="0">
                        <a:latin typeface="Calibri"/>
                        <a:ea typeface="MS Mincho"/>
                        <a:cs typeface="Times New Roman"/>
                      </a:endParaRPr>
                    </a:p>
                    <a:p>
                      <a:pPr algn="ctr">
                        <a:spcAft>
                          <a:spcPts val="0"/>
                        </a:spcAft>
                      </a:pPr>
                      <a:r>
                        <a:rPr lang="es-ES" sz="1100" dirty="0" err="1">
                          <a:latin typeface="Kalinga"/>
                          <a:ea typeface="MS Mincho"/>
                          <a:cs typeface="Times New Roman"/>
                        </a:rPr>
                        <a:t>Curacautín</a:t>
                      </a:r>
                      <a:r>
                        <a:rPr lang="es-ES" sz="1100" dirty="0">
                          <a:latin typeface="Kalinga"/>
                          <a:ea typeface="MS Mincho"/>
                          <a:cs typeface="Times New Roman"/>
                        </a:rPr>
                        <a:t>., Pucón., Pueblo Nuevo., </a:t>
                      </a:r>
                      <a:r>
                        <a:rPr lang="es-ES" sz="1100" dirty="0" err="1">
                          <a:latin typeface="Kalinga"/>
                          <a:ea typeface="MS Mincho"/>
                          <a:cs typeface="Times New Roman"/>
                        </a:rPr>
                        <a:t>Traiguén</a:t>
                      </a:r>
                      <a:endParaRPr lang="es-CL" sz="1100" dirty="0">
                        <a:latin typeface="Calibri"/>
                        <a:ea typeface="MS Mincho"/>
                        <a:cs typeface="Times New Roman"/>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latin typeface="Kalinga"/>
                          <a:ea typeface="MS Mincho"/>
                          <a:cs typeface="Times New Roman"/>
                        </a:rPr>
                        <a:t>1</a:t>
                      </a:r>
                      <a:endParaRPr lang="es-CL" sz="110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s-ES" sz="1100" dirty="0">
                          <a:latin typeface="Kalinga"/>
                          <a:ea typeface="MS Mincho"/>
                          <a:cs typeface="Times New Roman"/>
                        </a:rPr>
                        <a:t>1,74</a:t>
                      </a:r>
                      <a:endParaRPr lang="es-CL" sz="1100" dirty="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r>
              <a:tr h="38100">
                <a:tc vMerge="1">
                  <a:txBody>
                    <a:bodyPr/>
                    <a:lstStyle/>
                    <a:p>
                      <a:endParaRPr lang="es-CL"/>
                    </a:p>
                  </a:txBody>
                  <a:tcPr/>
                </a:tc>
                <a:tc vMerge="1">
                  <a:txBody>
                    <a:bodyPr/>
                    <a:lstStyle/>
                    <a:p>
                      <a:endParaRPr lang="es-CL"/>
                    </a:p>
                  </a:txBody>
                  <a:tcPr/>
                </a:tc>
                <a:tc>
                  <a:txBody>
                    <a:bodyPr/>
                    <a:lstStyle/>
                    <a:p>
                      <a:pPr algn="ctr">
                        <a:spcAft>
                          <a:spcPts val="0"/>
                        </a:spcAft>
                      </a:pPr>
                      <a:r>
                        <a:rPr lang="es-ES" sz="1100">
                          <a:latin typeface="Kalinga"/>
                          <a:ea typeface="MS Mincho"/>
                          <a:cs typeface="Times New Roman"/>
                        </a:rPr>
                        <a:t>2</a:t>
                      </a:r>
                      <a:endParaRPr lang="es-CL" sz="110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100" dirty="0">
                          <a:latin typeface="Kalinga"/>
                          <a:ea typeface="MS Mincho"/>
                          <a:cs typeface="Times New Roman"/>
                        </a:rPr>
                        <a:t>-1,02</a:t>
                      </a:r>
                      <a:endParaRPr lang="es-CL" sz="1100" dirty="0">
                        <a:latin typeface="Calibri"/>
                        <a:ea typeface="MS Mincho"/>
                        <a:cs typeface="Times New Roman"/>
                      </a:endParaRPr>
                    </a:p>
                  </a:txBody>
                  <a:tcPr marL="44450" marR="44450" marT="0" marB="0" anchor="b">
                    <a:lnL>
                      <a:noFill/>
                    </a:lnL>
                    <a:lnR>
                      <a:noFill/>
                    </a:lnR>
                    <a:lnT>
                      <a:noFill/>
                    </a:lnT>
                    <a:lnB>
                      <a:noFill/>
                    </a:lnB>
                  </a:tcPr>
                </a:tc>
              </a:tr>
              <a:tr h="38100">
                <a:tc vMerge="1">
                  <a:txBody>
                    <a:bodyPr/>
                    <a:lstStyle/>
                    <a:p>
                      <a:endParaRPr lang="es-CL"/>
                    </a:p>
                  </a:txBody>
                  <a:tcPr/>
                </a:tc>
                <a:tc vMerge="1">
                  <a:txBody>
                    <a:bodyPr/>
                    <a:lstStyle/>
                    <a:p>
                      <a:endParaRPr lang="es-CL"/>
                    </a:p>
                  </a:txBody>
                  <a:tcPr/>
                </a:tc>
                <a:tc>
                  <a:txBody>
                    <a:bodyPr/>
                    <a:lstStyle/>
                    <a:p>
                      <a:pPr algn="ctr">
                        <a:spcAft>
                          <a:spcPts val="0"/>
                        </a:spcAft>
                      </a:pPr>
                      <a:r>
                        <a:rPr lang="es-ES" sz="1100">
                          <a:latin typeface="Kalinga"/>
                          <a:ea typeface="MS Mincho"/>
                          <a:cs typeface="Times New Roman"/>
                        </a:rPr>
                        <a:t>4</a:t>
                      </a:r>
                      <a:endParaRPr lang="es-CL" sz="110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100" dirty="0">
                          <a:latin typeface="Kalinga"/>
                          <a:ea typeface="MS Mincho"/>
                          <a:cs typeface="Times New Roman"/>
                        </a:rPr>
                        <a:t>1,66</a:t>
                      </a:r>
                      <a:endParaRPr lang="es-CL" sz="1100" dirty="0">
                        <a:latin typeface="Calibri"/>
                        <a:ea typeface="MS Mincho"/>
                        <a:cs typeface="Times New Roman"/>
                      </a:endParaRPr>
                    </a:p>
                  </a:txBody>
                  <a:tcPr marL="44450" marR="44450" marT="0" marB="0" anchor="b">
                    <a:lnL>
                      <a:noFill/>
                    </a:lnL>
                    <a:lnR>
                      <a:noFill/>
                    </a:lnR>
                    <a:lnT>
                      <a:noFill/>
                    </a:lnT>
                    <a:lnB>
                      <a:noFill/>
                    </a:lnB>
                  </a:tcPr>
                </a:tc>
              </a:tr>
              <a:tr h="38100">
                <a:tc vMerge="1">
                  <a:txBody>
                    <a:bodyPr/>
                    <a:lstStyle/>
                    <a:p>
                      <a:endParaRPr lang="es-CL"/>
                    </a:p>
                  </a:txBody>
                  <a:tcPr/>
                </a:tc>
                <a:tc vMerge="1">
                  <a:txBody>
                    <a:bodyPr/>
                    <a:lstStyle/>
                    <a:p>
                      <a:endParaRPr lang="es-CL"/>
                    </a:p>
                  </a:txBody>
                  <a:tcPr/>
                </a:tc>
                <a:tc>
                  <a:txBody>
                    <a:bodyPr/>
                    <a:lstStyle/>
                    <a:p>
                      <a:pPr algn="ctr">
                        <a:spcAft>
                          <a:spcPts val="0"/>
                        </a:spcAft>
                      </a:pPr>
                      <a:r>
                        <a:rPr lang="es-ES" sz="1100">
                          <a:latin typeface="Kalinga"/>
                          <a:ea typeface="MS Mincho"/>
                          <a:cs typeface="Times New Roman"/>
                        </a:rPr>
                        <a:t>6</a:t>
                      </a:r>
                      <a:endParaRPr lang="es-CL" sz="110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100" dirty="0">
                          <a:latin typeface="Kalinga"/>
                          <a:ea typeface="MS Mincho"/>
                          <a:cs typeface="Times New Roman"/>
                        </a:rPr>
                        <a:t>1,88</a:t>
                      </a:r>
                      <a:endParaRPr lang="es-CL" sz="1100" dirty="0">
                        <a:latin typeface="Calibri"/>
                        <a:ea typeface="MS Mincho"/>
                        <a:cs typeface="Times New Roman"/>
                      </a:endParaRPr>
                    </a:p>
                  </a:txBody>
                  <a:tcPr marL="44450" marR="44450" marT="0" marB="0" anchor="b">
                    <a:lnL>
                      <a:noFill/>
                    </a:lnL>
                    <a:lnR>
                      <a:noFill/>
                    </a:lnR>
                    <a:lnT>
                      <a:noFill/>
                    </a:lnT>
                    <a:lnB>
                      <a:noFill/>
                    </a:lnB>
                  </a:tcPr>
                </a:tc>
              </a:tr>
              <a:tr h="38100">
                <a:tc vMerge="1">
                  <a:txBody>
                    <a:bodyPr/>
                    <a:lstStyle/>
                    <a:p>
                      <a:endParaRPr lang="es-CL"/>
                    </a:p>
                  </a:txBody>
                  <a:tcPr/>
                </a:tc>
                <a:tc vMerge="1">
                  <a:txBody>
                    <a:bodyPr/>
                    <a:lstStyle/>
                    <a:p>
                      <a:endParaRPr lang="es-CL"/>
                    </a:p>
                  </a:txBody>
                  <a:tcPr/>
                </a:tc>
                <a:tc>
                  <a:txBody>
                    <a:bodyPr/>
                    <a:lstStyle/>
                    <a:p>
                      <a:pPr algn="ctr">
                        <a:spcAft>
                          <a:spcPts val="0"/>
                        </a:spcAft>
                      </a:pPr>
                      <a:r>
                        <a:rPr lang="es-ES" sz="1100">
                          <a:latin typeface="Kalinga"/>
                          <a:ea typeface="MS Mincho"/>
                          <a:cs typeface="Times New Roman"/>
                        </a:rPr>
                        <a:t>12</a:t>
                      </a:r>
                      <a:endParaRPr lang="es-CL" sz="110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100">
                          <a:latin typeface="Kalinga"/>
                          <a:ea typeface="MS Mincho"/>
                          <a:cs typeface="Times New Roman"/>
                        </a:rPr>
                        <a:t>1,74</a:t>
                      </a:r>
                      <a:endParaRPr lang="es-CL" sz="1100">
                        <a:latin typeface="Calibri"/>
                        <a:ea typeface="MS Mincho"/>
                        <a:cs typeface="Times New Roman"/>
                      </a:endParaRPr>
                    </a:p>
                  </a:txBody>
                  <a:tcPr marL="44450" marR="44450" marT="0" marB="0" anchor="b">
                    <a:lnL>
                      <a:noFill/>
                    </a:lnL>
                    <a:lnR>
                      <a:noFill/>
                    </a:lnR>
                    <a:lnT>
                      <a:noFill/>
                    </a:lnT>
                    <a:lnB>
                      <a:noFill/>
                    </a:lnB>
                  </a:tcPr>
                </a:tc>
              </a:tr>
              <a:tr h="38100">
                <a:tc vMerge="1">
                  <a:txBody>
                    <a:bodyPr/>
                    <a:lstStyle/>
                    <a:p>
                      <a:endParaRPr lang="es-CL"/>
                    </a:p>
                  </a:txBody>
                  <a:tcPr/>
                </a:tc>
                <a:tc vMerge="1">
                  <a:txBody>
                    <a:bodyPr/>
                    <a:lstStyle/>
                    <a:p>
                      <a:endParaRPr lang="es-CL"/>
                    </a:p>
                  </a:txBody>
                  <a:tcPr/>
                </a:tc>
                <a:tc>
                  <a:txBody>
                    <a:bodyPr/>
                    <a:lstStyle/>
                    <a:p>
                      <a:pPr algn="ctr">
                        <a:spcAft>
                          <a:spcPts val="0"/>
                        </a:spcAft>
                      </a:pPr>
                      <a:r>
                        <a:rPr lang="es-ES" sz="1100" dirty="0">
                          <a:latin typeface="Kalinga"/>
                          <a:ea typeface="MS Mincho"/>
                          <a:cs typeface="Times New Roman"/>
                        </a:rPr>
                        <a:t>24</a:t>
                      </a:r>
                      <a:endParaRPr lang="es-CL" sz="1100" dirty="0">
                        <a:latin typeface="Calibri"/>
                        <a:ea typeface="MS Mincho"/>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dirty="0">
                          <a:latin typeface="Kalinga"/>
                          <a:ea typeface="MS Mincho"/>
                          <a:cs typeface="Times New Roman"/>
                        </a:rPr>
                        <a:t>1,57</a:t>
                      </a:r>
                      <a:endParaRPr lang="es-CL" sz="1100" dirty="0">
                        <a:latin typeface="Calibri"/>
                        <a:ea typeface="MS Mincho"/>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4" name="3 Rectángulo"/>
          <p:cNvSpPr/>
          <p:nvPr/>
        </p:nvSpPr>
        <p:spPr>
          <a:xfrm>
            <a:off x="323528" y="2564904"/>
            <a:ext cx="6336704" cy="1080120"/>
          </a:xfrm>
          <a:prstGeom prst="rect">
            <a:avLst/>
          </a:prstGeom>
          <a:solidFill>
            <a:schemeClr val="accent6">
              <a:lumMod val="40000"/>
              <a:lumOff val="60000"/>
              <a:alpha val="2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grpSp>
        <p:nvGrpSpPr>
          <p:cNvPr id="18" name="17 Grupo"/>
          <p:cNvGrpSpPr/>
          <p:nvPr/>
        </p:nvGrpSpPr>
        <p:grpSpPr>
          <a:xfrm>
            <a:off x="6876620" y="764704"/>
            <a:ext cx="2267380" cy="5478016"/>
            <a:chOff x="3851921" y="548680"/>
            <a:chExt cx="2267380" cy="5478016"/>
          </a:xfrm>
        </p:grpSpPr>
        <p:pic>
          <p:nvPicPr>
            <p:cNvPr id="19" name="Picture 2"/>
            <p:cNvPicPr>
              <a:picLocks noChangeAspect="1" noChangeArrowheads="1"/>
            </p:cNvPicPr>
            <p:nvPr/>
          </p:nvPicPr>
          <p:blipFill>
            <a:blip r:embed="rId3" cstate="print"/>
            <a:srcRect/>
            <a:stretch>
              <a:fillRect/>
            </a:stretch>
          </p:blipFill>
          <p:spPr bwMode="auto">
            <a:xfrm>
              <a:off x="3995936" y="692696"/>
              <a:ext cx="1781175" cy="5334000"/>
            </a:xfrm>
            <a:prstGeom prst="rect">
              <a:avLst/>
            </a:prstGeom>
            <a:noFill/>
            <a:ln w="9525">
              <a:noFill/>
              <a:miter lim="800000"/>
              <a:headEnd/>
              <a:tailEnd/>
            </a:ln>
          </p:spPr>
        </p:pic>
        <p:sp>
          <p:nvSpPr>
            <p:cNvPr id="20" name="19 Rectángulo"/>
            <p:cNvSpPr/>
            <p:nvPr/>
          </p:nvSpPr>
          <p:spPr>
            <a:xfrm>
              <a:off x="4788024" y="548680"/>
              <a:ext cx="864096" cy="1800200"/>
            </a:xfrm>
            <a:prstGeom prst="rect">
              <a:avLst/>
            </a:prstGeom>
            <a:solidFill>
              <a:srgbClr val="FFFF00">
                <a:alpha val="50000"/>
              </a:srgbClr>
            </a:solid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21" name="20 Rectángulo"/>
            <p:cNvSpPr/>
            <p:nvPr/>
          </p:nvSpPr>
          <p:spPr>
            <a:xfrm>
              <a:off x="4139952" y="2348880"/>
              <a:ext cx="792088" cy="2736304"/>
            </a:xfrm>
            <a:prstGeom prst="rect">
              <a:avLst/>
            </a:prstGeom>
            <a:solidFill>
              <a:srgbClr val="FF0000">
                <a:alpha val="50000"/>
              </a:srgbClr>
            </a:solid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22" name="21 Rectángulo"/>
            <p:cNvSpPr/>
            <p:nvPr/>
          </p:nvSpPr>
          <p:spPr>
            <a:xfrm>
              <a:off x="4211960" y="5085184"/>
              <a:ext cx="1224136" cy="936104"/>
            </a:xfrm>
            <a:prstGeom prst="rect">
              <a:avLst/>
            </a:prstGeom>
            <a:solidFill>
              <a:srgbClr val="92D050">
                <a:alpha val="50000"/>
              </a:srgbClr>
            </a:solid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23" name="22 Rectángulo"/>
            <p:cNvSpPr/>
            <p:nvPr/>
          </p:nvSpPr>
          <p:spPr>
            <a:xfrm>
              <a:off x="4932040" y="2276872"/>
              <a:ext cx="864096" cy="2880320"/>
            </a:xfrm>
            <a:prstGeom prst="rect">
              <a:avLst/>
            </a:prstGeom>
            <a:solidFill>
              <a:srgbClr val="FFC000">
                <a:alpha val="50000"/>
              </a:srgbClr>
            </a:solid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24" name="23 CuadroTexto"/>
            <p:cNvSpPr txBox="1"/>
            <p:nvPr/>
          </p:nvSpPr>
          <p:spPr>
            <a:xfrm rot="16200000">
              <a:off x="3299302" y="3549571"/>
              <a:ext cx="1382238" cy="276999"/>
            </a:xfrm>
            <a:prstGeom prst="rect">
              <a:avLst/>
            </a:prstGeom>
            <a:noFill/>
          </p:spPr>
          <p:txBody>
            <a:bodyPr wrap="none" rtlCol="0">
              <a:spAutoFit/>
            </a:bodyPr>
            <a:lstStyle/>
            <a:p>
              <a:r>
                <a:rPr lang="es-CL" sz="1200" dirty="0" smtClean="0"/>
                <a:t>CENTRO PONIENTE</a:t>
              </a:r>
              <a:endParaRPr lang="es-CL" sz="1200" dirty="0"/>
            </a:p>
          </p:txBody>
        </p:sp>
        <p:sp>
          <p:nvSpPr>
            <p:cNvPr id="25" name="24 CuadroTexto"/>
            <p:cNvSpPr txBox="1"/>
            <p:nvPr/>
          </p:nvSpPr>
          <p:spPr>
            <a:xfrm rot="5400000">
              <a:off x="5337773" y="3557583"/>
              <a:ext cx="1286058" cy="276999"/>
            </a:xfrm>
            <a:prstGeom prst="rect">
              <a:avLst/>
            </a:prstGeom>
            <a:noFill/>
          </p:spPr>
          <p:txBody>
            <a:bodyPr wrap="none" rtlCol="0">
              <a:spAutoFit/>
            </a:bodyPr>
            <a:lstStyle/>
            <a:p>
              <a:r>
                <a:rPr lang="es-CL" sz="1200" dirty="0" smtClean="0"/>
                <a:t>CENTRO ORIENTE</a:t>
              </a:r>
              <a:endParaRPr lang="es-CL" sz="1200" dirty="0"/>
            </a:p>
          </p:txBody>
        </p:sp>
        <p:sp>
          <p:nvSpPr>
            <p:cNvPr id="26" name="25 CuadroTexto"/>
            <p:cNvSpPr txBox="1"/>
            <p:nvPr/>
          </p:nvSpPr>
          <p:spPr>
            <a:xfrm>
              <a:off x="4283968" y="692696"/>
              <a:ext cx="927113" cy="276999"/>
            </a:xfrm>
            <a:prstGeom prst="rect">
              <a:avLst/>
            </a:prstGeom>
            <a:noFill/>
          </p:spPr>
          <p:txBody>
            <a:bodyPr wrap="none" rtlCol="0">
              <a:spAutoFit/>
            </a:bodyPr>
            <a:lstStyle/>
            <a:p>
              <a:r>
                <a:rPr lang="es-CL" sz="1200" dirty="0" smtClean="0"/>
                <a:t>COQUIMBO</a:t>
              </a:r>
              <a:endParaRPr lang="es-CL" sz="1200" dirty="0"/>
            </a:p>
          </p:txBody>
        </p:sp>
        <p:sp>
          <p:nvSpPr>
            <p:cNvPr id="27" name="26 CuadroTexto"/>
            <p:cNvSpPr txBox="1"/>
            <p:nvPr/>
          </p:nvSpPr>
          <p:spPr>
            <a:xfrm>
              <a:off x="4932040" y="5301208"/>
              <a:ext cx="943656" cy="276999"/>
            </a:xfrm>
            <a:prstGeom prst="rect">
              <a:avLst/>
            </a:prstGeom>
            <a:noFill/>
          </p:spPr>
          <p:txBody>
            <a:bodyPr wrap="none" rtlCol="0">
              <a:spAutoFit/>
            </a:bodyPr>
            <a:lstStyle/>
            <a:p>
              <a:r>
                <a:rPr lang="es-CL" sz="1200" dirty="0" smtClean="0"/>
                <a:t>ARAUCANIA</a:t>
              </a:r>
              <a:endParaRPr lang="es-CL" sz="1200" dirty="0"/>
            </a:p>
          </p:txBody>
        </p:sp>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9386" name="Imagen 53" descr="gpon1h"/>
          <p:cNvPicPr>
            <a:picLocks noChangeAspect="1" noChangeArrowheads="1"/>
          </p:cNvPicPr>
          <p:nvPr/>
        </p:nvPicPr>
        <p:blipFill>
          <a:blip r:embed="rId3" cstate="print"/>
          <a:srcRect/>
          <a:stretch>
            <a:fillRect/>
          </a:stretch>
        </p:blipFill>
        <p:spPr bwMode="auto">
          <a:xfrm>
            <a:off x="0" y="0"/>
            <a:ext cx="2647950" cy="2019300"/>
          </a:xfrm>
          <a:prstGeom prst="rect">
            <a:avLst/>
          </a:prstGeom>
          <a:noFill/>
        </p:spPr>
      </p:pic>
      <p:pic>
        <p:nvPicPr>
          <p:cNvPr id="229385" name="Imagen 54" descr="gpon2h"/>
          <p:cNvPicPr>
            <a:picLocks noChangeAspect="1" noChangeArrowheads="1"/>
          </p:cNvPicPr>
          <p:nvPr/>
        </p:nvPicPr>
        <p:blipFill>
          <a:blip r:embed="rId4" cstate="print"/>
          <a:srcRect/>
          <a:stretch>
            <a:fillRect/>
          </a:stretch>
        </p:blipFill>
        <p:spPr bwMode="auto">
          <a:xfrm>
            <a:off x="6486525" y="0"/>
            <a:ext cx="2657475" cy="2019300"/>
          </a:xfrm>
          <a:prstGeom prst="rect">
            <a:avLst/>
          </a:prstGeom>
          <a:noFill/>
        </p:spPr>
      </p:pic>
      <p:pic>
        <p:nvPicPr>
          <p:cNvPr id="229382" name="Imagen 55" descr="gpon4h"/>
          <p:cNvPicPr>
            <a:picLocks noChangeAspect="1" noChangeArrowheads="1"/>
          </p:cNvPicPr>
          <p:nvPr/>
        </p:nvPicPr>
        <p:blipFill>
          <a:blip r:embed="rId5" cstate="print"/>
          <a:srcRect/>
          <a:stretch>
            <a:fillRect/>
          </a:stretch>
        </p:blipFill>
        <p:spPr bwMode="auto">
          <a:xfrm>
            <a:off x="0" y="1916832"/>
            <a:ext cx="2657475" cy="2019300"/>
          </a:xfrm>
          <a:prstGeom prst="rect">
            <a:avLst/>
          </a:prstGeom>
          <a:noFill/>
        </p:spPr>
      </p:pic>
      <p:pic>
        <p:nvPicPr>
          <p:cNvPr id="229381" name="Imagen 56" descr="gpon6h"/>
          <p:cNvPicPr>
            <a:picLocks noChangeAspect="1" noChangeArrowheads="1"/>
          </p:cNvPicPr>
          <p:nvPr/>
        </p:nvPicPr>
        <p:blipFill>
          <a:blip r:embed="rId6" cstate="print"/>
          <a:srcRect/>
          <a:stretch>
            <a:fillRect/>
          </a:stretch>
        </p:blipFill>
        <p:spPr bwMode="auto">
          <a:xfrm>
            <a:off x="6486525" y="1988840"/>
            <a:ext cx="2657475" cy="2019300"/>
          </a:xfrm>
          <a:prstGeom prst="rect">
            <a:avLst/>
          </a:prstGeom>
          <a:noFill/>
        </p:spPr>
      </p:pic>
      <p:pic>
        <p:nvPicPr>
          <p:cNvPr id="229378" name="Imagen 57" descr="gpon12h"/>
          <p:cNvPicPr>
            <a:picLocks noChangeAspect="1" noChangeArrowheads="1"/>
          </p:cNvPicPr>
          <p:nvPr/>
        </p:nvPicPr>
        <p:blipFill>
          <a:blip r:embed="rId7" cstate="print"/>
          <a:srcRect/>
          <a:stretch>
            <a:fillRect/>
          </a:stretch>
        </p:blipFill>
        <p:spPr bwMode="auto">
          <a:xfrm>
            <a:off x="0" y="3789040"/>
            <a:ext cx="2657475" cy="2019300"/>
          </a:xfrm>
          <a:prstGeom prst="rect">
            <a:avLst/>
          </a:prstGeom>
          <a:noFill/>
        </p:spPr>
      </p:pic>
      <p:pic>
        <p:nvPicPr>
          <p:cNvPr id="229377" name="Imagen 58" descr="gpon24h"/>
          <p:cNvPicPr>
            <a:picLocks noChangeAspect="1" noChangeArrowheads="1"/>
          </p:cNvPicPr>
          <p:nvPr/>
        </p:nvPicPr>
        <p:blipFill>
          <a:blip r:embed="rId8" cstate="print"/>
          <a:srcRect/>
          <a:stretch>
            <a:fillRect/>
          </a:stretch>
        </p:blipFill>
        <p:spPr bwMode="auto">
          <a:xfrm>
            <a:off x="6486525" y="3861048"/>
            <a:ext cx="2657475" cy="2019300"/>
          </a:xfrm>
          <a:prstGeom prst="rect">
            <a:avLst/>
          </a:prstGeom>
          <a:noFill/>
        </p:spPr>
      </p:pic>
      <p:sp>
        <p:nvSpPr>
          <p:cNvPr id="229388" name="Text Box 12"/>
          <p:cNvSpPr txBox="1">
            <a:spLocks noChangeArrowheads="1"/>
          </p:cNvSpPr>
          <p:nvPr/>
        </p:nvSpPr>
        <p:spPr bwMode="auto">
          <a:xfrm>
            <a:off x="1331640" y="980728"/>
            <a:ext cx="1076697" cy="307777"/>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chemeClr val="tx1"/>
                </a:solidFill>
                <a:effectLst/>
                <a:latin typeface="Kalinga" pitchFamily="34" charset="0"/>
                <a:ea typeface="MS Mincho" pitchFamily="49" charset="-128"/>
                <a:cs typeface="Kalinga" pitchFamily="34" charset="0"/>
              </a:rPr>
              <a:t>1 hora</a:t>
            </a: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9387" name="Text Box 11"/>
          <p:cNvSpPr txBox="1">
            <a:spLocks noChangeArrowheads="1"/>
          </p:cNvSpPr>
          <p:nvPr/>
        </p:nvSpPr>
        <p:spPr bwMode="auto">
          <a:xfrm>
            <a:off x="7884368" y="1124745"/>
            <a:ext cx="1004689" cy="307777"/>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lang="es-ES" sz="1400" dirty="0" smtClean="0">
                <a:latin typeface="Kalinga" pitchFamily="34" charset="0"/>
                <a:ea typeface="MS Mincho" pitchFamily="49" charset="-128"/>
                <a:cs typeface="Kalinga" pitchFamily="34" charset="0"/>
              </a:rPr>
              <a:t>2 horas</a:t>
            </a: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9384" name="Text Box 8"/>
          <p:cNvSpPr txBox="1">
            <a:spLocks noChangeArrowheads="1"/>
          </p:cNvSpPr>
          <p:nvPr/>
        </p:nvSpPr>
        <p:spPr bwMode="auto">
          <a:xfrm>
            <a:off x="1259632" y="2996952"/>
            <a:ext cx="1364729" cy="307777"/>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lang="es-ES" sz="1400" dirty="0" smtClean="0">
                <a:latin typeface="Kalinga" pitchFamily="34" charset="0"/>
                <a:ea typeface="MS Mincho" pitchFamily="49" charset="-128"/>
                <a:cs typeface="Kalinga" pitchFamily="34" charset="0"/>
              </a:rPr>
              <a:t>4 horas</a:t>
            </a: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9380" name="Text Box 4"/>
          <p:cNvSpPr txBox="1">
            <a:spLocks noChangeArrowheads="1"/>
          </p:cNvSpPr>
          <p:nvPr/>
        </p:nvSpPr>
        <p:spPr bwMode="auto">
          <a:xfrm>
            <a:off x="1403648" y="4869160"/>
            <a:ext cx="1004689" cy="307777"/>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sz="1400" b="0" i="0" u="none" strike="noStrike" cap="none" normalizeH="0" baseline="0" dirty="0" smtClean="0">
                <a:ln>
                  <a:noFill/>
                </a:ln>
                <a:solidFill>
                  <a:schemeClr val="tx1"/>
                </a:solidFill>
                <a:effectLst/>
                <a:latin typeface="Kalinga" pitchFamily="34" charset="0"/>
                <a:ea typeface="MS Mincho" pitchFamily="49" charset="-128"/>
                <a:cs typeface="Kalinga" pitchFamily="34" charset="0"/>
              </a:rPr>
              <a:t>12 horas</a:t>
            </a: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9383" name="Text Box 7"/>
          <p:cNvSpPr txBox="1">
            <a:spLocks noChangeArrowheads="1"/>
          </p:cNvSpPr>
          <p:nvPr/>
        </p:nvSpPr>
        <p:spPr bwMode="auto">
          <a:xfrm>
            <a:off x="7884368" y="2996952"/>
            <a:ext cx="1004689" cy="307777"/>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sz="1400" b="0" i="0" u="none" strike="noStrike" cap="none" normalizeH="0" baseline="0" dirty="0" smtClean="0">
                <a:ln>
                  <a:noFill/>
                </a:ln>
                <a:solidFill>
                  <a:schemeClr val="tx1"/>
                </a:solidFill>
                <a:effectLst/>
                <a:latin typeface="Kalinga" pitchFamily="34" charset="0"/>
                <a:cs typeface="Kalinga" pitchFamily="34" charset="0"/>
              </a:rPr>
              <a:t>6 horas</a:t>
            </a:r>
          </a:p>
        </p:txBody>
      </p:sp>
      <p:sp>
        <p:nvSpPr>
          <p:cNvPr id="229379" name="Text Box 3"/>
          <p:cNvSpPr txBox="1">
            <a:spLocks noChangeArrowheads="1"/>
          </p:cNvSpPr>
          <p:nvPr/>
        </p:nvSpPr>
        <p:spPr bwMode="auto">
          <a:xfrm>
            <a:off x="7668344" y="4869160"/>
            <a:ext cx="1220713" cy="307777"/>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lang="es-ES" sz="1400" dirty="0" smtClean="0">
                <a:latin typeface="Kalinga" pitchFamily="34" charset="0"/>
                <a:cs typeface="Kalinga" pitchFamily="34" charset="0"/>
              </a:rPr>
              <a:t>24 horas</a:t>
            </a:r>
            <a:endParaRPr kumimoji="0" lang="es-ES" sz="1400" b="0" i="0" u="none" strike="noStrike" cap="none" normalizeH="0" baseline="0" dirty="0" smtClean="0">
              <a:ln>
                <a:noFill/>
              </a:ln>
              <a:solidFill>
                <a:schemeClr val="tx1"/>
              </a:solidFill>
              <a:effectLst/>
              <a:latin typeface="Kalinga" pitchFamily="34" charset="0"/>
              <a:cs typeface="Kalinga" pitchFamily="34" charset="0"/>
            </a:endParaRPr>
          </a:p>
        </p:txBody>
      </p:sp>
      <p:sp>
        <p:nvSpPr>
          <p:cNvPr id="229389" name="Rectangle 13"/>
          <p:cNvSpPr>
            <a:spLocks noChangeArrowheads="1"/>
          </p:cNvSpPr>
          <p:nvPr/>
        </p:nvSpPr>
        <p:spPr bwMode="auto">
          <a:xfrm>
            <a:off x="2843808" y="1412776"/>
            <a:ext cx="3275856"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es-CL" sz="2400" dirty="0" smtClean="0"/>
              <a:t>Selección de función de distribución regional de intensidades máximas horaria anuales</a:t>
            </a:r>
            <a:endParaRPr lang="es-CL" sz="2400" dirty="0"/>
          </a:p>
        </p:txBody>
      </p:sp>
      <p:sp>
        <p:nvSpPr>
          <p:cNvPr id="229390" name="Rectangle 14"/>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CL"/>
          </a:p>
        </p:txBody>
      </p:sp>
      <p:sp>
        <p:nvSpPr>
          <p:cNvPr id="229391" name="Rectangle 15"/>
          <p:cNvSpPr>
            <a:spLocks noChangeArrowheads="1"/>
          </p:cNvSpPr>
          <p:nvPr/>
        </p:nvSpPr>
        <p:spPr bwMode="auto">
          <a:xfrm>
            <a:off x="0" y="4495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229392" name="Rectangle 16"/>
          <p:cNvSpPr>
            <a:spLocks noChangeArrowheads="1"/>
          </p:cNvSpPr>
          <p:nvPr/>
        </p:nvSpPr>
        <p:spPr bwMode="auto">
          <a:xfrm>
            <a:off x="0" y="4495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CL"/>
          </a:p>
        </p:txBody>
      </p:sp>
      <p:sp>
        <p:nvSpPr>
          <p:cNvPr id="229393" name="Rectangle 17"/>
          <p:cNvSpPr>
            <a:spLocks noChangeArrowheads="1"/>
          </p:cNvSpPr>
          <p:nvPr/>
        </p:nvSpPr>
        <p:spPr bwMode="auto">
          <a:xfrm>
            <a:off x="0" y="8534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229394" name="Rectangle 18"/>
          <p:cNvSpPr>
            <a:spLocks noChangeArrowheads="1"/>
          </p:cNvSpPr>
          <p:nvPr/>
        </p:nvSpPr>
        <p:spPr bwMode="auto">
          <a:xfrm>
            <a:off x="0" y="8534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CL"/>
          </a:p>
        </p:txBody>
      </p:sp>
      <p:sp>
        <p:nvSpPr>
          <p:cNvPr id="229395" name="Rectangle 19"/>
          <p:cNvSpPr>
            <a:spLocks noChangeArrowheads="1"/>
          </p:cNvSpPr>
          <p:nvPr/>
        </p:nvSpPr>
        <p:spPr bwMode="auto">
          <a:xfrm>
            <a:off x="0" y="12573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22" name="21 CuadroTexto"/>
          <p:cNvSpPr txBox="1"/>
          <p:nvPr/>
        </p:nvSpPr>
        <p:spPr>
          <a:xfrm>
            <a:off x="3347864" y="4725144"/>
            <a:ext cx="2266518" cy="923330"/>
          </a:xfrm>
          <a:prstGeom prst="rect">
            <a:avLst/>
          </a:prstGeom>
          <a:noFill/>
        </p:spPr>
        <p:txBody>
          <a:bodyPr wrap="none" rtlCol="0">
            <a:spAutoFit/>
          </a:bodyPr>
          <a:lstStyle/>
          <a:p>
            <a:pPr algn="just"/>
            <a:r>
              <a:rPr lang="es-CL" dirty="0" smtClean="0"/>
              <a:t>Funciones candidatas</a:t>
            </a:r>
          </a:p>
          <a:p>
            <a:pPr algn="just"/>
            <a:r>
              <a:rPr lang="es-CL" dirty="0" smtClean="0"/>
              <a:t>GPAR</a:t>
            </a:r>
          </a:p>
          <a:p>
            <a:pPr algn="just"/>
            <a:r>
              <a:rPr lang="es-CL" dirty="0" smtClean="0"/>
              <a:t>PE3</a:t>
            </a:r>
            <a:endParaRPr lang="es-CL" dirty="0"/>
          </a:p>
        </p:txBody>
      </p:sp>
      <p:sp>
        <p:nvSpPr>
          <p:cNvPr id="24" name="23 CuadroTexto"/>
          <p:cNvSpPr txBox="1"/>
          <p:nvPr/>
        </p:nvSpPr>
        <p:spPr>
          <a:xfrm>
            <a:off x="3275856" y="3573016"/>
            <a:ext cx="2664296" cy="923330"/>
          </a:xfrm>
          <a:prstGeom prst="rect">
            <a:avLst/>
          </a:prstGeom>
          <a:noFill/>
        </p:spPr>
        <p:txBody>
          <a:bodyPr wrap="square" rtlCol="0">
            <a:spAutoFit/>
          </a:bodyPr>
          <a:lstStyle/>
          <a:p>
            <a:r>
              <a:rPr lang="es-CL" dirty="0" smtClean="0"/>
              <a:t>9 estaciones componen la zona homogénea centro poniente</a:t>
            </a:r>
            <a:endParaRPr lang="es-CL" dirty="0"/>
          </a:p>
        </p:txBody>
      </p:sp>
      <p:sp>
        <p:nvSpPr>
          <p:cNvPr id="25" name="24 Elipse"/>
          <p:cNvSpPr/>
          <p:nvPr/>
        </p:nvSpPr>
        <p:spPr>
          <a:xfrm>
            <a:off x="2843808" y="3861048"/>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dirty="0" smtClean="0"/>
              <a:t>1</a:t>
            </a:r>
            <a:endParaRPr lang="es-CL" dirty="0"/>
          </a:p>
        </p:txBody>
      </p:sp>
      <p:sp>
        <p:nvSpPr>
          <p:cNvPr id="26" name="25 Elipse"/>
          <p:cNvSpPr/>
          <p:nvPr/>
        </p:nvSpPr>
        <p:spPr>
          <a:xfrm>
            <a:off x="2843808" y="5013176"/>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dirty="0" smtClean="0"/>
              <a:t>2</a:t>
            </a:r>
            <a:endParaRPr lang="es-CL" dirty="0"/>
          </a:p>
        </p:txBody>
      </p:sp>
      <p:sp>
        <p:nvSpPr>
          <p:cNvPr id="27" name="26 Elipse"/>
          <p:cNvSpPr/>
          <p:nvPr/>
        </p:nvSpPr>
        <p:spPr>
          <a:xfrm>
            <a:off x="2843808" y="5949280"/>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dirty="0" smtClean="0"/>
              <a:t>3</a:t>
            </a:r>
            <a:endParaRPr lang="es-CL" dirty="0"/>
          </a:p>
        </p:txBody>
      </p:sp>
      <p:sp>
        <p:nvSpPr>
          <p:cNvPr id="28" name="27 CuadroTexto"/>
          <p:cNvSpPr txBox="1"/>
          <p:nvPr/>
        </p:nvSpPr>
        <p:spPr>
          <a:xfrm>
            <a:off x="3275856" y="5949280"/>
            <a:ext cx="3384376" cy="646331"/>
          </a:xfrm>
          <a:prstGeom prst="rect">
            <a:avLst/>
          </a:prstGeom>
          <a:noFill/>
        </p:spPr>
        <p:txBody>
          <a:bodyPr wrap="square" rtlCol="0">
            <a:spAutoFit/>
          </a:bodyPr>
          <a:lstStyle/>
          <a:p>
            <a:r>
              <a:rPr lang="es-CL" dirty="0" smtClean="0"/>
              <a:t>Uso del estadístico Z-</a:t>
            </a:r>
            <a:r>
              <a:rPr lang="es-CL" dirty="0" err="1" smtClean="0"/>
              <a:t>dist</a:t>
            </a:r>
            <a:r>
              <a:rPr lang="es-CL" dirty="0" smtClean="0"/>
              <a:t> (&lt;1,64) para selección de la </a:t>
            </a:r>
            <a:r>
              <a:rPr lang="es-CL" dirty="0" err="1" smtClean="0"/>
              <a:t>f.d.p</a:t>
            </a:r>
            <a:endParaRPr lang="es-CL"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1"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CL"/>
          </a:p>
        </p:txBody>
      </p:sp>
      <p:sp>
        <p:nvSpPr>
          <p:cNvPr id="227332" name="Rectangle 4"/>
          <p:cNvSpPr>
            <a:spLocks noChangeArrowheads="1"/>
          </p:cNvSpPr>
          <p:nvPr/>
        </p:nvSpPr>
        <p:spPr bwMode="auto">
          <a:xfrm>
            <a:off x="0" y="26193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pic>
        <p:nvPicPr>
          <p:cNvPr id="7" name="Imagen 54" descr="gpon2h"/>
          <p:cNvPicPr>
            <a:picLocks noChangeAspect="1" noChangeArrowheads="1"/>
          </p:cNvPicPr>
          <p:nvPr/>
        </p:nvPicPr>
        <p:blipFill>
          <a:blip r:embed="rId3" cstate="print"/>
          <a:srcRect/>
          <a:stretch>
            <a:fillRect/>
          </a:stretch>
        </p:blipFill>
        <p:spPr bwMode="auto">
          <a:xfrm>
            <a:off x="1883115" y="1340768"/>
            <a:ext cx="7260885" cy="5517232"/>
          </a:xfrm>
          <a:prstGeom prst="rect">
            <a:avLst/>
          </a:prstGeom>
          <a:noFill/>
        </p:spPr>
      </p:pic>
      <p:sp>
        <p:nvSpPr>
          <p:cNvPr id="10" name="9 CuadroTexto"/>
          <p:cNvSpPr txBox="1"/>
          <p:nvPr/>
        </p:nvSpPr>
        <p:spPr>
          <a:xfrm>
            <a:off x="1547664" y="1268760"/>
            <a:ext cx="4910832" cy="400110"/>
          </a:xfrm>
          <a:prstGeom prst="rect">
            <a:avLst/>
          </a:prstGeom>
          <a:noFill/>
        </p:spPr>
        <p:txBody>
          <a:bodyPr wrap="none" rtlCol="0">
            <a:spAutoFit/>
          </a:bodyPr>
          <a:lstStyle/>
          <a:p>
            <a:r>
              <a:rPr lang="es-CL" sz="2000" dirty="0" smtClean="0">
                <a:solidFill>
                  <a:srgbClr val="FF0000"/>
                </a:solidFill>
              </a:rPr>
              <a:t>Para intensidades máximas anuales en 1 hora</a:t>
            </a:r>
            <a:endParaRPr lang="es-CL" sz="2000" dirty="0">
              <a:solidFill>
                <a:srgbClr val="FF0000"/>
              </a:solidFill>
            </a:endParaRPr>
          </a:p>
        </p:txBody>
      </p:sp>
      <p:sp>
        <p:nvSpPr>
          <p:cNvPr id="11" name="Rectangle 13"/>
          <p:cNvSpPr>
            <a:spLocks noChangeArrowheads="1"/>
          </p:cNvSpPr>
          <p:nvPr/>
        </p:nvSpPr>
        <p:spPr bwMode="auto">
          <a:xfrm>
            <a:off x="0" y="260648"/>
            <a:ext cx="6084168"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es-CL" sz="2400" dirty="0" smtClean="0"/>
              <a:t>Selección de función de distribución regional de intensidades máximas horaria anuales</a:t>
            </a:r>
            <a:endParaRPr lang="es-CL" sz="2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611560" y="1340768"/>
          <a:ext cx="7701185" cy="4846320"/>
        </p:xfrm>
        <a:graphic>
          <a:graphicData uri="http://schemas.openxmlformats.org/drawingml/2006/table">
            <a:tbl>
              <a:tblPr/>
              <a:tblGrid>
                <a:gridCol w="1217613"/>
                <a:gridCol w="820140"/>
                <a:gridCol w="742599"/>
                <a:gridCol w="742599"/>
                <a:gridCol w="711781"/>
                <a:gridCol w="711781"/>
                <a:gridCol w="711781"/>
                <a:gridCol w="711781"/>
                <a:gridCol w="711781"/>
                <a:gridCol w="619329"/>
              </a:tblGrid>
              <a:tr h="107950">
                <a:tc rowSpan="2">
                  <a:txBody>
                    <a:bodyPr/>
                    <a:lstStyle/>
                    <a:p>
                      <a:pPr algn="ctr">
                        <a:spcAft>
                          <a:spcPts val="0"/>
                        </a:spcAft>
                      </a:pPr>
                      <a:r>
                        <a:rPr lang="es-ES" sz="1200" b="1" dirty="0">
                          <a:latin typeface="Kalinga"/>
                          <a:ea typeface="MS Mincho"/>
                          <a:cs typeface="Times New Roman"/>
                        </a:rPr>
                        <a:t>Región</a:t>
                      </a:r>
                      <a:endParaRPr lang="es-CL" sz="1200" dirty="0">
                        <a:latin typeface="Calibri"/>
                        <a:ea typeface="MS Mincho"/>
                        <a:cs typeface="Times New Roman"/>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es-ES" sz="1200" b="1" dirty="0">
                          <a:latin typeface="Kalinga"/>
                          <a:ea typeface="MS Mincho"/>
                          <a:cs typeface="Times New Roman"/>
                        </a:rPr>
                        <a:t>Duración</a:t>
                      </a:r>
                      <a:endParaRPr lang="es-CL" sz="1200" dirty="0">
                        <a:latin typeface="Calibri"/>
                        <a:ea typeface="MS Mincho"/>
                        <a:cs typeface="Times New Roman"/>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s-ES" sz="1200" b="1">
                          <a:latin typeface="Kalinga"/>
                          <a:ea typeface="MS Mincho"/>
                          <a:cs typeface="Times New Roman"/>
                        </a:rPr>
                        <a:t>GEV</a:t>
                      </a:r>
                      <a:endParaRPr lang="es-CL" sz="120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L"/>
                    </a:p>
                  </a:txBody>
                  <a:tcPr/>
                </a:tc>
                <a:tc gridSpan="2">
                  <a:txBody>
                    <a:bodyPr/>
                    <a:lstStyle/>
                    <a:p>
                      <a:pPr algn="ctr">
                        <a:spcAft>
                          <a:spcPts val="0"/>
                        </a:spcAft>
                      </a:pPr>
                      <a:r>
                        <a:rPr lang="es-ES" sz="1200" b="1">
                          <a:latin typeface="Kalinga"/>
                          <a:ea typeface="MS Mincho"/>
                          <a:cs typeface="Times New Roman"/>
                        </a:rPr>
                        <a:t>NORGEN</a:t>
                      </a:r>
                      <a:endParaRPr lang="es-CL" sz="120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L"/>
                    </a:p>
                  </a:txBody>
                  <a:tcPr/>
                </a:tc>
                <a:tc gridSpan="2">
                  <a:txBody>
                    <a:bodyPr/>
                    <a:lstStyle/>
                    <a:p>
                      <a:pPr algn="ctr">
                        <a:spcAft>
                          <a:spcPts val="0"/>
                        </a:spcAft>
                      </a:pPr>
                      <a:r>
                        <a:rPr lang="es-ES" sz="1200" b="1">
                          <a:latin typeface="Kalinga"/>
                          <a:ea typeface="MS Mincho"/>
                          <a:cs typeface="Times New Roman"/>
                        </a:rPr>
                        <a:t>PT3</a:t>
                      </a:r>
                      <a:endParaRPr lang="es-CL" sz="120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L"/>
                    </a:p>
                  </a:txBody>
                  <a:tcPr/>
                </a:tc>
                <a:tc gridSpan="2">
                  <a:txBody>
                    <a:bodyPr/>
                    <a:lstStyle/>
                    <a:p>
                      <a:pPr algn="ctr">
                        <a:spcAft>
                          <a:spcPts val="0"/>
                        </a:spcAft>
                      </a:pPr>
                      <a:r>
                        <a:rPr lang="es-ES" sz="1200" b="1">
                          <a:latin typeface="Kalinga"/>
                          <a:ea typeface="MS Mincho"/>
                          <a:cs typeface="Times New Roman"/>
                        </a:rPr>
                        <a:t>PARGEN</a:t>
                      </a:r>
                      <a:endParaRPr lang="es-CL" sz="120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L"/>
                    </a:p>
                  </a:txBody>
                  <a:tcPr/>
                </a:tc>
              </a:tr>
              <a:tr h="107950">
                <a:tc vMerge="1">
                  <a:txBody>
                    <a:bodyPr/>
                    <a:lstStyle/>
                    <a:p>
                      <a:endParaRPr lang="es-CL"/>
                    </a:p>
                  </a:txBody>
                  <a:tcPr/>
                </a:tc>
                <a:tc vMerge="1">
                  <a:txBody>
                    <a:bodyPr/>
                    <a:lstStyle/>
                    <a:p>
                      <a:endParaRPr lang="es-CL"/>
                    </a:p>
                  </a:txBody>
                  <a:tcPr/>
                </a:tc>
                <a:tc>
                  <a:txBody>
                    <a:bodyPr/>
                    <a:lstStyle/>
                    <a:p>
                      <a:pPr algn="ctr">
                        <a:spcAft>
                          <a:spcPts val="0"/>
                        </a:spcAft>
                      </a:pPr>
                      <a:r>
                        <a:rPr lang="es-ES" sz="1200" dirty="0">
                          <a:latin typeface="Kalinga"/>
                          <a:ea typeface="MS Mincho"/>
                          <a:cs typeface="Times New Roman"/>
                        </a:rPr>
                        <a:t>SESGO</a:t>
                      </a:r>
                      <a:endParaRPr lang="es-CL" sz="1200" dirty="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Kalinga"/>
                          <a:ea typeface="MS Mincho"/>
                          <a:cs typeface="Times New Roman"/>
                        </a:rPr>
                        <a:t>RMSE</a:t>
                      </a:r>
                      <a:endParaRPr lang="es-CL" sz="1200" dirty="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Kalinga"/>
                          <a:ea typeface="MS Mincho"/>
                          <a:cs typeface="Times New Roman"/>
                        </a:rPr>
                        <a:t>SESGO</a:t>
                      </a:r>
                      <a:endParaRPr lang="es-CL" sz="1200" dirty="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Kalinga"/>
                          <a:ea typeface="MS Mincho"/>
                          <a:cs typeface="Times New Roman"/>
                        </a:rPr>
                        <a:t>RMSE</a:t>
                      </a:r>
                      <a:endParaRPr lang="es-CL" sz="1200" dirty="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Kalinga"/>
                          <a:ea typeface="MS Mincho"/>
                          <a:cs typeface="Times New Roman"/>
                        </a:rPr>
                        <a:t>SESGO</a:t>
                      </a:r>
                      <a:endParaRPr lang="es-CL" sz="1200" dirty="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Kalinga"/>
                          <a:ea typeface="MS Mincho"/>
                          <a:cs typeface="Times New Roman"/>
                        </a:rPr>
                        <a:t>RMSE</a:t>
                      </a:r>
                      <a:endParaRPr lang="es-CL" sz="1200" dirty="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Kalinga"/>
                          <a:ea typeface="MS Mincho"/>
                          <a:cs typeface="Times New Roman"/>
                        </a:rPr>
                        <a:t>SESGO</a:t>
                      </a:r>
                      <a:endParaRPr lang="es-CL" sz="1200" dirty="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Kalinga"/>
                          <a:ea typeface="MS Mincho"/>
                          <a:cs typeface="Times New Roman"/>
                        </a:rPr>
                        <a:t>RMSE</a:t>
                      </a:r>
                      <a:endParaRPr lang="es-CL" sz="1200" dirty="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7950">
                <a:tc rowSpan="7">
                  <a:txBody>
                    <a:bodyPr/>
                    <a:lstStyle/>
                    <a:p>
                      <a:pPr algn="ctr">
                        <a:spcAft>
                          <a:spcPts val="0"/>
                        </a:spcAft>
                      </a:pPr>
                      <a:r>
                        <a:rPr lang="es-ES" sz="1050" b="1">
                          <a:latin typeface="Kalinga"/>
                          <a:ea typeface="MS Mincho"/>
                          <a:cs typeface="Times New Roman"/>
                        </a:rPr>
                        <a:t>Coquimbo</a:t>
                      </a:r>
                      <a:endParaRPr lang="es-CL" sz="1050">
                        <a:latin typeface="Calibri"/>
                        <a:ea typeface="MS Mincho"/>
                        <a:cs typeface="Times New Roman"/>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50">
                          <a:latin typeface="Kalinga"/>
                          <a:ea typeface="MS Mincho"/>
                          <a:cs typeface="Times New Roman"/>
                        </a:rPr>
                        <a:t>1</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s-ES" sz="1050" dirty="0" smtClean="0">
                          <a:latin typeface="Kalinga"/>
                          <a:ea typeface="MS Mincho"/>
                          <a:cs typeface="Times New Roman"/>
                        </a:rPr>
                        <a:t>0,052</a:t>
                      </a:r>
                      <a:endParaRPr lang="es-CL" sz="1050" dirty="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s-ES" sz="1050">
                          <a:latin typeface="Kalinga"/>
                          <a:ea typeface="MS Mincho"/>
                          <a:cs typeface="Times New Roman"/>
                        </a:rPr>
                        <a:t>0,464</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s-ES" sz="1050">
                          <a:latin typeface="Kalinga"/>
                          <a:ea typeface="MS Mincho"/>
                          <a:cs typeface="Times New Roman"/>
                        </a:rPr>
                        <a:t>0,049</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s-ES" sz="1050" dirty="0">
                          <a:latin typeface="Kalinga"/>
                          <a:ea typeface="MS Mincho"/>
                          <a:cs typeface="Times New Roman"/>
                        </a:rPr>
                        <a:t>0,45</a:t>
                      </a:r>
                      <a:endParaRPr lang="es-CL" sz="1050" dirty="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s-ES" sz="1050" dirty="0">
                          <a:latin typeface="Kalinga"/>
                          <a:ea typeface="MS Mincho"/>
                          <a:cs typeface="Times New Roman"/>
                        </a:rPr>
                        <a:t>0,05</a:t>
                      </a:r>
                      <a:endParaRPr lang="es-CL" sz="1050" dirty="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s-ES" sz="1050">
                          <a:latin typeface="Kalinga"/>
                          <a:ea typeface="MS Mincho"/>
                          <a:cs typeface="Times New Roman"/>
                        </a:rPr>
                        <a:t>0,433</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s-ES" sz="1050">
                          <a:latin typeface="Kalinga"/>
                          <a:ea typeface="MS Mincho"/>
                          <a:cs typeface="Times New Roman"/>
                        </a:rPr>
                        <a:t>0,067</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s-ES" sz="1050">
                          <a:latin typeface="Kalinga"/>
                          <a:ea typeface="MS Mincho"/>
                          <a:cs typeface="Times New Roman"/>
                        </a:rPr>
                        <a:t>0,465</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r>
              <a:tr h="107950">
                <a:tc vMerge="1">
                  <a:txBody>
                    <a:bodyPr/>
                    <a:lstStyle/>
                    <a:p>
                      <a:endParaRPr lang="es-CL"/>
                    </a:p>
                  </a:txBody>
                  <a:tcPr/>
                </a:tc>
                <a:tc>
                  <a:txBody>
                    <a:bodyPr/>
                    <a:lstStyle/>
                    <a:p>
                      <a:pPr algn="ctr">
                        <a:spcAft>
                          <a:spcPts val="0"/>
                        </a:spcAft>
                      </a:pPr>
                      <a:r>
                        <a:rPr lang="es-ES" sz="1050">
                          <a:latin typeface="Kalinga"/>
                          <a:ea typeface="MS Mincho"/>
                          <a:cs typeface="Times New Roman"/>
                        </a:rPr>
                        <a:t>2</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dirty="0" smtClean="0">
                          <a:latin typeface="Kalinga"/>
                          <a:ea typeface="MS Mincho"/>
                          <a:cs typeface="Times New Roman"/>
                        </a:rPr>
                        <a:t>0,072</a:t>
                      </a:r>
                      <a:endParaRPr lang="es-CL" sz="1050" dirty="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0,57</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0,07</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0,561</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0,069</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0,549</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0,085</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0,576</a:t>
                      </a:r>
                      <a:endParaRPr lang="es-CL" sz="1050">
                        <a:latin typeface="Calibri"/>
                        <a:ea typeface="MS Mincho"/>
                        <a:cs typeface="Times New Roman"/>
                      </a:endParaRPr>
                    </a:p>
                  </a:txBody>
                  <a:tcPr marL="44450" marR="44450" marT="0" marB="0" anchor="b">
                    <a:lnL>
                      <a:noFill/>
                    </a:lnL>
                    <a:lnR>
                      <a:noFill/>
                    </a:lnR>
                    <a:lnT>
                      <a:noFill/>
                    </a:lnT>
                    <a:lnB>
                      <a:noFill/>
                    </a:lnB>
                  </a:tcPr>
                </a:tc>
              </a:tr>
              <a:tr h="107950">
                <a:tc vMerge="1">
                  <a:txBody>
                    <a:bodyPr/>
                    <a:lstStyle/>
                    <a:p>
                      <a:endParaRPr lang="es-CL"/>
                    </a:p>
                  </a:txBody>
                  <a:tcPr/>
                </a:tc>
                <a:tc>
                  <a:txBody>
                    <a:bodyPr/>
                    <a:lstStyle/>
                    <a:p>
                      <a:pPr algn="ctr">
                        <a:spcAft>
                          <a:spcPts val="0"/>
                        </a:spcAft>
                      </a:pPr>
                      <a:r>
                        <a:rPr lang="es-ES" sz="1050">
                          <a:latin typeface="Kalinga"/>
                          <a:ea typeface="MS Mincho"/>
                          <a:cs typeface="Times New Roman"/>
                        </a:rPr>
                        <a:t>4</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dirty="0" smtClean="0">
                          <a:latin typeface="Kalinga"/>
                          <a:ea typeface="MS Mincho"/>
                          <a:cs typeface="Times New Roman"/>
                        </a:rPr>
                        <a:t>0,045</a:t>
                      </a:r>
                      <a:endParaRPr lang="es-CL" sz="1050" dirty="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0,463</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0,045</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0,456</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0,044</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0,449</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0,057</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0,466</a:t>
                      </a:r>
                      <a:endParaRPr lang="es-CL" sz="1050">
                        <a:latin typeface="Calibri"/>
                        <a:ea typeface="MS Mincho"/>
                        <a:cs typeface="Times New Roman"/>
                      </a:endParaRPr>
                    </a:p>
                  </a:txBody>
                  <a:tcPr marL="44450" marR="44450" marT="0" marB="0" anchor="b">
                    <a:lnL>
                      <a:noFill/>
                    </a:lnL>
                    <a:lnR>
                      <a:noFill/>
                    </a:lnR>
                    <a:lnT>
                      <a:noFill/>
                    </a:lnT>
                    <a:lnB>
                      <a:noFill/>
                    </a:lnB>
                  </a:tcPr>
                </a:tc>
              </a:tr>
              <a:tr h="107950">
                <a:tc vMerge="1">
                  <a:txBody>
                    <a:bodyPr/>
                    <a:lstStyle/>
                    <a:p>
                      <a:endParaRPr lang="es-CL"/>
                    </a:p>
                  </a:txBody>
                  <a:tcPr/>
                </a:tc>
                <a:tc>
                  <a:txBody>
                    <a:bodyPr/>
                    <a:lstStyle/>
                    <a:p>
                      <a:pPr algn="ctr">
                        <a:spcAft>
                          <a:spcPts val="0"/>
                        </a:spcAft>
                      </a:pPr>
                      <a:r>
                        <a:rPr lang="es-ES" sz="1050">
                          <a:latin typeface="Kalinga"/>
                          <a:ea typeface="MS Mincho"/>
                          <a:cs typeface="Times New Roman"/>
                        </a:rPr>
                        <a:t>6</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0,057</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0,509</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0,055</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0,501</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0,054</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0,49</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0,068</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0,521</a:t>
                      </a:r>
                      <a:endParaRPr lang="es-CL" sz="1050">
                        <a:latin typeface="Calibri"/>
                        <a:ea typeface="MS Mincho"/>
                        <a:cs typeface="Times New Roman"/>
                      </a:endParaRPr>
                    </a:p>
                  </a:txBody>
                  <a:tcPr marL="44450" marR="44450" marT="0" marB="0" anchor="b">
                    <a:lnL>
                      <a:noFill/>
                    </a:lnL>
                    <a:lnR>
                      <a:noFill/>
                    </a:lnR>
                    <a:lnT>
                      <a:noFill/>
                    </a:lnT>
                    <a:lnB>
                      <a:noFill/>
                    </a:lnB>
                  </a:tcPr>
                </a:tc>
              </a:tr>
              <a:tr h="107950">
                <a:tc vMerge="1">
                  <a:txBody>
                    <a:bodyPr/>
                    <a:lstStyle/>
                    <a:p>
                      <a:endParaRPr lang="es-CL"/>
                    </a:p>
                  </a:txBody>
                  <a:tcPr/>
                </a:tc>
                <a:tc>
                  <a:txBody>
                    <a:bodyPr/>
                    <a:lstStyle/>
                    <a:p>
                      <a:pPr algn="ctr">
                        <a:spcAft>
                          <a:spcPts val="0"/>
                        </a:spcAft>
                      </a:pPr>
                      <a:r>
                        <a:rPr lang="es-ES" sz="1050">
                          <a:latin typeface="Kalinga"/>
                          <a:ea typeface="MS Mincho"/>
                          <a:cs typeface="Times New Roman"/>
                        </a:rPr>
                        <a:t>12</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0,039</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0,572</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0,037</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0,553</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0,038</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0,529</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0,058</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0,585</a:t>
                      </a:r>
                      <a:endParaRPr lang="es-CL" sz="1050">
                        <a:latin typeface="Calibri"/>
                        <a:ea typeface="MS Mincho"/>
                        <a:cs typeface="Times New Roman"/>
                      </a:endParaRPr>
                    </a:p>
                  </a:txBody>
                  <a:tcPr marL="44450" marR="44450" marT="0" marB="0" anchor="b">
                    <a:lnL>
                      <a:noFill/>
                    </a:lnL>
                    <a:lnR>
                      <a:noFill/>
                    </a:lnR>
                    <a:lnT>
                      <a:noFill/>
                    </a:lnT>
                    <a:lnB>
                      <a:noFill/>
                    </a:lnB>
                  </a:tcPr>
                </a:tc>
              </a:tr>
              <a:tr h="107950">
                <a:tc vMerge="1">
                  <a:txBody>
                    <a:bodyPr/>
                    <a:lstStyle/>
                    <a:p>
                      <a:endParaRPr lang="es-CL"/>
                    </a:p>
                  </a:txBody>
                  <a:tcPr/>
                </a:tc>
                <a:tc>
                  <a:txBody>
                    <a:bodyPr/>
                    <a:lstStyle/>
                    <a:p>
                      <a:pPr algn="ctr">
                        <a:spcAft>
                          <a:spcPts val="0"/>
                        </a:spcAft>
                      </a:pPr>
                      <a:r>
                        <a:rPr lang="es-ES" sz="1050">
                          <a:latin typeface="Kalinga"/>
                          <a:ea typeface="MS Mincho"/>
                          <a:cs typeface="Times New Roman"/>
                        </a:rPr>
                        <a:t>24</a:t>
                      </a:r>
                      <a:endParaRPr lang="es-CL" sz="1050">
                        <a:latin typeface="Calibri"/>
                        <a:ea typeface="MS Mincho"/>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50">
                          <a:latin typeface="Kalinga"/>
                          <a:ea typeface="MS Mincho"/>
                          <a:cs typeface="Times New Roman"/>
                        </a:rPr>
                        <a:t>0,056</a:t>
                      </a:r>
                      <a:endParaRPr lang="es-CL" sz="1050">
                        <a:latin typeface="Calibri"/>
                        <a:ea typeface="MS Mincho"/>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50">
                          <a:latin typeface="Kalinga"/>
                          <a:ea typeface="MS Mincho"/>
                          <a:cs typeface="Times New Roman"/>
                        </a:rPr>
                        <a:t>0,767</a:t>
                      </a:r>
                      <a:endParaRPr lang="es-CL" sz="1050">
                        <a:latin typeface="Calibri"/>
                        <a:ea typeface="MS Mincho"/>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50">
                          <a:latin typeface="Kalinga"/>
                          <a:ea typeface="MS Mincho"/>
                          <a:cs typeface="Times New Roman"/>
                        </a:rPr>
                        <a:t>0,051</a:t>
                      </a:r>
                      <a:endParaRPr lang="es-CL" sz="1050">
                        <a:latin typeface="Calibri"/>
                        <a:ea typeface="MS Mincho"/>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50">
                          <a:latin typeface="Kalinga"/>
                          <a:ea typeface="MS Mincho"/>
                          <a:cs typeface="Times New Roman"/>
                        </a:rPr>
                        <a:t>0,75</a:t>
                      </a:r>
                      <a:endParaRPr lang="es-CL" sz="1050">
                        <a:latin typeface="Calibri"/>
                        <a:ea typeface="MS Mincho"/>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50">
                          <a:latin typeface="Kalinga"/>
                          <a:ea typeface="MS Mincho"/>
                          <a:cs typeface="Times New Roman"/>
                        </a:rPr>
                        <a:t>0,052</a:t>
                      </a:r>
                      <a:endParaRPr lang="es-CL" sz="1050">
                        <a:latin typeface="Calibri"/>
                        <a:ea typeface="MS Mincho"/>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50">
                          <a:latin typeface="Kalinga"/>
                          <a:ea typeface="MS Mincho"/>
                          <a:cs typeface="Times New Roman"/>
                        </a:rPr>
                        <a:t>0,712</a:t>
                      </a:r>
                      <a:endParaRPr lang="es-CL" sz="1050">
                        <a:latin typeface="Calibri"/>
                        <a:ea typeface="MS Mincho"/>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50">
                          <a:latin typeface="Kalinga"/>
                          <a:ea typeface="MS Mincho"/>
                          <a:cs typeface="Times New Roman"/>
                        </a:rPr>
                        <a:t>0,095</a:t>
                      </a:r>
                      <a:endParaRPr lang="es-CL" sz="1050">
                        <a:latin typeface="Calibri"/>
                        <a:ea typeface="MS Mincho"/>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50">
                          <a:latin typeface="Kalinga"/>
                          <a:ea typeface="MS Mincho"/>
                          <a:cs typeface="Times New Roman"/>
                        </a:rPr>
                        <a:t>0,824</a:t>
                      </a:r>
                      <a:endParaRPr lang="es-CL" sz="1050">
                        <a:latin typeface="Calibri"/>
                        <a:ea typeface="MS Mincho"/>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r>
              <a:tr h="107950">
                <a:tc vMerge="1">
                  <a:txBody>
                    <a:bodyPr/>
                    <a:lstStyle/>
                    <a:p>
                      <a:endParaRPr lang="es-CL"/>
                    </a:p>
                  </a:txBody>
                  <a:tcPr/>
                </a:tc>
                <a:tc>
                  <a:txBody>
                    <a:bodyPr/>
                    <a:lstStyle/>
                    <a:p>
                      <a:pPr algn="ctr">
                        <a:spcAft>
                          <a:spcPts val="0"/>
                        </a:spcAft>
                      </a:pPr>
                      <a:r>
                        <a:rPr lang="es-ES" sz="1050">
                          <a:latin typeface="Calibri"/>
                          <a:ea typeface="MS Mincho"/>
                          <a:cs typeface="Kalinga"/>
                        </a:rPr>
                        <a:t>Σ</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a:spcAft>
                          <a:spcPts val="0"/>
                        </a:spcAft>
                      </a:pPr>
                      <a:r>
                        <a:rPr lang="es-ES" sz="1050">
                          <a:latin typeface="Kalinga"/>
                          <a:ea typeface="MS Mincho"/>
                          <a:cs typeface="Times New Roman"/>
                        </a:rPr>
                        <a:t>0,321</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a:spcAft>
                          <a:spcPts val="0"/>
                        </a:spcAft>
                      </a:pPr>
                      <a:r>
                        <a:rPr lang="es-ES" sz="1050" b="1">
                          <a:latin typeface="Kalinga"/>
                          <a:ea typeface="MS Mincho"/>
                          <a:cs typeface="Times New Roman"/>
                        </a:rPr>
                        <a:t>3,345</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a:spcAft>
                          <a:spcPts val="0"/>
                        </a:spcAft>
                      </a:pPr>
                      <a:r>
                        <a:rPr lang="es-ES" sz="1050">
                          <a:latin typeface="Kalinga"/>
                          <a:ea typeface="MS Mincho"/>
                          <a:cs typeface="Times New Roman"/>
                        </a:rPr>
                        <a:t>0,307</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a:spcAft>
                          <a:spcPts val="0"/>
                        </a:spcAft>
                      </a:pPr>
                      <a:r>
                        <a:rPr lang="es-ES" sz="1050" b="1">
                          <a:latin typeface="Kalinga"/>
                          <a:ea typeface="MS Mincho"/>
                          <a:cs typeface="Times New Roman"/>
                        </a:rPr>
                        <a:t>3,271</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a:spcAft>
                          <a:spcPts val="0"/>
                        </a:spcAft>
                      </a:pPr>
                      <a:r>
                        <a:rPr lang="es-ES" sz="1050">
                          <a:latin typeface="Kalinga"/>
                          <a:ea typeface="MS Mincho"/>
                          <a:cs typeface="Times New Roman"/>
                        </a:rPr>
                        <a:t>0,307</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a:spcAft>
                          <a:spcPts val="0"/>
                        </a:spcAft>
                      </a:pPr>
                      <a:r>
                        <a:rPr lang="es-ES" sz="1050" b="1">
                          <a:latin typeface="Kalinga"/>
                          <a:ea typeface="MS Mincho"/>
                          <a:cs typeface="Times New Roman"/>
                        </a:rPr>
                        <a:t>3,162</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es-ES" sz="1050">
                          <a:latin typeface="Kalinga"/>
                          <a:ea typeface="MS Mincho"/>
                          <a:cs typeface="Times New Roman"/>
                        </a:rPr>
                        <a:t>0,430</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a:spcAft>
                          <a:spcPts val="0"/>
                        </a:spcAft>
                      </a:pPr>
                      <a:r>
                        <a:rPr lang="es-ES" sz="1050" b="1">
                          <a:latin typeface="Kalinga"/>
                          <a:ea typeface="MS Mincho"/>
                          <a:cs typeface="Times New Roman"/>
                        </a:rPr>
                        <a:t>3,437</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r>
              <a:tr h="107950">
                <a:tc rowSpan="7">
                  <a:txBody>
                    <a:bodyPr/>
                    <a:lstStyle/>
                    <a:p>
                      <a:pPr algn="ctr">
                        <a:spcAft>
                          <a:spcPts val="0"/>
                        </a:spcAft>
                      </a:pPr>
                      <a:r>
                        <a:rPr lang="es-ES" sz="1050" b="1">
                          <a:latin typeface="Kalinga"/>
                          <a:ea typeface="MS Mincho"/>
                          <a:cs typeface="Times New Roman"/>
                        </a:rPr>
                        <a:t>Centro_poniente</a:t>
                      </a:r>
                      <a:endParaRPr lang="es-CL" sz="1050">
                        <a:latin typeface="Calibri"/>
                        <a:ea typeface="MS Mincho"/>
                        <a:cs typeface="Times New Roman"/>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50">
                          <a:latin typeface="Kalinga"/>
                          <a:ea typeface="MS Mincho"/>
                          <a:cs typeface="Times New Roman"/>
                        </a:rPr>
                        <a:t>1</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s-ES" sz="1050">
                          <a:latin typeface="Kalinga"/>
                          <a:ea typeface="MS Mincho"/>
                          <a:cs typeface="Times New Roman"/>
                        </a:rPr>
                        <a:t>0,018</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s-ES" sz="1050">
                          <a:latin typeface="Kalinga"/>
                          <a:ea typeface="MS Mincho"/>
                          <a:cs typeface="Times New Roman"/>
                        </a:rPr>
                        <a:t>0,598</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s-ES" sz="1050">
                          <a:latin typeface="Kalinga"/>
                          <a:ea typeface="MS Mincho"/>
                          <a:cs typeface="Times New Roman"/>
                        </a:rPr>
                        <a:t>0,008</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s-ES" sz="1050">
                          <a:latin typeface="Kalinga"/>
                          <a:ea typeface="MS Mincho"/>
                          <a:cs typeface="Times New Roman"/>
                        </a:rPr>
                        <a:t>0,58</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s-ES" sz="1050">
                          <a:latin typeface="Kalinga"/>
                          <a:ea typeface="MS Mincho"/>
                          <a:cs typeface="Times New Roman"/>
                        </a:rPr>
                        <a:t>0,011</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s-ES" sz="1050">
                          <a:latin typeface="Kalinga"/>
                          <a:ea typeface="MS Mincho"/>
                          <a:cs typeface="Times New Roman"/>
                        </a:rPr>
                        <a:t>0,545</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s-ES" sz="1050">
                          <a:latin typeface="Kalinga"/>
                          <a:ea typeface="MS Mincho"/>
                          <a:cs typeface="Times New Roman"/>
                        </a:rPr>
                        <a:t>0,029</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s-ES" sz="1050">
                          <a:latin typeface="Kalinga"/>
                          <a:ea typeface="MS Mincho"/>
                          <a:cs typeface="Times New Roman"/>
                        </a:rPr>
                        <a:t>0,614</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r>
              <a:tr h="107950">
                <a:tc vMerge="1">
                  <a:txBody>
                    <a:bodyPr/>
                    <a:lstStyle/>
                    <a:p>
                      <a:endParaRPr lang="es-CL"/>
                    </a:p>
                  </a:txBody>
                  <a:tcPr/>
                </a:tc>
                <a:tc>
                  <a:txBody>
                    <a:bodyPr/>
                    <a:lstStyle/>
                    <a:p>
                      <a:pPr algn="ctr">
                        <a:spcAft>
                          <a:spcPts val="0"/>
                        </a:spcAft>
                      </a:pPr>
                      <a:r>
                        <a:rPr lang="es-ES" sz="1050">
                          <a:latin typeface="Kalinga"/>
                          <a:ea typeface="MS Mincho"/>
                          <a:cs typeface="Times New Roman"/>
                        </a:rPr>
                        <a:t>2</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0,019</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0,766</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0,012</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0,749</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0,018</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0,717</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0,029</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0,782</a:t>
                      </a:r>
                      <a:endParaRPr lang="es-CL" sz="1050">
                        <a:latin typeface="Calibri"/>
                        <a:ea typeface="MS Mincho"/>
                        <a:cs typeface="Times New Roman"/>
                      </a:endParaRPr>
                    </a:p>
                  </a:txBody>
                  <a:tcPr marL="44450" marR="44450" marT="0" marB="0" anchor="b">
                    <a:lnL>
                      <a:noFill/>
                    </a:lnL>
                    <a:lnR>
                      <a:noFill/>
                    </a:lnR>
                    <a:lnT>
                      <a:noFill/>
                    </a:lnT>
                    <a:lnB>
                      <a:noFill/>
                    </a:lnB>
                  </a:tcPr>
                </a:tc>
              </a:tr>
              <a:tr h="107950">
                <a:tc vMerge="1">
                  <a:txBody>
                    <a:bodyPr/>
                    <a:lstStyle/>
                    <a:p>
                      <a:endParaRPr lang="es-CL"/>
                    </a:p>
                  </a:txBody>
                  <a:tcPr/>
                </a:tc>
                <a:tc>
                  <a:txBody>
                    <a:bodyPr/>
                    <a:lstStyle/>
                    <a:p>
                      <a:pPr algn="ctr">
                        <a:spcAft>
                          <a:spcPts val="0"/>
                        </a:spcAft>
                      </a:pPr>
                      <a:r>
                        <a:rPr lang="es-ES" sz="1050">
                          <a:latin typeface="Kalinga"/>
                          <a:ea typeface="MS Mincho"/>
                          <a:cs typeface="Times New Roman"/>
                        </a:rPr>
                        <a:t>4</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0,022</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0,84</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0,018</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0,824</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0,025</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0,792</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0,037</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0,865</a:t>
                      </a:r>
                      <a:endParaRPr lang="es-CL" sz="1050">
                        <a:latin typeface="Calibri"/>
                        <a:ea typeface="MS Mincho"/>
                        <a:cs typeface="Times New Roman"/>
                      </a:endParaRPr>
                    </a:p>
                  </a:txBody>
                  <a:tcPr marL="44450" marR="44450" marT="0" marB="0" anchor="b">
                    <a:lnL>
                      <a:noFill/>
                    </a:lnL>
                    <a:lnR>
                      <a:noFill/>
                    </a:lnR>
                    <a:lnT>
                      <a:noFill/>
                    </a:lnT>
                    <a:lnB>
                      <a:noFill/>
                    </a:lnB>
                  </a:tcPr>
                </a:tc>
              </a:tr>
              <a:tr h="107950">
                <a:tc vMerge="1">
                  <a:txBody>
                    <a:bodyPr/>
                    <a:lstStyle/>
                    <a:p>
                      <a:endParaRPr lang="es-CL"/>
                    </a:p>
                  </a:txBody>
                  <a:tcPr/>
                </a:tc>
                <a:tc>
                  <a:txBody>
                    <a:bodyPr/>
                    <a:lstStyle/>
                    <a:p>
                      <a:pPr algn="ctr">
                        <a:spcAft>
                          <a:spcPts val="0"/>
                        </a:spcAft>
                      </a:pPr>
                      <a:r>
                        <a:rPr lang="es-ES" sz="1050">
                          <a:latin typeface="Kalinga"/>
                          <a:ea typeface="MS Mincho"/>
                          <a:cs typeface="Times New Roman"/>
                        </a:rPr>
                        <a:t>6</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0,001</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0,773</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0,003</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0,763</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0,014</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0,728</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0,031</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0,78</a:t>
                      </a:r>
                      <a:endParaRPr lang="es-CL" sz="1050">
                        <a:latin typeface="Calibri"/>
                        <a:ea typeface="MS Mincho"/>
                        <a:cs typeface="Times New Roman"/>
                      </a:endParaRPr>
                    </a:p>
                  </a:txBody>
                  <a:tcPr marL="44450" marR="44450" marT="0" marB="0" anchor="b">
                    <a:lnL>
                      <a:noFill/>
                    </a:lnL>
                    <a:lnR>
                      <a:noFill/>
                    </a:lnR>
                    <a:lnT>
                      <a:noFill/>
                    </a:lnT>
                    <a:lnB>
                      <a:noFill/>
                    </a:lnB>
                  </a:tcPr>
                </a:tc>
              </a:tr>
              <a:tr h="107950">
                <a:tc vMerge="1">
                  <a:txBody>
                    <a:bodyPr/>
                    <a:lstStyle/>
                    <a:p>
                      <a:endParaRPr lang="es-CL"/>
                    </a:p>
                  </a:txBody>
                  <a:tcPr/>
                </a:tc>
                <a:tc>
                  <a:txBody>
                    <a:bodyPr/>
                    <a:lstStyle/>
                    <a:p>
                      <a:pPr algn="ctr">
                        <a:spcAft>
                          <a:spcPts val="0"/>
                        </a:spcAft>
                      </a:pPr>
                      <a:r>
                        <a:rPr lang="es-ES" sz="1050">
                          <a:latin typeface="Kalinga"/>
                          <a:ea typeface="MS Mincho"/>
                          <a:cs typeface="Times New Roman"/>
                        </a:rPr>
                        <a:t>12</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dirty="0">
                          <a:latin typeface="Kalinga"/>
                          <a:ea typeface="MS Mincho"/>
                          <a:cs typeface="Times New Roman"/>
                        </a:rPr>
                        <a:t>0,006</a:t>
                      </a:r>
                      <a:endParaRPr lang="es-CL" sz="1050" dirty="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0,78</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0,013</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0,772</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0,023</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0,737</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0,047</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0,8</a:t>
                      </a:r>
                      <a:endParaRPr lang="es-CL" sz="1050">
                        <a:latin typeface="Calibri"/>
                        <a:ea typeface="MS Mincho"/>
                        <a:cs typeface="Times New Roman"/>
                      </a:endParaRPr>
                    </a:p>
                  </a:txBody>
                  <a:tcPr marL="44450" marR="44450" marT="0" marB="0" anchor="b">
                    <a:lnL>
                      <a:noFill/>
                    </a:lnL>
                    <a:lnR>
                      <a:noFill/>
                    </a:lnR>
                    <a:lnT>
                      <a:noFill/>
                    </a:lnT>
                    <a:lnB>
                      <a:noFill/>
                    </a:lnB>
                  </a:tcPr>
                </a:tc>
              </a:tr>
              <a:tr h="107950">
                <a:tc vMerge="1">
                  <a:txBody>
                    <a:bodyPr/>
                    <a:lstStyle/>
                    <a:p>
                      <a:endParaRPr lang="es-CL"/>
                    </a:p>
                  </a:txBody>
                  <a:tcPr/>
                </a:tc>
                <a:tc>
                  <a:txBody>
                    <a:bodyPr/>
                    <a:lstStyle/>
                    <a:p>
                      <a:pPr algn="ctr">
                        <a:spcAft>
                          <a:spcPts val="0"/>
                        </a:spcAft>
                      </a:pPr>
                      <a:r>
                        <a:rPr lang="es-ES" sz="1050">
                          <a:latin typeface="Kalinga"/>
                          <a:ea typeface="MS Mincho"/>
                          <a:cs typeface="Times New Roman"/>
                        </a:rPr>
                        <a:t>24</a:t>
                      </a:r>
                      <a:endParaRPr lang="es-CL" sz="1050">
                        <a:latin typeface="Calibri"/>
                        <a:ea typeface="MS Mincho"/>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50">
                          <a:latin typeface="Kalinga"/>
                          <a:ea typeface="MS Mincho"/>
                          <a:cs typeface="Times New Roman"/>
                        </a:rPr>
                        <a:t>0,026</a:t>
                      </a:r>
                      <a:endParaRPr lang="es-CL" sz="1050">
                        <a:latin typeface="Calibri"/>
                        <a:ea typeface="MS Mincho"/>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50">
                          <a:latin typeface="Kalinga"/>
                          <a:ea typeface="MS Mincho"/>
                          <a:cs typeface="Times New Roman"/>
                        </a:rPr>
                        <a:t>0,703</a:t>
                      </a:r>
                      <a:endParaRPr lang="es-CL" sz="1050">
                        <a:latin typeface="Calibri"/>
                        <a:ea typeface="MS Mincho"/>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50">
                          <a:latin typeface="Kalinga"/>
                          <a:ea typeface="MS Mincho"/>
                          <a:cs typeface="Times New Roman"/>
                        </a:rPr>
                        <a:t>0,029</a:t>
                      </a:r>
                      <a:endParaRPr lang="es-CL" sz="1050">
                        <a:latin typeface="Calibri"/>
                        <a:ea typeface="MS Mincho"/>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50">
                          <a:latin typeface="Kalinga"/>
                          <a:ea typeface="MS Mincho"/>
                          <a:cs typeface="Times New Roman"/>
                        </a:rPr>
                        <a:t>0,687</a:t>
                      </a:r>
                      <a:endParaRPr lang="es-CL" sz="1050">
                        <a:latin typeface="Calibri"/>
                        <a:ea typeface="MS Mincho"/>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50">
                          <a:latin typeface="Kalinga"/>
                          <a:ea typeface="MS Mincho"/>
                          <a:cs typeface="Times New Roman"/>
                        </a:rPr>
                        <a:t>0,036</a:t>
                      </a:r>
                      <a:endParaRPr lang="es-CL" sz="1050">
                        <a:latin typeface="Calibri"/>
                        <a:ea typeface="MS Mincho"/>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50">
                          <a:latin typeface="Kalinga"/>
                          <a:ea typeface="MS Mincho"/>
                          <a:cs typeface="Times New Roman"/>
                        </a:rPr>
                        <a:t>0,653</a:t>
                      </a:r>
                      <a:endParaRPr lang="es-CL" sz="1050">
                        <a:latin typeface="Calibri"/>
                        <a:ea typeface="MS Mincho"/>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50">
                          <a:latin typeface="Kalinga"/>
                          <a:ea typeface="MS Mincho"/>
                          <a:cs typeface="Times New Roman"/>
                        </a:rPr>
                        <a:t>0,066</a:t>
                      </a:r>
                      <a:endParaRPr lang="es-CL" sz="1050">
                        <a:latin typeface="Calibri"/>
                        <a:ea typeface="MS Mincho"/>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50">
                          <a:latin typeface="Kalinga"/>
                          <a:ea typeface="MS Mincho"/>
                          <a:cs typeface="Times New Roman"/>
                        </a:rPr>
                        <a:t>0,717</a:t>
                      </a:r>
                      <a:endParaRPr lang="es-CL" sz="1050">
                        <a:latin typeface="Calibri"/>
                        <a:ea typeface="MS Mincho"/>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r>
              <a:tr h="107950">
                <a:tc vMerge="1">
                  <a:txBody>
                    <a:bodyPr/>
                    <a:lstStyle/>
                    <a:p>
                      <a:endParaRPr lang="es-CL"/>
                    </a:p>
                  </a:txBody>
                  <a:tcPr/>
                </a:tc>
                <a:tc>
                  <a:txBody>
                    <a:bodyPr/>
                    <a:lstStyle/>
                    <a:p>
                      <a:pPr algn="ctr">
                        <a:spcAft>
                          <a:spcPts val="0"/>
                        </a:spcAft>
                      </a:pPr>
                      <a:r>
                        <a:rPr lang="es-ES" sz="1050">
                          <a:latin typeface="Calibri"/>
                          <a:ea typeface="MS Mincho"/>
                          <a:cs typeface="Kalinga"/>
                        </a:rPr>
                        <a:t>Σ</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a:spcAft>
                          <a:spcPts val="0"/>
                        </a:spcAft>
                      </a:pPr>
                      <a:r>
                        <a:rPr lang="es-ES" sz="1050">
                          <a:latin typeface="Kalinga"/>
                          <a:ea typeface="MS Mincho"/>
                          <a:cs typeface="Times New Roman"/>
                        </a:rPr>
                        <a:t>0,092</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a:spcAft>
                          <a:spcPts val="0"/>
                        </a:spcAft>
                      </a:pPr>
                      <a:r>
                        <a:rPr lang="es-ES" sz="1050" b="1">
                          <a:latin typeface="Kalinga"/>
                          <a:ea typeface="MS Mincho"/>
                          <a:cs typeface="Times New Roman"/>
                        </a:rPr>
                        <a:t>4,460</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a:spcAft>
                          <a:spcPts val="0"/>
                        </a:spcAft>
                      </a:pPr>
                      <a:r>
                        <a:rPr lang="es-ES" sz="1050">
                          <a:latin typeface="Kalinga"/>
                          <a:ea typeface="MS Mincho"/>
                          <a:cs typeface="Times New Roman"/>
                        </a:rPr>
                        <a:t>0,083</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a:spcAft>
                          <a:spcPts val="0"/>
                        </a:spcAft>
                      </a:pPr>
                      <a:r>
                        <a:rPr lang="es-ES" sz="1050" b="1">
                          <a:latin typeface="Kalinga"/>
                          <a:ea typeface="MS Mincho"/>
                          <a:cs typeface="Times New Roman"/>
                        </a:rPr>
                        <a:t>4,375</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a:spcAft>
                          <a:spcPts val="0"/>
                        </a:spcAft>
                      </a:pPr>
                      <a:r>
                        <a:rPr lang="es-ES" sz="1050">
                          <a:latin typeface="Kalinga"/>
                          <a:ea typeface="MS Mincho"/>
                          <a:cs typeface="Times New Roman"/>
                        </a:rPr>
                        <a:t>0,127</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a:spcAft>
                          <a:spcPts val="0"/>
                        </a:spcAft>
                      </a:pPr>
                      <a:r>
                        <a:rPr lang="es-ES" sz="1050" b="1">
                          <a:latin typeface="Kalinga"/>
                          <a:ea typeface="MS Mincho"/>
                          <a:cs typeface="Times New Roman"/>
                        </a:rPr>
                        <a:t>4,172</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es-ES" sz="1050">
                          <a:latin typeface="Kalinga"/>
                          <a:ea typeface="MS Mincho"/>
                          <a:cs typeface="Times New Roman"/>
                        </a:rPr>
                        <a:t>0,239</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a:spcAft>
                          <a:spcPts val="0"/>
                        </a:spcAft>
                      </a:pPr>
                      <a:r>
                        <a:rPr lang="es-ES" sz="1050" b="1">
                          <a:latin typeface="Kalinga"/>
                          <a:ea typeface="MS Mincho"/>
                          <a:cs typeface="Times New Roman"/>
                        </a:rPr>
                        <a:t>4,558</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r>
              <a:tr h="107950">
                <a:tc rowSpan="7">
                  <a:txBody>
                    <a:bodyPr/>
                    <a:lstStyle/>
                    <a:p>
                      <a:pPr algn="ctr">
                        <a:spcAft>
                          <a:spcPts val="0"/>
                        </a:spcAft>
                      </a:pPr>
                      <a:r>
                        <a:rPr lang="es-ES" sz="1050" b="1">
                          <a:latin typeface="Kalinga"/>
                          <a:ea typeface="MS Mincho"/>
                          <a:cs typeface="Times New Roman"/>
                        </a:rPr>
                        <a:t>Centro_oriente</a:t>
                      </a:r>
                      <a:endParaRPr lang="es-CL" sz="1050">
                        <a:latin typeface="Calibri"/>
                        <a:ea typeface="MS Mincho"/>
                        <a:cs typeface="Times New Roman"/>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50">
                          <a:latin typeface="Kalinga"/>
                          <a:ea typeface="MS Mincho"/>
                          <a:cs typeface="Times New Roman"/>
                        </a:rPr>
                        <a:t>1</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s-ES" sz="1050">
                          <a:latin typeface="Kalinga"/>
                          <a:ea typeface="MS Mincho"/>
                          <a:cs typeface="Times New Roman"/>
                        </a:rPr>
                        <a:t>-0,004</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s-ES" sz="1050">
                          <a:latin typeface="Kalinga"/>
                          <a:ea typeface="MS Mincho"/>
                          <a:cs typeface="Times New Roman"/>
                        </a:rPr>
                        <a:t>0,475</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s-ES" sz="1050">
                          <a:latin typeface="Kalinga"/>
                          <a:ea typeface="MS Mincho"/>
                          <a:cs typeface="Times New Roman"/>
                        </a:rPr>
                        <a:t>-0,003</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s-ES" sz="1050">
                          <a:latin typeface="Kalinga"/>
                          <a:ea typeface="MS Mincho"/>
                          <a:cs typeface="Times New Roman"/>
                        </a:rPr>
                        <a:t>0,464</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s-ES" sz="1050">
                          <a:latin typeface="Kalinga"/>
                          <a:ea typeface="MS Mincho"/>
                          <a:cs typeface="Times New Roman"/>
                        </a:rPr>
                        <a:t>-0,001</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s-ES" sz="1050">
                          <a:latin typeface="Kalinga"/>
                          <a:ea typeface="MS Mincho"/>
                          <a:cs typeface="Times New Roman"/>
                        </a:rPr>
                        <a:t>0,439</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s-ES" sz="1050">
                          <a:latin typeface="Kalinga"/>
                          <a:ea typeface="MS Mincho"/>
                          <a:cs typeface="Times New Roman"/>
                        </a:rPr>
                        <a:t>---</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s-ES" sz="1050">
                          <a:latin typeface="Kalinga"/>
                          <a:ea typeface="MS Mincho"/>
                          <a:cs typeface="Times New Roman"/>
                        </a:rPr>
                        <a:t>---</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r>
              <a:tr h="107950">
                <a:tc vMerge="1">
                  <a:txBody>
                    <a:bodyPr/>
                    <a:lstStyle/>
                    <a:p>
                      <a:endParaRPr lang="es-CL"/>
                    </a:p>
                  </a:txBody>
                  <a:tcPr/>
                </a:tc>
                <a:tc>
                  <a:txBody>
                    <a:bodyPr/>
                    <a:lstStyle/>
                    <a:p>
                      <a:pPr algn="ctr">
                        <a:spcAft>
                          <a:spcPts val="0"/>
                        </a:spcAft>
                      </a:pPr>
                      <a:r>
                        <a:rPr lang="es-ES" sz="1050">
                          <a:latin typeface="Kalinga"/>
                          <a:ea typeface="MS Mincho"/>
                          <a:cs typeface="Times New Roman"/>
                        </a:rPr>
                        <a:t>2</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-0,021</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0,552</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-0,024</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0,538</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-0,019</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0,511</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a:t>
                      </a:r>
                      <a:endParaRPr lang="es-CL" sz="1050">
                        <a:latin typeface="Calibri"/>
                        <a:ea typeface="MS Mincho"/>
                        <a:cs typeface="Times New Roman"/>
                      </a:endParaRPr>
                    </a:p>
                  </a:txBody>
                  <a:tcPr marL="44450" marR="44450" marT="0" marB="0" anchor="b">
                    <a:lnL>
                      <a:noFill/>
                    </a:lnL>
                    <a:lnR>
                      <a:noFill/>
                    </a:lnR>
                    <a:lnT>
                      <a:noFill/>
                    </a:lnT>
                    <a:lnB>
                      <a:noFill/>
                    </a:lnB>
                  </a:tcPr>
                </a:tc>
              </a:tr>
              <a:tr h="107950">
                <a:tc vMerge="1">
                  <a:txBody>
                    <a:bodyPr/>
                    <a:lstStyle/>
                    <a:p>
                      <a:endParaRPr lang="es-CL"/>
                    </a:p>
                  </a:txBody>
                  <a:tcPr/>
                </a:tc>
                <a:tc>
                  <a:txBody>
                    <a:bodyPr/>
                    <a:lstStyle/>
                    <a:p>
                      <a:pPr algn="ctr">
                        <a:spcAft>
                          <a:spcPts val="0"/>
                        </a:spcAft>
                      </a:pPr>
                      <a:r>
                        <a:rPr lang="es-ES" sz="1050">
                          <a:latin typeface="Kalinga"/>
                          <a:ea typeface="MS Mincho"/>
                          <a:cs typeface="Times New Roman"/>
                        </a:rPr>
                        <a:t>4</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-0,022</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dirty="0">
                          <a:latin typeface="Kalinga"/>
                          <a:ea typeface="MS Mincho"/>
                          <a:cs typeface="Times New Roman"/>
                        </a:rPr>
                        <a:t>0,524</a:t>
                      </a:r>
                      <a:endParaRPr lang="es-CL" sz="1050" dirty="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-0,023</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0,512</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-0,018</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0,492</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a:t>
                      </a:r>
                      <a:endParaRPr lang="es-CL" sz="1050">
                        <a:latin typeface="Calibri"/>
                        <a:ea typeface="MS Mincho"/>
                        <a:cs typeface="Times New Roman"/>
                      </a:endParaRPr>
                    </a:p>
                  </a:txBody>
                  <a:tcPr marL="44450" marR="44450" marT="0" marB="0" anchor="b">
                    <a:lnL>
                      <a:noFill/>
                    </a:lnL>
                    <a:lnR>
                      <a:noFill/>
                    </a:lnR>
                    <a:lnT>
                      <a:noFill/>
                    </a:lnT>
                    <a:lnB>
                      <a:noFill/>
                    </a:lnB>
                  </a:tcPr>
                </a:tc>
              </a:tr>
              <a:tr h="107950">
                <a:tc vMerge="1">
                  <a:txBody>
                    <a:bodyPr/>
                    <a:lstStyle/>
                    <a:p>
                      <a:endParaRPr lang="es-CL"/>
                    </a:p>
                  </a:txBody>
                  <a:tcPr/>
                </a:tc>
                <a:tc>
                  <a:txBody>
                    <a:bodyPr/>
                    <a:lstStyle/>
                    <a:p>
                      <a:pPr algn="ctr">
                        <a:spcAft>
                          <a:spcPts val="0"/>
                        </a:spcAft>
                      </a:pPr>
                      <a:r>
                        <a:rPr lang="es-ES" sz="1050">
                          <a:latin typeface="Kalinga"/>
                          <a:ea typeface="MS Mincho"/>
                          <a:cs typeface="Times New Roman"/>
                        </a:rPr>
                        <a:t>6</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-0,026</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0,595</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-0,035</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0,579</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-0,028</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0,554</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a:t>
                      </a:r>
                      <a:endParaRPr lang="es-CL" sz="1050">
                        <a:latin typeface="Calibri"/>
                        <a:ea typeface="MS Mincho"/>
                        <a:cs typeface="Times New Roman"/>
                      </a:endParaRPr>
                    </a:p>
                  </a:txBody>
                  <a:tcPr marL="44450" marR="44450" marT="0" marB="0" anchor="b">
                    <a:lnL>
                      <a:noFill/>
                    </a:lnL>
                    <a:lnR>
                      <a:noFill/>
                    </a:lnR>
                    <a:lnT>
                      <a:noFill/>
                    </a:lnT>
                    <a:lnB>
                      <a:noFill/>
                    </a:lnB>
                  </a:tcPr>
                </a:tc>
              </a:tr>
              <a:tr h="107950">
                <a:tc vMerge="1">
                  <a:txBody>
                    <a:bodyPr/>
                    <a:lstStyle/>
                    <a:p>
                      <a:endParaRPr lang="es-CL"/>
                    </a:p>
                  </a:txBody>
                  <a:tcPr/>
                </a:tc>
                <a:tc>
                  <a:txBody>
                    <a:bodyPr/>
                    <a:lstStyle/>
                    <a:p>
                      <a:pPr algn="ctr">
                        <a:spcAft>
                          <a:spcPts val="0"/>
                        </a:spcAft>
                      </a:pPr>
                      <a:r>
                        <a:rPr lang="es-ES" sz="1050">
                          <a:latin typeface="Kalinga"/>
                          <a:ea typeface="MS Mincho"/>
                          <a:cs typeface="Times New Roman"/>
                        </a:rPr>
                        <a:t>12</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-0,005</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0,566</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-0,01</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0,551</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-0,007</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0,53</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a:t>
                      </a:r>
                      <a:endParaRPr lang="es-CL" sz="1050">
                        <a:latin typeface="Calibri"/>
                        <a:ea typeface="MS Mincho"/>
                        <a:cs typeface="Times New Roman"/>
                      </a:endParaRPr>
                    </a:p>
                  </a:txBody>
                  <a:tcPr marL="44450" marR="44450" marT="0" marB="0" anchor="b">
                    <a:lnL>
                      <a:noFill/>
                    </a:lnL>
                    <a:lnR>
                      <a:noFill/>
                    </a:lnR>
                    <a:lnT>
                      <a:noFill/>
                    </a:lnT>
                    <a:lnB>
                      <a:noFill/>
                    </a:lnB>
                  </a:tcPr>
                </a:tc>
              </a:tr>
              <a:tr h="107950">
                <a:tc vMerge="1">
                  <a:txBody>
                    <a:bodyPr/>
                    <a:lstStyle/>
                    <a:p>
                      <a:endParaRPr lang="es-CL"/>
                    </a:p>
                  </a:txBody>
                  <a:tcPr/>
                </a:tc>
                <a:tc>
                  <a:txBody>
                    <a:bodyPr/>
                    <a:lstStyle/>
                    <a:p>
                      <a:pPr algn="ctr">
                        <a:spcAft>
                          <a:spcPts val="0"/>
                        </a:spcAft>
                      </a:pPr>
                      <a:r>
                        <a:rPr lang="es-ES" sz="1050">
                          <a:latin typeface="Kalinga"/>
                          <a:ea typeface="MS Mincho"/>
                          <a:cs typeface="Times New Roman"/>
                        </a:rPr>
                        <a:t>24</a:t>
                      </a:r>
                      <a:endParaRPr lang="es-CL" sz="1050">
                        <a:latin typeface="Calibri"/>
                        <a:ea typeface="MS Mincho"/>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50">
                          <a:latin typeface="Kalinga"/>
                          <a:ea typeface="MS Mincho"/>
                          <a:cs typeface="Times New Roman"/>
                        </a:rPr>
                        <a:t>-0,003</a:t>
                      </a:r>
                      <a:endParaRPr lang="es-CL" sz="1050">
                        <a:latin typeface="Calibri"/>
                        <a:ea typeface="MS Mincho"/>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50">
                          <a:latin typeface="Kalinga"/>
                          <a:ea typeface="MS Mincho"/>
                          <a:cs typeface="Times New Roman"/>
                        </a:rPr>
                        <a:t>0,679</a:t>
                      </a:r>
                      <a:endParaRPr lang="es-CL" sz="1050">
                        <a:latin typeface="Calibri"/>
                        <a:ea typeface="MS Mincho"/>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50">
                          <a:latin typeface="Kalinga"/>
                          <a:ea typeface="MS Mincho"/>
                          <a:cs typeface="Times New Roman"/>
                        </a:rPr>
                        <a:t>-0,009</a:t>
                      </a:r>
                      <a:endParaRPr lang="es-CL" sz="1050">
                        <a:latin typeface="Calibri"/>
                        <a:ea typeface="MS Mincho"/>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50">
                          <a:latin typeface="Kalinga"/>
                          <a:ea typeface="MS Mincho"/>
                          <a:cs typeface="Times New Roman"/>
                        </a:rPr>
                        <a:t>0,668</a:t>
                      </a:r>
                      <a:endParaRPr lang="es-CL" sz="1050">
                        <a:latin typeface="Calibri"/>
                        <a:ea typeface="MS Mincho"/>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50">
                          <a:latin typeface="Kalinga"/>
                          <a:ea typeface="MS Mincho"/>
                          <a:cs typeface="Times New Roman"/>
                        </a:rPr>
                        <a:t>-0,006</a:t>
                      </a:r>
                      <a:endParaRPr lang="es-CL" sz="1050">
                        <a:latin typeface="Calibri"/>
                        <a:ea typeface="MS Mincho"/>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50">
                          <a:latin typeface="Kalinga"/>
                          <a:ea typeface="MS Mincho"/>
                          <a:cs typeface="Times New Roman"/>
                        </a:rPr>
                        <a:t>0,653</a:t>
                      </a:r>
                      <a:endParaRPr lang="es-CL" sz="1050">
                        <a:latin typeface="Calibri"/>
                        <a:ea typeface="MS Mincho"/>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50">
                          <a:latin typeface="Kalinga"/>
                          <a:ea typeface="MS Mincho"/>
                          <a:cs typeface="Times New Roman"/>
                        </a:rPr>
                        <a:t>---</a:t>
                      </a:r>
                      <a:endParaRPr lang="es-CL" sz="1050">
                        <a:latin typeface="Calibri"/>
                        <a:ea typeface="MS Mincho"/>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50">
                          <a:latin typeface="Kalinga"/>
                          <a:ea typeface="MS Mincho"/>
                          <a:cs typeface="Times New Roman"/>
                        </a:rPr>
                        <a:t>---</a:t>
                      </a:r>
                      <a:endParaRPr lang="es-CL" sz="1050">
                        <a:latin typeface="Calibri"/>
                        <a:ea typeface="MS Mincho"/>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r>
              <a:tr h="107950">
                <a:tc vMerge="1">
                  <a:txBody>
                    <a:bodyPr/>
                    <a:lstStyle/>
                    <a:p>
                      <a:endParaRPr lang="es-CL"/>
                    </a:p>
                  </a:txBody>
                  <a:tcPr/>
                </a:tc>
                <a:tc>
                  <a:txBody>
                    <a:bodyPr/>
                    <a:lstStyle/>
                    <a:p>
                      <a:pPr algn="ctr">
                        <a:spcAft>
                          <a:spcPts val="0"/>
                        </a:spcAft>
                      </a:pPr>
                      <a:r>
                        <a:rPr lang="es-ES" sz="1050">
                          <a:latin typeface="Calibri"/>
                          <a:ea typeface="MS Mincho"/>
                          <a:cs typeface="Kalinga"/>
                        </a:rPr>
                        <a:t>Σ</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a:spcAft>
                          <a:spcPts val="0"/>
                        </a:spcAft>
                      </a:pPr>
                      <a:r>
                        <a:rPr lang="es-ES" sz="1050">
                          <a:latin typeface="Kalinga"/>
                          <a:ea typeface="MS Mincho"/>
                          <a:cs typeface="Times New Roman"/>
                        </a:rPr>
                        <a:t>-0,081</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a:spcAft>
                          <a:spcPts val="0"/>
                        </a:spcAft>
                      </a:pPr>
                      <a:r>
                        <a:rPr lang="es-ES" sz="1050" b="1">
                          <a:latin typeface="Kalinga"/>
                          <a:ea typeface="MS Mincho"/>
                          <a:cs typeface="Times New Roman"/>
                        </a:rPr>
                        <a:t>3,391</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a:spcAft>
                          <a:spcPts val="0"/>
                        </a:spcAft>
                      </a:pPr>
                      <a:r>
                        <a:rPr lang="es-ES" sz="1050">
                          <a:latin typeface="Kalinga"/>
                          <a:ea typeface="MS Mincho"/>
                          <a:cs typeface="Times New Roman"/>
                        </a:rPr>
                        <a:t>-0,104</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a:spcAft>
                          <a:spcPts val="0"/>
                        </a:spcAft>
                      </a:pPr>
                      <a:r>
                        <a:rPr lang="es-ES" sz="1050" b="1">
                          <a:latin typeface="Kalinga"/>
                          <a:ea typeface="MS Mincho"/>
                          <a:cs typeface="Times New Roman"/>
                        </a:rPr>
                        <a:t>3,312</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a:spcAft>
                          <a:spcPts val="0"/>
                        </a:spcAft>
                      </a:pPr>
                      <a:r>
                        <a:rPr lang="es-ES" sz="1050">
                          <a:latin typeface="Kalinga"/>
                          <a:ea typeface="MS Mincho"/>
                          <a:cs typeface="Times New Roman"/>
                        </a:rPr>
                        <a:t>-0,079</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a:spcAft>
                          <a:spcPts val="0"/>
                        </a:spcAft>
                      </a:pPr>
                      <a:r>
                        <a:rPr lang="es-ES" sz="1050" b="1">
                          <a:latin typeface="Kalinga"/>
                          <a:ea typeface="MS Mincho"/>
                          <a:cs typeface="Times New Roman"/>
                        </a:rPr>
                        <a:t>3,179</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es-ES" sz="1050">
                          <a:latin typeface="Kalinga"/>
                          <a:ea typeface="MS Mincho"/>
                          <a:cs typeface="Times New Roman"/>
                        </a:rPr>
                        <a:t>---</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a:spcAft>
                          <a:spcPts val="0"/>
                        </a:spcAft>
                      </a:pPr>
                      <a:r>
                        <a:rPr lang="es-ES" sz="1050">
                          <a:latin typeface="Kalinga"/>
                          <a:ea typeface="MS Mincho"/>
                          <a:cs typeface="Times New Roman"/>
                        </a:rPr>
                        <a:t>---</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r>
              <a:tr h="107950">
                <a:tc rowSpan="7">
                  <a:txBody>
                    <a:bodyPr/>
                    <a:lstStyle/>
                    <a:p>
                      <a:pPr algn="ctr">
                        <a:spcAft>
                          <a:spcPts val="0"/>
                        </a:spcAft>
                      </a:pPr>
                      <a:r>
                        <a:rPr lang="es-ES" sz="1050" b="1" dirty="0">
                          <a:latin typeface="Kalinga"/>
                          <a:ea typeface="MS Mincho"/>
                          <a:cs typeface="Times New Roman"/>
                        </a:rPr>
                        <a:t>Araucanía</a:t>
                      </a:r>
                      <a:endParaRPr lang="es-CL" sz="1050" dirty="0">
                        <a:latin typeface="Calibri"/>
                        <a:ea typeface="MS Mincho"/>
                        <a:cs typeface="Times New Roman"/>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50">
                          <a:latin typeface="Kalinga"/>
                          <a:ea typeface="MS Mincho"/>
                          <a:cs typeface="Times New Roman"/>
                        </a:rPr>
                        <a:t>1</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s-ES" sz="1050">
                          <a:latin typeface="Kalinga"/>
                          <a:ea typeface="MS Mincho"/>
                          <a:cs typeface="Times New Roman"/>
                        </a:rPr>
                        <a:t>---</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s-ES" sz="1050">
                          <a:latin typeface="Kalinga"/>
                          <a:ea typeface="MS Mincho"/>
                          <a:cs typeface="Times New Roman"/>
                        </a:rPr>
                        <a:t>---</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s-ES" sz="1050">
                          <a:latin typeface="Kalinga"/>
                          <a:ea typeface="MS Mincho"/>
                          <a:cs typeface="Times New Roman"/>
                        </a:rPr>
                        <a:t>---</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s-ES" sz="1050">
                          <a:latin typeface="Kalinga"/>
                          <a:ea typeface="MS Mincho"/>
                          <a:cs typeface="Times New Roman"/>
                        </a:rPr>
                        <a:t>---</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s-ES" sz="1050">
                          <a:latin typeface="Kalinga"/>
                          <a:ea typeface="MS Mincho"/>
                          <a:cs typeface="Times New Roman"/>
                        </a:rPr>
                        <a:t>0,109</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s-ES" sz="1050">
                          <a:latin typeface="Kalinga"/>
                          <a:ea typeface="MS Mincho"/>
                          <a:cs typeface="Times New Roman"/>
                        </a:rPr>
                        <a:t>0,753</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s-ES" sz="1050">
                          <a:latin typeface="Kalinga"/>
                          <a:ea typeface="MS Mincho"/>
                          <a:cs typeface="Times New Roman"/>
                        </a:rPr>
                        <a:t>0,104</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s-ES" sz="1050">
                          <a:latin typeface="Kalinga"/>
                          <a:ea typeface="MS Mincho"/>
                          <a:cs typeface="Times New Roman"/>
                        </a:rPr>
                        <a:t>0,824</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r>
              <a:tr h="107950">
                <a:tc vMerge="1">
                  <a:txBody>
                    <a:bodyPr/>
                    <a:lstStyle/>
                    <a:p>
                      <a:endParaRPr lang="es-CL"/>
                    </a:p>
                  </a:txBody>
                  <a:tcPr/>
                </a:tc>
                <a:tc>
                  <a:txBody>
                    <a:bodyPr/>
                    <a:lstStyle/>
                    <a:p>
                      <a:pPr algn="ctr">
                        <a:spcAft>
                          <a:spcPts val="0"/>
                        </a:spcAft>
                      </a:pPr>
                      <a:r>
                        <a:rPr lang="es-ES" sz="1050">
                          <a:latin typeface="Kalinga"/>
                          <a:ea typeface="MS Mincho"/>
                          <a:cs typeface="Times New Roman"/>
                        </a:rPr>
                        <a:t>2</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dirty="0">
                          <a:latin typeface="Kalinga"/>
                          <a:ea typeface="MS Mincho"/>
                          <a:cs typeface="Times New Roman"/>
                        </a:rPr>
                        <a:t>---</a:t>
                      </a:r>
                      <a:endParaRPr lang="es-CL" sz="1050" dirty="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0,021</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0,395</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0,104</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0,824</a:t>
                      </a:r>
                      <a:endParaRPr lang="es-CL" sz="1050">
                        <a:latin typeface="Calibri"/>
                        <a:ea typeface="MS Mincho"/>
                        <a:cs typeface="Times New Roman"/>
                      </a:endParaRPr>
                    </a:p>
                  </a:txBody>
                  <a:tcPr marL="44450" marR="44450" marT="0" marB="0" anchor="b">
                    <a:lnL>
                      <a:noFill/>
                    </a:lnL>
                    <a:lnR>
                      <a:noFill/>
                    </a:lnR>
                    <a:lnT>
                      <a:noFill/>
                    </a:lnT>
                    <a:lnB>
                      <a:noFill/>
                    </a:lnB>
                  </a:tcPr>
                </a:tc>
              </a:tr>
              <a:tr h="107950">
                <a:tc vMerge="1">
                  <a:txBody>
                    <a:bodyPr/>
                    <a:lstStyle/>
                    <a:p>
                      <a:endParaRPr lang="es-CL"/>
                    </a:p>
                  </a:txBody>
                  <a:tcPr/>
                </a:tc>
                <a:tc>
                  <a:txBody>
                    <a:bodyPr/>
                    <a:lstStyle/>
                    <a:p>
                      <a:pPr algn="ctr">
                        <a:spcAft>
                          <a:spcPts val="0"/>
                        </a:spcAft>
                      </a:pPr>
                      <a:r>
                        <a:rPr lang="es-ES" sz="1050">
                          <a:latin typeface="Kalinga"/>
                          <a:ea typeface="MS Mincho"/>
                          <a:cs typeface="Times New Roman"/>
                        </a:rPr>
                        <a:t>4</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-0,017</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0,482</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0,004</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0,495</a:t>
                      </a:r>
                      <a:endParaRPr lang="es-CL" sz="1050">
                        <a:latin typeface="Calibri"/>
                        <a:ea typeface="MS Mincho"/>
                        <a:cs typeface="Times New Roman"/>
                      </a:endParaRPr>
                    </a:p>
                  </a:txBody>
                  <a:tcPr marL="44450" marR="44450" marT="0" marB="0" anchor="b">
                    <a:lnL>
                      <a:noFill/>
                    </a:lnL>
                    <a:lnR>
                      <a:noFill/>
                    </a:lnR>
                    <a:lnT>
                      <a:noFill/>
                    </a:lnT>
                    <a:lnB>
                      <a:noFill/>
                    </a:lnB>
                  </a:tcPr>
                </a:tc>
              </a:tr>
              <a:tr h="107950">
                <a:tc vMerge="1">
                  <a:txBody>
                    <a:bodyPr/>
                    <a:lstStyle/>
                    <a:p>
                      <a:endParaRPr lang="es-CL"/>
                    </a:p>
                  </a:txBody>
                  <a:tcPr/>
                </a:tc>
                <a:tc>
                  <a:txBody>
                    <a:bodyPr/>
                    <a:lstStyle/>
                    <a:p>
                      <a:pPr algn="ctr">
                        <a:spcAft>
                          <a:spcPts val="0"/>
                        </a:spcAft>
                      </a:pPr>
                      <a:r>
                        <a:rPr lang="es-ES" sz="1050">
                          <a:latin typeface="Kalinga"/>
                          <a:ea typeface="MS Mincho"/>
                          <a:cs typeface="Times New Roman"/>
                        </a:rPr>
                        <a:t>6</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-0,039</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0,557</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-0,023</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0,568</a:t>
                      </a:r>
                      <a:endParaRPr lang="es-CL" sz="1050">
                        <a:latin typeface="Calibri"/>
                        <a:ea typeface="MS Mincho"/>
                        <a:cs typeface="Times New Roman"/>
                      </a:endParaRPr>
                    </a:p>
                  </a:txBody>
                  <a:tcPr marL="44450" marR="44450" marT="0" marB="0" anchor="b">
                    <a:lnL>
                      <a:noFill/>
                    </a:lnL>
                    <a:lnR>
                      <a:noFill/>
                    </a:lnR>
                    <a:lnT>
                      <a:noFill/>
                    </a:lnT>
                    <a:lnB>
                      <a:noFill/>
                    </a:lnB>
                  </a:tcPr>
                </a:tc>
              </a:tr>
              <a:tr h="107950">
                <a:tc vMerge="1">
                  <a:txBody>
                    <a:bodyPr/>
                    <a:lstStyle/>
                    <a:p>
                      <a:endParaRPr lang="es-CL"/>
                    </a:p>
                  </a:txBody>
                  <a:tcPr/>
                </a:tc>
                <a:tc>
                  <a:txBody>
                    <a:bodyPr/>
                    <a:lstStyle/>
                    <a:p>
                      <a:pPr algn="ctr">
                        <a:spcAft>
                          <a:spcPts val="0"/>
                        </a:spcAft>
                      </a:pPr>
                      <a:r>
                        <a:rPr lang="es-ES" sz="1050">
                          <a:latin typeface="Kalinga"/>
                          <a:ea typeface="MS Mincho"/>
                          <a:cs typeface="Times New Roman"/>
                        </a:rPr>
                        <a:t>12</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-0,019</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0,69</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-0,006</a:t>
                      </a:r>
                      <a:endParaRPr lang="es-CL" sz="1050">
                        <a:latin typeface="Calibri"/>
                        <a:ea typeface="MS Mincho"/>
                        <a:cs typeface="Times New Roman"/>
                      </a:endParaRPr>
                    </a:p>
                  </a:txBody>
                  <a:tcPr marL="44450" marR="44450" marT="0" marB="0" anchor="b">
                    <a:lnL>
                      <a:noFill/>
                    </a:lnL>
                    <a:lnR>
                      <a:noFill/>
                    </a:lnR>
                    <a:lnT>
                      <a:noFill/>
                    </a:lnT>
                    <a:lnB>
                      <a:noFill/>
                    </a:lnB>
                  </a:tcPr>
                </a:tc>
                <a:tc>
                  <a:txBody>
                    <a:bodyPr/>
                    <a:lstStyle/>
                    <a:p>
                      <a:pPr algn="ctr">
                        <a:spcAft>
                          <a:spcPts val="0"/>
                        </a:spcAft>
                      </a:pPr>
                      <a:r>
                        <a:rPr lang="es-ES" sz="1050">
                          <a:latin typeface="Kalinga"/>
                          <a:ea typeface="MS Mincho"/>
                          <a:cs typeface="Times New Roman"/>
                        </a:rPr>
                        <a:t>0,739</a:t>
                      </a:r>
                      <a:endParaRPr lang="es-CL" sz="1050">
                        <a:latin typeface="Calibri"/>
                        <a:ea typeface="MS Mincho"/>
                        <a:cs typeface="Times New Roman"/>
                      </a:endParaRPr>
                    </a:p>
                  </a:txBody>
                  <a:tcPr marL="44450" marR="44450" marT="0" marB="0" anchor="b">
                    <a:lnL>
                      <a:noFill/>
                    </a:lnL>
                    <a:lnR>
                      <a:noFill/>
                    </a:lnR>
                    <a:lnT>
                      <a:noFill/>
                    </a:lnT>
                    <a:lnB>
                      <a:noFill/>
                    </a:lnB>
                  </a:tcPr>
                </a:tc>
              </a:tr>
              <a:tr h="107950">
                <a:tc vMerge="1">
                  <a:txBody>
                    <a:bodyPr/>
                    <a:lstStyle/>
                    <a:p>
                      <a:endParaRPr lang="es-CL"/>
                    </a:p>
                  </a:txBody>
                  <a:tcPr/>
                </a:tc>
                <a:tc>
                  <a:txBody>
                    <a:bodyPr/>
                    <a:lstStyle/>
                    <a:p>
                      <a:pPr algn="ctr">
                        <a:spcAft>
                          <a:spcPts val="0"/>
                        </a:spcAft>
                      </a:pPr>
                      <a:r>
                        <a:rPr lang="es-ES" sz="1050">
                          <a:latin typeface="Kalinga"/>
                          <a:ea typeface="MS Mincho"/>
                          <a:cs typeface="Times New Roman"/>
                        </a:rPr>
                        <a:t>24</a:t>
                      </a:r>
                      <a:endParaRPr lang="es-CL" sz="1050">
                        <a:latin typeface="Calibri"/>
                        <a:ea typeface="MS Mincho"/>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50">
                          <a:latin typeface="Kalinga"/>
                          <a:ea typeface="MS Mincho"/>
                          <a:cs typeface="Times New Roman"/>
                        </a:rPr>
                        <a:t>---</a:t>
                      </a:r>
                      <a:endParaRPr lang="es-CL" sz="1050">
                        <a:latin typeface="Calibri"/>
                        <a:ea typeface="MS Mincho"/>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50">
                          <a:latin typeface="Kalinga"/>
                          <a:ea typeface="MS Mincho"/>
                          <a:cs typeface="Times New Roman"/>
                        </a:rPr>
                        <a:t>---</a:t>
                      </a:r>
                      <a:endParaRPr lang="es-CL" sz="1050">
                        <a:latin typeface="Calibri"/>
                        <a:ea typeface="MS Mincho"/>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50">
                          <a:latin typeface="Kalinga"/>
                          <a:ea typeface="MS Mincho"/>
                          <a:cs typeface="Times New Roman"/>
                        </a:rPr>
                        <a:t>---</a:t>
                      </a:r>
                      <a:endParaRPr lang="es-CL" sz="1050">
                        <a:latin typeface="Calibri"/>
                        <a:ea typeface="MS Mincho"/>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50">
                          <a:latin typeface="Kalinga"/>
                          <a:ea typeface="MS Mincho"/>
                          <a:cs typeface="Times New Roman"/>
                        </a:rPr>
                        <a:t>---</a:t>
                      </a:r>
                      <a:endParaRPr lang="es-CL" sz="1050">
                        <a:latin typeface="Calibri"/>
                        <a:ea typeface="MS Mincho"/>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50">
                          <a:latin typeface="Kalinga"/>
                          <a:ea typeface="MS Mincho"/>
                          <a:cs typeface="Times New Roman"/>
                        </a:rPr>
                        <a:t>0,013</a:t>
                      </a:r>
                      <a:endParaRPr lang="es-CL" sz="1050">
                        <a:latin typeface="Calibri"/>
                        <a:ea typeface="MS Mincho"/>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50">
                          <a:latin typeface="Kalinga"/>
                          <a:ea typeface="MS Mincho"/>
                          <a:cs typeface="Times New Roman"/>
                        </a:rPr>
                        <a:t>0,754</a:t>
                      </a:r>
                      <a:endParaRPr lang="es-CL" sz="1050">
                        <a:latin typeface="Calibri"/>
                        <a:ea typeface="MS Mincho"/>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50">
                          <a:latin typeface="Kalinga"/>
                          <a:ea typeface="MS Mincho"/>
                          <a:cs typeface="Times New Roman"/>
                        </a:rPr>
                        <a:t>0,009</a:t>
                      </a:r>
                      <a:endParaRPr lang="es-CL" sz="1050">
                        <a:latin typeface="Calibri"/>
                        <a:ea typeface="MS Mincho"/>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050">
                          <a:latin typeface="Kalinga"/>
                          <a:ea typeface="MS Mincho"/>
                          <a:cs typeface="Times New Roman"/>
                        </a:rPr>
                        <a:t>0,825</a:t>
                      </a:r>
                      <a:endParaRPr lang="es-CL" sz="1050">
                        <a:latin typeface="Calibri"/>
                        <a:ea typeface="MS Mincho"/>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r>
              <a:tr h="107950">
                <a:tc vMerge="1">
                  <a:txBody>
                    <a:bodyPr/>
                    <a:lstStyle/>
                    <a:p>
                      <a:endParaRPr lang="es-CL"/>
                    </a:p>
                  </a:txBody>
                  <a:tcPr/>
                </a:tc>
                <a:tc>
                  <a:txBody>
                    <a:bodyPr/>
                    <a:lstStyle/>
                    <a:p>
                      <a:pPr algn="ctr">
                        <a:spcAft>
                          <a:spcPts val="0"/>
                        </a:spcAft>
                      </a:pPr>
                      <a:r>
                        <a:rPr lang="es-ES" sz="1050">
                          <a:latin typeface="Calibri"/>
                          <a:ea typeface="MS Mincho"/>
                          <a:cs typeface="Kalinga"/>
                        </a:rPr>
                        <a:t>Σ</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a:spcAft>
                          <a:spcPts val="0"/>
                        </a:spcAft>
                      </a:pPr>
                      <a:r>
                        <a:rPr lang="es-ES" sz="1050">
                          <a:latin typeface="Kalinga"/>
                          <a:ea typeface="MS Mincho"/>
                          <a:cs typeface="Times New Roman"/>
                        </a:rPr>
                        <a:t>---</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a:spcAft>
                          <a:spcPts val="0"/>
                        </a:spcAft>
                      </a:pPr>
                      <a:r>
                        <a:rPr lang="es-ES" sz="1050">
                          <a:latin typeface="Kalinga"/>
                          <a:ea typeface="MS Mincho"/>
                          <a:cs typeface="Times New Roman"/>
                        </a:rPr>
                        <a:t>---</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a:spcAft>
                          <a:spcPts val="0"/>
                        </a:spcAft>
                      </a:pPr>
                      <a:r>
                        <a:rPr lang="es-ES" sz="1050">
                          <a:latin typeface="Kalinga"/>
                          <a:ea typeface="MS Mincho"/>
                          <a:cs typeface="Times New Roman"/>
                        </a:rPr>
                        <a:t>---</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a:spcAft>
                          <a:spcPts val="0"/>
                        </a:spcAft>
                      </a:pPr>
                      <a:r>
                        <a:rPr lang="es-ES" sz="1050">
                          <a:latin typeface="Kalinga"/>
                          <a:ea typeface="MS Mincho"/>
                          <a:cs typeface="Times New Roman"/>
                        </a:rPr>
                        <a:t>---</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a:spcAft>
                          <a:spcPts val="0"/>
                        </a:spcAft>
                      </a:pPr>
                      <a:r>
                        <a:rPr lang="es-ES" sz="1050">
                          <a:latin typeface="Kalinga"/>
                          <a:ea typeface="MS Mincho"/>
                          <a:cs typeface="Times New Roman"/>
                        </a:rPr>
                        <a:t>0,068</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a:spcAft>
                          <a:spcPts val="0"/>
                        </a:spcAft>
                      </a:pPr>
                      <a:r>
                        <a:rPr lang="es-ES" sz="1050" b="1">
                          <a:latin typeface="Kalinga"/>
                          <a:ea typeface="MS Mincho"/>
                          <a:cs typeface="Times New Roman"/>
                        </a:rPr>
                        <a:t>3,631</a:t>
                      </a:r>
                      <a:endParaRPr lang="es-CL" sz="105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es-ES" sz="1050" dirty="0">
                          <a:latin typeface="Kalinga"/>
                          <a:ea typeface="MS Mincho"/>
                          <a:cs typeface="Times New Roman"/>
                        </a:rPr>
                        <a:t>0,192</a:t>
                      </a:r>
                      <a:endParaRPr lang="es-CL" sz="1050" dirty="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a:spcAft>
                          <a:spcPts val="0"/>
                        </a:spcAft>
                      </a:pPr>
                      <a:r>
                        <a:rPr lang="es-ES" sz="1050" b="1" dirty="0">
                          <a:latin typeface="Kalinga"/>
                          <a:ea typeface="MS Mincho"/>
                          <a:cs typeface="Times New Roman"/>
                        </a:rPr>
                        <a:t>4,275</a:t>
                      </a:r>
                      <a:endParaRPr lang="es-CL" sz="1050" dirty="0">
                        <a:latin typeface="Calibri"/>
                        <a:ea typeface="MS Mincho"/>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r>
            </a:tbl>
          </a:graphicData>
        </a:graphic>
      </p:graphicFrame>
      <p:sp>
        <p:nvSpPr>
          <p:cNvPr id="368641" name="Rectangle 1"/>
          <p:cNvSpPr>
            <a:spLocks noChangeArrowheads="1"/>
          </p:cNvSpPr>
          <p:nvPr/>
        </p:nvSpPr>
        <p:spPr bwMode="auto">
          <a:xfrm>
            <a:off x="0" y="246221"/>
            <a:ext cx="6759639" cy="1046392"/>
          </a:xfrm>
          <a:prstGeom prst="rect">
            <a:avLst/>
          </a:prstGeom>
          <a:noFill/>
          <a:ln w="9525">
            <a:noFill/>
            <a:miter lim="800000"/>
            <a:headEnd/>
            <a:tailEnd/>
          </a:ln>
          <a:effectLst/>
        </p:spPr>
        <p:txBody>
          <a:bodyPr vert="horz" wrap="square" lIns="91440" tIns="152352" rIns="9144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000" b="0" i="0" u="none" strike="noStrike" cap="none" normalizeH="0" baseline="0" dirty="0" smtClean="0">
                <a:ln>
                  <a:noFill/>
                </a:ln>
                <a:solidFill>
                  <a:schemeClr val="tx1"/>
                </a:solidFill>
                <a:effectLst/>
                <a:latin typeface="Kalinga" pitchFamily="34" charset="0"/>
                <a:ea typeface="Times New Roman" pitchFamily="18" charset="0"/>
                <a:cs typeface="Kalinga" pitchFamily="34" charset="0"/>
              </a:rPr>
              <a:t>Robustez de las distribuciones seleccionadas, por duración y </a:t>
            </a:r>
            <a:r>
              <a:rPr kumimoji="0" lang="es-ES" sz="2000" b="0" i="0" u="none" strike="noStrike" cap="none" normalizeH="0" baseline="0" dirty="0" err="1" smtClean="0">
                <a:ln>
                  <a:noFill/>
                </a:ln>
                <a:solidFill>
                  <a:schemeClr val="tx1"/>
                </a:solidFill>
                <a:effectLst/>
                <a:latin typeface="Kalinga" pitchFamily="34" charset="0"/>
                <a:ea typeface="Times New Roman" pitchFamily="18" charset="0"/>
                <a:cs typeface="Kalinga" pitchFamily="34" charset="0"/>
              </a:rPr>
              <a:t>macrozona</a:t>
            </a:r>
            <a:r>
              <a:rPr kumimoji="0" lang="es-ES" sz="2000" b="0" i="0" u="none" strike="noStrike" cap="none" normalizeH="0" baseline="0" dirty="0" smtClean="0">
                <a:ln>
                  <a:noFill/>
                </a:ln>
                <a:solidFill>
                  <a:schemeClr val="tx1"/>
                </a:solidFill>
                <a:effectLst/>
                <a:latin typeface="Kalinga" pitchFamily="34" charset="0"/>
                <a:ea typeface="Times New Roman" pitchFamily="18" charset="0"/>
                <a:cs typeface="Kalinga" pitchFamily="34" charset="0"/>
              </a:rPr>
              <a:t> pluviométrica homogénea.</a:t>
            </a:r>
            <a:endParaRPr kumimoji="0" lang="es-ES" sz="2000" b="1" i="1" u="none" strike="noStrike" cap="none" normalizeH="0" baseline="0" dirty="0" smtClean="0">
              <a:ln>
                <a:noFill/>
              </a:ln>
              <a:solidFill>
                <a:schemeClr val="tx1"/>
              </a:solidFill>
              <a:effectLst/>
              <a:latin typeface="Kalinga" pitchFamily="34" charset="0"/>
              <a:ea typeface="Times New Roman" pitchFamily="18" charset="0"/>
              <a:cs typeface="Kalinga"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4 Rectángulo"/>
          <p:cNvSpPr/>
          <p:nvPr/>
        </p:nvSpPr>
        <p:spPr>
          <a:xfrm>
            <a:off x="467544" y="2852936"/>
            <a:ext cx="7992888" cy="1080120"/>
          </a:xfrm>
          <a:prstGeom prst="rect">
            <a:avLst/>
          </a:prstGeom>
          <a:solidFill>
            <a:schemeClr val="accent6">
              <a:lumMod val="40000"/>
              <a:lumOff val="60000"/>
              <a:alpha val="2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6" name="5 Rectángulo"/>
          <p:cNvSpPr/>
          <p:nvPr/>
        </p:nvSpPr>
        <p:spPr>
          <a:xfrm>
            <a:off x="5508104" y="1268760"/>
            <a:ext cx="1440160" cy="5040560"/>
          </a:xfrm>
          <a:prstGeom prst="rect">
            <a:avLst/>
          </a:prstGeom>
          <a:solidFill>
            <a:schemeClr val="accent6">
              <a:lumMod val="40000"/>
              <a:lumOff val="60000"/>
              <a:alpha val="2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srcRect/>
          <a:stretch>
            <a:fillRect/>
          </a:stretch>
        </p:blipFill>
        <p:spPr bwMode="auto">
          <a:xfrm>
            <a:off x="8095883" y="332656"/>
            <a:ext cx="1048117" cy="6049888"/>
          </a:xfrm>
          <a:prstGeom prst="rect">
            <a:avLst/>
          </a:prstGeom>
          <a:noFill/>
          <a:ln w="9525">
            <a:noFill/>
            <a:miter lim="800000"/>
            <a:headEnd/>
            <a:tailEnd/>
          </a:ln>
        </p:spPr>
      </p:pic>
      <p:pic>
        <p:nvPicPr>
          <p:cNvPr id="1030" name="Picture 6"/>
          <p:cNvPicPr>
            <a:picLocks noChangeAspect="1" noChangeArrowheads="1"/>
          </p:cNvPicPr>
          <p:nvPr/>
        </p:nvPicPr>
        <p:blipFill>
          <a:blip r:embed="rId4" cstate="print"/>
          <a:srcRect/>
          <a:stretch>
            <a:fillRect/>
          </a:stretch>
        </p:blipFill>
        <p:spPr bwMode="auto">
          <a:xfrm>
            <a:off x="6300192" y="5157192"/>
            <a:ext cx="1235101" cy="1188273"/>
          </a:xfrm>
          <a:prstGeom prst="rect">
            <a:avLst/>
          </a:prstGeom>
          <a:noFill/>
          <a:ln w="9525">
            <a:noFill/>
            <a:miter lim="800000"/>
            <a:headEnd/>
            <a:tailEnd/>
          </a:ln>
        </p:spPr>
      </p:pic>
      <p:sp>
        <p:nvSpPr>
          <p:cNvPr id="49" name="48 Rectángulo"/>
          <p:cNvSpPr/>
          <p:nvPr/>
        </p:nvSpPr>
        <p:spPr>
          <a:xfrm>
            <a:off x="107504" y="188640"/>
            <a:ext cx="7632848" cy="2880320"/>
          </a:xfrm>
          <a:prstGeom prst="rect">
            <a:avLst/>
          </a:prstGeom>
          <a:no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50" name="49 Rectángulo"/>
          <p:cNvSpPr/>
          <p:nvPr/>
        </p:nvSpPr>
        <p:spPr>
          <a:xfrm>
            <a:off x="107504" y="3140968"/>
            <a:ext cx="7632848" cy="3240360"/>
          </a:xfrm>
          <a:prstGeom prst="rect">
            <a:avLst/>
          </a:prstGeom>
          <a:noFill/>
          <a:ln w="127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cxnSp>
        <p:nvCxnSpPr>
          <p:cNvPr id="45" name="44 Conector recto de flecha"/>
          <p:cNvCxnSpPr/>
          <p:nvPr/>
        </p:nvCxnSpPr>
        <p:spPr>
          <a:xfrm flipH="1">
            <a:off x="4427984" y="1196752"/>
            <a:ext cx="1080120" cy="9361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41 Conector recto de flecha"/>
          <p:cNvCxnSpPr/>
          <p:nvPr/>
        </p:nvCxnSpPr>
        <p:spPr>
          <a:xfrm>
            <a:off x="2483768" y="1268760"/>
            <a:ext cx="936104" cy="8640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31 Conector recto de flecha"/>
          <p:cNvCxnSpPr/>
          <p:nvPr/>
        </p:nvCxnSpPr>
        <p:spPr>
          <a:xfrm flipV="1">
            <a:off x="3851920" y="3789040"/>
            <a:ext cx="0" cy="15841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19 Conector recto de flecha"/>
          <p:cNvCxnSpPr/>
          <p:nvPr/>
        </p:nvCxnSpPr>
        <p:spPr>
          <a:xfrm flipV="1">
            <a:off x="1835696" y="3356992"/>
            <a:ext cx="1080120"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 name="4 Rectángulo redondeado"/>
          <p:cNvSpPr/>
          <p:nvPr/>
        </p:nvSpPr>
        <p:spPr>
          <a:xfrm>
            <a:off x="971600" y="404664"/>
            <a:ext cx="1512168" cy="8640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smtClean="0"/>
              <a:t>Humedad y captura de sedimento</a:t>
            </a:r>
            <a:endParaRPr lang="es-CL" dirty="0"/>
          </a:p>
        </p:txBody>
      </p:sp>
      <p:sp>
        <p:nvSpPr>
          <p:cNvPr id="6" name="5 Rectángulo redondeado"/>
          <p:cNvSpPr/>
          <p:nvPr/>
        </p:nvSpPr>
        <p:spPr>
          <a:xfrm>
            <a:off x="5436096" y="404664"/>
            <a:ext cx="1512168" cy="8640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smtClean="0"/>
              <a:t>Crecimiento vegetal</a:t>
            </a:r>
            <a:endParaRPr lang="es-CL" b="1" dirty="0"/>
          </a:p>
        </p:txBody>
      </p:sp>
      <p:sp>
        <p:nvSpPr>
          <p:cNvPr id="7" name="6 Rectángulo redondeado"/>
          <p:cNvSpPr/>
          <p:nvPr/>
        </p:nvSpPr>
        <p:spPr>
          <a:xfrm>
            <a:off x="323528" y="4005064"/>
            <a:ext cx="1512168" cy="8640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smtClean="0"/>
              <a:t>Lluvia de diseño</a:t>
            </a:r>
            <a:endParaRPr lang="es-CL" dirty="0"/>
          </a:p>
        </p:txBody>
      </p:sp>
      <p:sp>
        <p:nvSpPr>
          <p:cNvPr id="8" name="7 Rectángulo redondeado"/>
          <p:cNvSpPr/>
          <p:nvPr/>
        </p:nvSpPr>
        <p:spPr>
          <a:xfrm>
            <a:off x="3131840" y="5373216"/>
            <a:ext cx="1512168" cy="8640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smtClean="0"/>
              <a:t>Diseño de zanjas</a:t>
            </a:r>
            <a:endParaRPr lang="es-CL" dirty="0"/>
          </a:p>
        </p:txBody>
      </p:sp>
      <p:sp>
        <p:nvSpPr>
          <p:cNvPr id="9" name="8 Rectángulo redondeado"/>
          <p:cNvSpPr/>
          <p:nvPr/>
        </p:nvSpPr>
        <p:spPr>
          <a:xfrm>
            <a:off x="6012160" y="3933056"/>
            <a:ext cx="1512168" cy="8640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smtClean="0"/>
              <a:t>Estabilidad </a:t>
            </a:r>
            <a:r>
              <a:rPr lang="es-ES" b="1" dirty="0"/>
              <a:t>de la </a:t>
            </a:r>
            <a:r>
              <a:rPr lang="es-ES" b="1" dirty="0" smtClean="0"/>
              <a:t>ladera</a:t>
            </a:r>
            <a:endParaRPr lang="es-CL" dirty="0"/>
          </a:p>
        </p:txBody>
      </p:sp>
      <p:sp>
        <p:nvSpPr>
          <p:cNvPr id="18" name="17 CuadroTexto"/>
          <p:cNvSpPr txBox="1"/>
          <p:nvPr/>
        </p:nvSpPr>
        <p:spPr>
          <a:xfrm>
            <a:off x="1691680" y="3501008"/>
            <a:ext cx="1266693" cy="461665"/>
          </a:xfrm>
          <a:prstGeom prst="rect">
            <a:avLst/>
          </a:prstGeom>
          <a:solidFill>
            <a:schemeClr val="bg1"/>
          </a:solidFill>
        </p:spPr>
        <p:txBody>
          <a:bodyPr wrap="none" rtlCol="0">
            <a:spAutoFit/>
          </a:bodyPr>
          <a:lstStyle/>
          <a:p>
            <a:pPr algn="ctr"/>
            <a:r>
              <a:rPr lang="es-CL" sz="800" b="1" dirty="0" smtClean="0"/>
              <a:t>OBJETIVO 3</a:t>
            </a:r>
          </a:p>
          <a:p>
            <a:pPr algn="ctr"/>
            <a:r>
              <a:rPr lang="es-CL" sz="800" dirty="0" smtClean="0"/>
              <a:t>OBTENER UNA LLUVIA DE </a:t>
            </a:r>
          </a:p>
          <a:p>
            <a:pPr algn="ctr"/>
            <a:r>
              <a:rPr lang="es-CL" sz="800" dirty="0" smtClean="0"/>
              <a:t>DISEÑO CONFIABLE</a:t>
            </a:r>
            <a:endParaRPr lang="es-CL" sz="800" dirty="0"/>
          </a:p>
        </p:txBody>
      </p:sp>
      <p:sp>
        <p:nvSpPr>
          <p:cNvPr id="21" name="20 CuadroTexto"/>
          <p:cNvSpPr txBox="1"/>
          <p:nvPr/>
        </p:nvSpPr>
        <p:spPr>
          <a:xfrm>
            <a:off x="2988925" y="4509120"/>
            <a:ext cx="1840568" cy="584775"/>
          </a:xfrm>
          <a:prstGeom prst="rect">
            <a:avLst/>
          </a:prstGeom>
          <a:solidFill>
            <a:schemeClr val="bg1"/>
          </a:solidFill>
        </p:spPr>
        <p:txBody>
          <a:bodyPr wrap="none" rtlCol="0">
            <a:spAutoFit/>
          </a:bodyPr>
          <a:lstStyle/>
          <a:p>
            <a:pPr algn="ctr"/>
            <a:r>
              <a:rPr lang="es-CL" sz="800" b="1" dirty="0" smtClean="0"/>
              <a:t>OBJETIVO 4</a:t>
            </a:r>
          </a:p>
          <a:p>
            <a:pPr algn="ctr"/>
            <a:r>
              <a:rPr lang="es-CL" sz="800" dirty="0" smtClean="0"/>
              <a:t>PROPONER SOLUCIONES GEOMÉTRICAS</a:t>
            </a:r>
          </a:p>
          <a:p>
            <a:pPr algn="ctr"/>
            <a:r>
              <a:rPr lang="es-CL" sz="800" dirty="0" smtClean="0"/>
              <a:t> EN FUNCIÓN DE CONDICIONES </a:t>
            </a:r>
          </a:p>
          <a:p>
            <a:pPr algn="ctr"/>
            <a:r>
              <a:rPr lang="es-CL" sz="800" dirty="0" smtClean="0"/>
              <a:t>EDAFOCLIMÁTICAS DE LA ZONA</a:t>
            </a:r>
            <a:endParaRPr lang="es-CL" sz="800" dirty="0"/>
          </a:p>
        </p:txBody>
      </p:sp>
      <p:cxnSp>
        <p:nvCxnSpPr>
          <p:cNvPr id="35" name="34 Conector recto de flecha"/>
          <p:cNvCxnSpPr/>
          <p:nvPr/>
        </p:nvCxnSpPr>
        <p:spPr>
          <a:xfrm flipH="1" flipV="1">
            <a:off x="4932040" y="3212976"/>
            <a:ext cx="1152128" cy="7920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4" name="33 CuadroTexto"/>
          <p:cNvSpPr txBox="1"/>
          <p:nvPr/>
        </p:nvSpPr>
        <p:spPr>
          <a:xfrm>
            <a:off x="4932040" y="3356992"/>
            <a:ext cx="1489510" cy="461665"/>
          </a:xfrm>
          <a:prstGeom prst="rect">
            <a:avLst/>
          </a:prstGeom>
          <a:solidFill>
            <a:schemeClr val="bg1"/>
          </a:solidFill>
        </p:spPr>
        <p:txBody>
          <a:bodyPr wrap="none" rtlCol="0">
            <a:spAutoFit/>
          </a:bodyPr>
          <a:lstStyle/>
          <a:p>
            <a:pPr algn="ctr"/>
            <a:r>
              <a:rPr lang="es-CL" sz="800" b="1" dirty="0" smtClean="0"/>
              <a:t>OBJETIVO 5</a:t>
            </a:r>
          </a:p>
          <a:p>
            <a:pPr algn="ctr"/>
            <a:r>
              <a:rPr lang="es-CL" sz="800" dirty="0" smtClean="0"/>
              <a:t>ZONIFICAR ÁREAS APTAS PARA </a:t>
            </a:r>
          </a:p>
          <a:p>
            <a:pPr algn="ctr"/>
            <a:r>
              <a:rPr lang="es-CL" sz="800" dirty="0" smtClean="0"/>
              <a:t>LA CONSTRUCCIÓN DE ZANJAS</a:t>
            </a:r>
            <a:endParaRPr lang="es-CL" sz="800" dirty="0"/>
          </a:p>
        </p:txBody>
      </p:sp>
      <p:sp>
        <p:nvSpPr>
          <p:cNvPr id="40" name="39 CuadroTexto"/>
          <p:cNvSpPr txBox="1"/>
          <p:nvPr/>
        </p:nvSpPr>
        <p:spPr>
          <a:xfrm>
            <a:off x="1927495" y="1412776"/>
            <a:ext cx="1810111" cy="584775"/>
          </a:xfrm>
          <a:prstGeom prst="rect">
            <a:avLst/>
          </a:prstGeom>
          <a:solidFill>
            <a:schemeClr val="bg1"/>
          </a:solidFill>
        </p:spPr>
        <p:txBody>
          <a:bodyPr wrap="none" rtlCol="0">
            <a:spAutoFit/>
          </a:bodyPr>
          <a:lstStyle/>
          <a:p>
            <a:pPr algn="ctr"/>
            <a:r>
              <a:rPr lang="es-CL" sz="800" b="1" dirty="0" smtClean="0"/>
              <a:t>OBJETIVO 1</a:t>
            </a:r>
          </a:p>
          <a:p>
            <a:pPr algn="ctr"/>
            <a:r>
              <a:rPr lang="es-CL" sz="800" dirty="0" smtClean="0"/>
              <a:t>CONOCER EL EFECTO DE LAS ZANJAS </a:t>
            </a:r>
          </a:p>
          <a:p>
            <a:pPr algn="ctr"/>
            <a:r>
              <a:rPr lang="es-CL" sz="800" dirty="0" smtClean="0"/>
              <a:t>SOBRE EL CONTENIDO DE HUMEDAD Y </a:t>
            </a:r>
          </a:p>
          <a:p>
            <a:pPr algn="ctr"/>
            <a:r>
              <a:rPr lang="es-CL" sz="800" dirty="0" smtClean="0"/>
              <a:t>LA CAPTURA DE SEDIMENTOS</a:t>
            </a:r>
            <a:endParaRPr lang="es-CL" sz="800" dirty="0"/>
          </a:p>
        </p:txBody>
      </p:sp>
      <p:sp>
        <p:nvSpPr>
          <p:cNvPr id="43" name="42 CuadroTexto"/>
          <p:cNvSpPr txBox="1"/>
          <p:nvPr/>
        </p:nvSpPr>
        <p:spPr>
          <a:xfrm>
            <a:off x="4228412" y="1412776"/>
            <a:ext cx="1598515" cy="584775"/>
          </a:xfrm>
          <a:prstGeom prst="rect">
            <a:avLst/>
          </a:prstGeom>
          <a:solidFill>
            <a:schemeClr val="bg1"/>
          </a:solidFill>
        </p:spPr>
        <p:txBody>
          <a:bodyPr wrap="none" rtlCol="0">
            <a:spAutoFit/>
          </a:bodyPr>
          <a:lstStyle/>
          <a:p>
            <a:pPr algn="ctr"/>
            <a:r>
              <a:rPr lang="es-CL" sz="800" b="1" dirty="0" smtClean="0"/>
              <a:t>OBJETIVO 2</a:t>
            </a:r>
          </a:p>
          <a:p>
            <a:pPr algn="ctr"/>
            <a:r>
              <a:rPr lang="es-CL" sz="800" dirty="0" smtClean="0"/>
              <a:t>DETERMINAR LA EFICACIA DE LAS </a:t>
            </a:r>
          </a:p>
          <a:p>
            <a:pPr algn="ctr"/>
            <a:r>
              <a:rPr lang="es-CL" sz="800" dirty="0" smtClean="0"/>
              <a:t>ZANJAS DE INFILTRACIÓN PARA </a:t>
            </a:r>
          </a:p>
          <a:p>
            <a:pPr algn="ctr"/>
            <a:r>
              <a:rPr lang="es-CL" sz="800" dirty="0" smtClean="0"/>
              <a:t>CULTIVO SILVICOLA</a:t>
            </a:r>
            <a:endParaRPr lang="es-CL" sz="800" dirty="0"/>
          </a:p>
        </p:txBody>
      </p:sp>
      <p:sp>
        <p:nvSpPr>
          <p:cNvPr id="17" name="16 Elipse"/>
          <p:cNvSpPr/>
          <p:nvPr/>
        </p:nvSpPr>
        <p:spPr>
          <a:xfrm>
            <a:off x="3995936" y="2780928"/>
            <a:ext cx="864096" cy="5760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900" b="1" dirty="0" smtClean="0"/>
              <a:t>RURAL</a:t>
            </a:r>
            <a:endParaRPr lang="es-CL" sz="900" b="1" dirty="0"/>
          </a:p>
        </p:txBody>
      </p:sp>
      <p:cxnSp>
        <p:nvCxnSpPr>
          <p:cNvPr id="52" name="51 Conector recto"/>
          <p:cNvCxnSpPr/>
          <p:nvPr/>
        </p:nvCxnSpPr>
        <p:spPr>
          <a:xfrm>
            <a:off x="7740352" y="188640"/>
            <a:ext cx="720080" cy="2664296"/>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4" name="53 Conector recto"/>
          <p:cNvCxnSpPr/>
          <p:nvPr/>
        </p:nvCxnSpPr>
        <p:spPr>
          <a:xfrm flipH="1">
            <a:off x="7740352" y="3573016"/>
            <a:ext cx="576064" cy="2808312"/>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6" name="15 Elipse"/>
          <p:cNvSpPr/>
          <p:nvPr/>
        </p:nvSpPr>
        <p:spPr>
          <a:xfrm>
            <a:off x="2915816" y="2780928"/>
            <a:ext cx="864096" cy="576064"/>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900" b="1" dirty="0" smtClean="0">
                <a:solidFill>
                  <a:schemeClr val="tx2">
                    <a:lumMod val="75000"/>
                  </a:schemeClr>
                </a:solidFill>
              </a:rPr>
              <a:t>URBANA</a:t>
            </a:r>
            <a:endParaRPr lang="es-CL" sz="900" b="1" dirty="0">
              <a:solidFill>
                <a:schemeClr val="tx2">
                  <a:lumMod val="75000"/>
                </a:schemeClr>
              </a:solidFill>
            </a:endParaRPr>
          </a:p>
        </p:txBody>
      </p:sp>
      <p:sp>
        <p:nvSpPr>
          <p:cNvPr id="4" name="3 Elipse"/>
          <p:cNvSpPr/>
          <p:nvPr/>
        </p:nvSpPr>
        <p:spPr>
          <a:xfrm>
            <a:off x="2771800" y="2060848"/>
            <a:ext cx="2232248" cy="172819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1200" b="1" dirty="0" smtClean="0">
                <a:solidFill>
                  <a:schemeClr val="tx2">
                    <a:lumMod val="75000"/>
                  </a:schemeClr>
                </a:solidFill>
              </a:rPr>
              <a:t>ZANJAS DE INFILTRACIÓN</a:t>
            </a:r>
          </a:p>
          <a:p>
            <a:pPr algn="ctr"/>
            <a:endParaRPr lang="es-CL" sz="1000" dirty="0">
              <a:solidFill>
                <a:schemeClr val="tx2">
                  <a:lumMod val="75000"/>
                </a:schemeClr>
              </a:solidFill>
            </a:endParaRPr>
          </a:p>
          <a:p>
            <a:pPr algn="ctr"/>
            <a:endParaRPr lang="es-CL" sz="1000" dirty="0" smtClean="0">
              <a:solidFill>
                <a:schemeClr val="tx2">
                  <a:lumMod val="75000"/>
                </a:schemeClr>
              </a:solidFill>
            </a:endParaRPr>
          </a:p>
          <a:p>
            <a:pPr algn="ctr"/>
            <a:endParaRPr lang="es-CL" sz="1000" dirty="0">
              <a:solidFill>
                <a:schemeClr val="tx2">
                  <a:lumMod val="75000"/>
                </a:schemeClr>
              </a:solidFill>
            </a:endParaRPr>
          </a:p>
          <a:p>
            <a:pPr algn="ctr"/>
            <a:endParaRPr lang="es-CL" sz="1000" dirty="0" smtClean="0">
              <a:solidFill>
                <a:schemeClr val="tx2">
                  <a:lumMod val="75000"/>
                </a:schemeClr>
              </a:solidFill>
            </a:endParaRPr>
          </a:p>
          <a:p>
            <a:pPr algn="ctr"/>
            <a:endParaRPr lang="es-CL" sz="1000" dirty="0">
              <a:solidFill>
                <a:schemeClr val="tx2">
                  <a:lumMod val="75000"/>
                </a:schemeClr>
              </a:solidFill>
            </a:endParaRPr>
          </a:p>
        </p:txBody>
      </p:sp>
      <p:sp>
        <p:nvSpPr>
          <p:cNvPr id="60" name="59 CuadroTexto"/>
          <p:cNvSpPr txBox="1"/>
          <p:nvPr/>
        </p:nvSpPr>
        <p:spPr>
          <a:xfrm>
            <a:off x="396210" y="2060848"/>
            <a:ext cx="1452642" cy="400110"/>
          </a:xfrm>
          <a:prstGeom prst="rect">
            <a:avLst/>
          </a:prstGeom>
          <a:noFill/>
        </p:spPr>
        <p:txBody>
          <a:bodyPr wrap="none" rtlCol="0">
            <a:spAutoFit/>
          </a:bodyPr>
          <a:lstStyle/>
          <a:p>
            <a:pPr algn="ctr"/>
            <a:r>
              <a:rPr lang="es-CL" sz="1000" b="1" dirty="0" smtClean="0"/>
              <a:t>A ESCALA DE PARCELA </a:t>
            </a:r>
          </a:p>
          <a:p>
            <a:pPr algn="ctr"/>
            <a:r>
              <a:rPr lang="es-CL" sz="1000" b="1" dirty="0" smtClean="0"/>
              <a:t>EXPERIMENTAL</a:t>
            </a:r>
            <a:endParaRPr lang="es-CL" sz="1000" b="1" dirty="0"/>
          </a:p>
        </p:txBody>
      </p:sp>
      <p:sp>
        <p:nvSpPr>
          <p:cNvPr id="61" name="60 CuadroTexto"/>
          <p:cNvSpPr txBox="1"/>
          <p:nvPr/>
        </p:nvSpPr>
        <p:spPr>
          <a:xfrm>
            <a:off x="5392014" y="5805264"/>
            <a:ext cx="1361270" cy="400110"/>
          </a:xfrm>
          <a:prstGeom prst="rect">
            <a:avLst/>
          </a:prstGeom>
          <a:noFill/>
        </p:spPr>
        <p:txBody>
          <a:bodyPr wrap="none" rtlCol="0">
            <a:spAutoFit/>
          </a:bodyPr>
          <a:lstStyle/>
          <a:p>
            <a:pPr algn="ctr"/>
            <a:r>
              <a:rPr lang="es-CL" sz="1000" b="1" dirty="0" smtClean="0"/>
              <a:t>A ESCALA DE CUENCA </a:t>
            </a:r>
          </a:p>
          <a:p>
            <a:pPr algn="ctr"/>
            <a:r>
              <a:rPr lang="es-CL" sz="1000" b="1" dirty="0" smtClean="0"/>
              <a:t>HIDROGRÁFICA</a:t>
            </a:r>
            <a:endParaRPr lang="es-CL" sz="1000" b="1" dirty="0"/>
          </a:p>
        </p:txBody>
      </p:sp>
      <p:sp>
        <p:nvSpPr>
          <p:cNvPr id="62" name="61 CuadroTexto"/>
          <p:cNvSpPr txBox="1"/>
          <p:nvPr/>
        </p:nvSpPr>
        <p:spPr>
          <a:xfrm>
            <a:off x="8388424" y="116632"/>
            <a:ext cx="601447" cy="307777"/>
          </a:xfrm>
          <a:prstGeom prst="rect">
            <a:avLst/>
          </a:prstGeom>
          <a:noFill/>
        </p:spPr>
        <p:txBody>
          <a:bodyPr wrap="none" rtlCol="0">
            <a:spAutoFit/>
          </a:bodyPr>
          <a:lstStyle/>
          <a:p>
            <a:r>
              <a:rPr lang="es-CL" sz="1400" dirty="0" smtClean="0"/>
              <a:t>CHILE</a:t>
            </a:r>
            <a:endParaRPr lang="es-CL" sz="1400" dirty="0"/>
          </a:p>
        </p:txBody>
      </p:sp>
      <p:sp>
        <p:nvSpPr>
          <p:cNvPr id="63" name="62 CuadroTexto"/>
          <p:cNvSpPr txBox="1"/>
          <p:nvPr/>
        </p:nvSpPr>
        <p:spPr>
          <a:xfrm rot="16200000">
            <a:off x="7507021" y="2726227"/>
            <a:ext cx="1124026" cy="369332"/>
          </a:xfrm>
          <a:prstGeom prst="rect">
            <a:avLst/>
          </a:prstGeom>
          <a:noFill/>
        </p:spPr>
        <p:txBody>
          <a:bodyPr wrap="none" rtlCol="0">
            <a:spAutoFit/>
          </a:bodyPr>
          <a:lstStyle/>
          <a:p>
            <a:pPr algn="ctr"/>
            <a:r>
              <a:rPr lang="es-CL" sz="1000" dirty="0" smtClean="0">
                <a:solidFill>
                  <a:schemeClr val="bg2">
                    <a:lumMod val="25000"/>
                  </a:schemeClr>
                </a:solidFill>
              </a:rPr>
              <a:t>AREA DE ESTUDIO</a:t>
            </a:r>
          </a:p>
          <a:p>
            <a:pPr algn="ctr"/>
            <a:r>
              <a:rPr lang="es-CL" sz="800" b="1" dirty="0" smtClean="0">
                <a:solidFill>
                  <a:schemeClr val="bg1">
                    <a:lumMod val="50000"/>
                  </a:schemeClr>
                </a:solidFill>
              </a:rPr>
              <a:t>ZONA SUBHÚMEDA</a:t>
            </a:r>
            <a:endParaRPr lang="es-CL" sz="800" b="1" dirty="0">
              <a:solidFill>
                <a:schemeClr val="bg1">
                  <a:lumMod val="50000"/>
                </a:schemeClr>
              </a:solidFill>
            </a:endParaRPr>
          </a:p>
        </p:txBody>
      </p:sp>
      <p:pic>
        <p:nvPicPr>
          <p:cNvPr id="1027" name="Picture 3" descr="C:\Users\jpflores\AppData\Local\Microsoft\Windows\Temporary Internet Files\Content.IE5\4SN5I7EJ\180px-Artículo_bueno.svg[1].png"/>
          <p:cNvPicPr>
            <a:picLocks noChangeAspect="1" noChangeArrowheads="1"/>
          </p:cNvPicPr>
          <p:nvPr/>
        </p:nvPicPr>
        <p:blipFill>
          <a:blip r:embed="rId5" cstate="print">
            <a:duotone>
              <a:prstClr val="black"/>
              <a:schemeClr val="accent1">
                <a:tint val="45000"/>
                <a:satMod val="400000"/>
              </a:schemeClr>
            </a:duotone>
          </a:blip>
          <a:srcRect/>
          <a:stretch>
            <a:fillRect/>
          </a:stretch>
        </p:blipFill>
        <p:spPr bwMode="auto">
          <a:xfrm>
            <a:off x="4716016" y="2996952"/>
            <a:ext cx="216024" cy="222025"/>
          </a:xfrm>
          <a:prstGeom prst="rect">
            <a:avLst/>
          </a:prstGeom>
          <a:noFill/>
        </p:spPr>
      </p:pic>
      <p:pic>
        <p:nvPicPr>
          <p:cNvPr id="1032" name="Picture 8"/>
          <p:cNvPicPr>
            <a:picLocks noChangeAspect="1" noChangeArrowheads="1"/>
          </p:cNvPicPr>
          <p:nvPr/>
        </p:nvPicPr>
        <p:blipFill>
          <a:blip r:embed="rId6" cstate="print"/>
          <a:srcRect/>
          <a:stretch>
            <a:fillRect/>
          </a:stretch>
        </p:blipFill>
        <p:spPr bwMode="auto">
          <a:xfrm>
            <a:off x="179511" y="2454416"/>
            <a:ext cx="2376265" cy="608795"/>
          </a:xfrm>
          <a:prstGeom prst="rect">
            <a:avLst/>
          </a:prstGeom>
          <a:noFill/>
          <a:ln w="9525">
            <a:noFill/>
            <a:miter lim="800000"/>
            <a:headEnd/>
            <a:tailEnd/>
          </a:ln>
        </p:spPr>
      </p:pic>
      <p:sp>
        <p:nvSpPr>
          <p:cNvPr id="33" name="32 CuadroTexto"/>
          <p:cNvSpPr txBox="1"/>
          <p:nvPr/>
        </p:nvSpPr>
        <p:spPr>
          <a:xfrm>
            <a:off x="6660232" y="6165304"/>
            <a:ext cx="652743" cy="246221"/>
          </a:xfrm>
          <a:prstGeom prst="rect">
            <a:avLst/>
          </a:prstGeom>
          <a:noFill/>
        </p:spPr>
        <p:txBody>
          <a:bodyPr wrap="none" rtlCol="0">
            <a:spAutoFit/>
          </a:bodyPr>
          <a:lstStyle/>
          <a:p>
            <a:r>
              <a:rPr lang="es-CL" sz="1000" dirty="0" smtClean="0"/>
              <a:t>267 KM2</a:t>
            </a:r>
            <a:endParaRPr lang="es-CL" sz="10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1"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CL"/>
          </a:p>
        </p:txBody>
      </p:sp>
      <p:pic>
        <p:nvPicPr>
          <p:cNvPr id="227330" name="Imagen 61" descr="Rplot_nirivilo"/>
          <p:cNvPicPr>
            <a:picLocks noChangeAspect="1" noChangeArrowheads="1"/>
          </p:cNvPicPr>
          <p:nvPr/>
        </p:nvPicPr>
        <p:blipFill>
          <a:blip r:embed="rId3" cstate="print"/>
          <a:srcRect/>
          <a:stretch>
            <a:fillRect/>
          </a:stretch>
        </p:blipFill>
        <p:spPr bwMode="auto">
          <a:xfrm>
            <a:off x="467544" y="611755"/>
            <a:ext cx="8172400" cy="6246245"/>
          </a:xfrm>
          <a:prstGeom prst="rect">
            <a:avLst/>
          </a:prstGeom>
          <a:noFill/>
        </p:spPr>
      </p:pic>
      <p:sp>
        <p:nvSpPr>
          <p:cNvPr id="227332" name="Rectangle 4"/>
          <p:cNvSpPr>
            <a:spLocks noChangeArrowheads="1"/>
          </p:cNvSpPr>
          <p:nvPr/>
        </p:nvSpPr>
        <p:spPr bwMode="auto">
          <a:xfrm>
            <a:off x="0" y="26193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5" name="4 Rectángulo"/>
          <p:cNvSpPr/>
          <p:nvPr/>
        </p:nvSpPr>
        <p:spPr>
          <a:xfrm>
            <a:off x="251520" y="332656"/>
            <a:ext cx="6120680" cy="830997"/>
          </a:xfrm>
          <a:prstGeom prst="rect">
            <a:avLst/>
          </a:prstGeom>
        </p:spPr>
        <p:txBody>
          <a:bodyPr wrap="square">
            <a:spAutoFit/>
          </a:bodyPr>
          <a:lstStyle/>
          <a:p>
            <a:pPr algn="just"/>
            <a:r>
              <a:rPr lang="es-ES" sz="2400" dirty="0" smtClean="0"/>
              <a:t>Análisis local de frecuencia para la estación </a:t>
            </a:r>
            <a:r>
              <a:rPr lang="es-ES" sz="2400" dirty="0" err="1" smtClean="0"/>
              <a:t>Nirivilo</a:t>
            </a:r>
            <a:r>
              <a:rPr lang="es-ES" sz="2400" dirty="0" smtClean="0"/>
              <a:t> en la cuenca </a:t>
            </a:r>
            <a:r>
              <a:rPr lang="es-ES" sz="2400" dirty="0" err="1" smtClean="0"/>
              <a:t>Purapel</a:t>
            </a:r>
            <a:endParaRPr lang="es-CL" sz="2400" dirty="0"/>
          </a:p>
        </p:txBody>
      </p:sp>
      <p:sp>
        <p:nvSpPr>
          <p:cNvPr id="9" name="8 CuadroTexto"/>
          <p:cNvSpPr txBox="1"/>
          <p:nvPr/>
        </p:nvSpPr>
        <p:spPr>
          <a:xfrm>
            <a:off x="2339752" y="1196752"/>
            <a:ext cx="3866443" cy="369332"/>
          </a:xfrm>
          <a:prstGeom prst="rect">
            <a:avLst/>
          </a:prstGeom>
          <a:noFill/>
        </p:spPr>
        <p:txBody>
          <a:bodyPr wrap="none" rtlCol="0">
            <a:spAutoFit/>
          </a:bodyPr>
          <a:lstStyle/>
          <a:p>
            <a:r>
              <a:rPr lang="es-CL" dirty="0" smtClean="0">
                <a:solidFill>
                  <a:srgbClr val="FF0000"/>
                </a:solidFill>
              </a:rPr>
              <a:t>Para intensidades máximas en 24 horas</a:t>
            </a:r>
            <a:endParaRPr lang="es-CL" dirty="0">
              <a:solidFill>
                <a:srgbClr val="FF0000"/>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4257" name="Object 1"/>
          <p:cNvGraphicFramePr>
            <a:graphicFrameLocks noChangeAspect="1"/>
          </p:cNvGraphicFramePr>
          <p:nvPr/>
        </p:nvGraphicFramePr>
        <p:xfrm>
          <a:off x="179512" y="0"/>
          <a:ext cx="3425825" cy="3309938"/>
        </p:xfrm>
        <a:graphic>
          <a:graphicData uri="http://schemas.openxmlformats.org/presentationml/2006/ole">
            <p:oleObj spid="_x0000_s224257" r:id="rId3" imgW="6419088" imgH="6195060" progId="">
              <p:embed/>
            </p:oleObj>
          </a:graphicData>
        </a:graphic>
      </p:graphicFrame>
      <p:sp>
        <p:nvSpPr>
          <p:cNvPr id="224261" name="Rectangle 5"/>
          <p:cNvSpPr>
            <a:spLocks noChangeArrowheads="1"/>
          </p:cNvSpPr>
          <p:nvPr/>
        </p:nvSpPr>
        <p:spPr bwMode="auto">
          <a:xfrm>
            <a:off x="0" y="813435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224258" name="Object 2"/>
          <p:cNvGraphicFramePr>
            <a:graphicFrameLocks noChangeAspect="1"/>
          </p:cNvGraphicFramePr>
          <p:nvPr/>
        </p:nvGraphicFramePr>
        <p:xfrm>
          <a:off x="251520" y="3356992"/>
          <a:ext cx="3397250" cy="3309937"/>
        </p:xfrm>
        <a:graphic>
          <a:graphicData uri="http://schemas.openxmlformats.org/presentationml/2006/ole">
            <p:oleObj spid="_x0000_s224258" r:id="rId4" imgW="6419088" imgH="6195060" progId="">
              <p:embed/>
            </p:oleObj>
          </a:graphicData>
        </a:graphic>
      </p:graphicFrame>
      <p:graphicFrame>
        <p:nvGraphicFramePr>
          <p:cNvPr id="224259" name="Object 3"/>
          <p:cNvGraphicFramePr>
            <a:graphicFrameLocks noChangeAspect="1"/>
          </p:cNvGraphicFramePr>
          <p:nvPr/>
        </p:nvGraphicFramePr>
        <p:xfrm>
          <a:off x="5656263" y="0"/>
          <a:ext cx="3487737" cy="3313113"/>
        </p:xfrm>
        <a:graphic>
          <a:graphicData uri="http://schemas.openxmlformats.org/presentationml/2006/ole">
            <p:oleObj spid="_x0000_s224259" r:id="rId5" imgW="6502908" imgH="6195060" progId="">
              <p:embed/>
            </p:oleObj>
          </a:graphicData>
        </a:graphic>
      </p:graphicFrame>
      <p:sp>
        <p:nvSpPr>
          <p:cNvPr id="9" name="8 CuadroTexto"/>
          <p:cNvSpPr txBox="1"/>
          <p:nvPr/>
        </p:nvSpPr>
        <p:spPr>
          <a:xfrm>
            <a:off x="3779912" y="0"/>
            <a:ext cx="1800200" cy="1015663"/>
          </a:xfrm>
          <a:prstGeom prst="rect">
            <a:avLst/>
          </a:prstGeom>
          <a:noFill/>
        </p:spPr>
        <p:txBody>
          <a:bodyPr wrap="square" rtlCol="0">
            <a:spAutoFit/>
          </a:bodyPr>
          <a:lstStyle/>
          <a:p>
            <a:pPr algn="ctr"/>
            <a:r>
              <a:rPr lang="es-CL" sz="2000" b="1" dirty="0" smtClean="0">
                <a:effectLst>
                  <a:outerShdw blurRad="38100" dist="38100" dir="2700000" algn="tl">
                    <a:srgbClr val="000000">
                      <a:alpha val="43137"/>
                    </a:srgbClr>
                  </a:outerShdw>
                </a:effectLst>
              </a:rPr>
              <a:t>Búsqueda de variable auxiliar</a:t>
            </a:r>
            <a:endParaRPr lang="es-CL" sz="2000" b="1" dirty="0">
              <a:effectLst>
                <a:outerShdw blurRad="38100" dist="38100" dir="2700000" algn="tl">
                  <a:srgbClr val="000000">
                    <a:alpha val="43137"/>
                  </a:srgbClr>
                </a:outerShdw>
              </a:effectLst>
            </a:endParaRPr>
          </a:p>
        </p:txBody>
      </p:sp>
      <p:sp>
        <p:nvSpPr>
          <p:cNvPr id="10" name="9 CuadroTexto"/>
          <p:cNvSpPr txBox="1"/>
          <p:nvPr/>
        </p:nvSpPr>
        <p:spPr>
          <a:xfrm>
            <a:off x="3851920" y="1196752"/>
            <a:ext cx="1656184" cy="830997"/>
          </a:xfrm>
          <a:prstGeom prst="rect">
            <a:avLst/>
          </a:prstGeom>
          <a:noFill/>
        </p:spPr>
        <p:txBody>
          <a:bodyPr wrap="square" rtlCol="0">
            <a:spAutoFit/>
          </a:bodyPr>
          <a:lstStyle/>
          <a:p>
            <a:pPr algn="ctr"/>
            <a:r>
              <a:rPr lang="es-CL" sz="1600" dirty="0" smtClean="0"/>
              <a:t>Intensidad máxima horaria anual (mm/h)</a:t>
            </a:r>
            <a:endParaRPr lang="es-CL" sz="1600" dirty="0"/>
          </a:p>
        </p:txBody>
      </p:sp>
      <p:graphicFrame>
        <p:nvGraphicFramePr>
          <p:cNvPr id="224262" name="Object 6"/>
          <p:cNvGraphicFramePr>
            <a:graphicFrameLocks noChangeAspect="1"/>
          </p:cNvGraphicFramePr>
          <p:nvPr/>
        </p:nvGraphicFramePr>
        <p:xfrm>
          <a:off x="5746750" y="3356992"/>
          <a:ext cx="3397250" cy="3309938"/>
        </p:xfrm>
        <a:graphic>
          <a:graphicData uri="http://schemas.openxmlformats.org/presentationml/2006/ole">
            <p:oleObj spid="_x0000_s224262" r:id="rId6" imgW="6333744" imgH="6195060" progId="">
              <p:embed/>
            </p:oleObj>
          </a:graphicData>
        </a:graphic>
      </p:graphicFrame>
      <p:pic>
        <p:nvPicPr>
          <p:cNvPr id="224263" name="Picture 7"/>
          <p:cNvPicPr>
            <a:picLocks noChangeAspect="1" noChangeArrowheads="1"/>
          </p:cNvPicPr>
          <p:nvPr/>
        </p:nvPicPr>
        <p:blipFill>
          <a:blip r:embed="rId7" cstate="print"/>
          <a:srcRect/>
          <a:stretch>
            <a:fillRect/>
          </a:stretch>
        </p:blipFill>
        <p:spPr bwMode="auto">
          <a:xfrm>
            <a:off x="3851921" y="2060848"/>
            <a:ext cx="1540719" cy="4613920"/>
          </a:xfrm>
          <a:prstGeom prst="rect">
            <a:avLst/>
          </a:prstGeom>
          <a:noFill/>
          <a:ln w="9525">
            <a:noFill/>
            <a:miter lim="800000"/>
            <a:headEnd/>
            <a:tailEnd/>
          </a:ln>
        </p:spPr>
      </p:pic>
      <p:sp>
        <p:nvSpPr>
          <p:cNvPr id="11" name="10 CuadroTexto"/>
          <p:cNvSpPr txBox="1"/>
          <p:nvPr/>
        </p:nvSpPr>
        <p:spPr>
          <a:xfrm>
            <a:off x="755576" y="1124744"/>
            <a:ext cx="3096344" cy="307777"/>
          </a:xfrm>
          <a:prstGeom prst="rect">
            <a:avLst/>
          </a:prstGeom>
          <a:noFill/>
        </p:spPr>
        <p:txBody>
          <a:bodyPr wrap="square" rtlCol="0">
            <a:spAutoFit/>
          </a:bodyPr>
          <a:lstStyle/>
          <a:p>
            <a:r>
              <a:rPr lang="es-CL" sz="1400" dirty="0" smtClean="0">
                <a:solidFill>
                  <a:srgbClr val="FF0000"/>
                </a:solidFill>
              </a:rPr>
              <a:t>190 estaciones con registro diario</a:t>
            </a:r>
            <a:endParaRPr lang="es-CL" sz="1400" dirty="0">
              <a:solidFill>
                <a:srgbClr val="FF0000"/>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CL"/>
          </a:p>
        </p:txBody>
      </p:sp>
      <p:sp>
        <p:nvSpPr>
          <p:cNvPr id="217091" name="Rectangle 3"/>
          <p:cNvSpPr>
            <a:spLocks noChangeArrowheads="1"/>
          </p:cNvSpPr>
          <p:nvPr/>
        </p:nvSpPr>
        <p:spPr bwMode="auto">
          <a:xfrm>
            <a:off x="0" y="5600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5" name="4 CuadroTexto"/>
          <p:cNvSpPr txBox="1"/>
          <p:nvPr/>
        </p:nvSpPr>
        <p:spPr>
          <a:xfrm>
            <a:off x="395536" y="188640"/>
            <a:ext cx="7776864" cy="646331"/>
          </a:xfrm>
          <a:prstGeom prst="rect">
            <a:avLst/>
          </a:prstGeom>
        </p:spPr>
        <p:style>
          <a:lnRef idx="3">
            <a:schemeClr val="lt1"/>
          </a:lnRef>
          <a:fillRef idx="1">
            <a:schemeClr val="accent6"/>
          </a:fillRef>
          <a:effectRef idx="1">
            <a:schemeClr val="accent6"/>
          </a:effectRef>
          <a:fontRef idx="minor">
            <a:schemeClr val="lt1"/>
          </a:fontRef>
        </p:style>
        <p:txBody>
          <a:bodyPr wrap="square" rtlCol="0">
            <a:spAutoFit/>
          </a:bodyPr>
          <a:lstStyle/>
          <a:p>
            <a:pPr algn="ctr"/>
            <a:r>
              <a:rPr lang="es-CL" b="1" dirty="0" smtClean="0"/>
              <a:t>Mapas de cocientes de  intensidad de precipitación máxima anual (I1/I24) para distintos periodos de retorno</a:t>
            </a:r>
            <a:endParaRPr lang="es-CL" b="1" dirty="0"/>
          </a:p>
        </p:txBody>
      </p:sp>
      <p:pic>
        <p:nvPicPr>
          <p:cNvPr id="301057" name="Picture 1"/>
          <p:cNvPicPr>
            <a:picLocks noChangeAspect="1" noChangeArrowheads="1"/>
          </p:cNvPicPr>
          <p:nvPr/>
        </p:nvPicPr>
        <p:blipFill>
          <a:blip r:embed="rId3" cstate="print"/>
          <a:srcRect/>
          <a:stretch>
            <a:fillRect/>
          </a:stretch>
        </p:blipFill>
        <p:spPr bwMode="auto">
          <a:xfrm>
            <a:off x="611560" y="914400"/>
            <a:ext cx="7800975" cy="5943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p:cNvPicPr/>
          <p:nvPr/>
        </p:nvPicPr>
        <p:blipFill>
          <a:blip r:embed="rId3" cstate="print"/>
          <a:srcRect/>
          <a:stretch>
            <a:fillRect/>
          </a:stretch>
        </p:blipFill>
        <p:spPr bwMode="auto">
          <a:xfrm>
            <a:off x="4788024" y="2348880"/>
            <a:ext cx="4176464" cy="4509120"/>
          </a:xfrm>
          <a:prstGeom prst="rect">
            <a:avLst/>
          </a:prstGeom>
          <a:noFill/>
          <a:ln w="9525">
            <a:noFill/>
            <a:miter lim="800000"/>
            <a:headEnd/>
            <a:tailEnd/>
          </a:ln>
        </p:spPr>
      </p:pic>
      <p:sp>
        <p:nvSpPr>
          <p:cNvPr id="5" name="4 CuadroTexto"/>
          <p:cNvSpPr txBox="1"/>
          <p:nvPr/>
        </p:nvSpPr>
        <p:spPr>
          <a:xfrm>
            <a:off x="323528" y="188640"/>
            <a:ext cx="5328592" cy="830997"/>
          </a:xfrm>
          <a:prstGeom prst="rect">
            <a:avLst/>
          </a:prstGeom>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es-CL" sz="2400" dirty="0" smtClean="0"/>
              <a:t>Cálculo de la intensidad máxima horaria anual para 1  hora y 10 años de periodo </a:t>
            </a:r>
            <a:endParaRPr lang="es-CL" sz="2400" dirty="0"/>
          </a:p>
        </p:txBody>
      </p:sp>
      <p:sp>
        <p:nvSpPr>
          <p:cNvPr id="6" name="5 CuadroTexto"/>
          <p:cNvSpPr txBox="1"/>
          <p:nvPr/>
        </p:nvSpPr>
        <p:spPr>
          <a:xfrm>
            <a:off x="5111552" y="1628800"/>
            <a:ext cx="4032448" cy="646331"/>
          </a:xfrm>
          <a:prstGeom prst="rect">
            <a:avLst/>
          </a:prstGeom>
          <a:noFill/>
        </p:spPr>
        <p:txBody>
          <a:bodyPr wrap="square" rtlCol="0">
            <a:spAutoFit/>
          </a:bodyPr>
          <a:lstStyle/>
          <a:p>
            <a:pPr algn="ctr"/>
            <a:r>
              <a:rPr lang="es-CL" b="1" dirty="0" smtClean="0"/>
              <a:t>MAPA DE ISOLÍNEAS DE INTENSIDAD MÁXIMA DE PRECIPITACIÓN</a:t>
            </a:r>
            <a:endParaRPr lang="es-CL" b="1" dirty="0"/>
          </a:p>
        </p:txBody>
      </p:sp>
      <p:grpSp>
        <p:nvGrpSpPr>
          <p:cNvPr id="11" name="10 Grupo"/>
          <p:cNvGrpSpPr/>
          <p:nvPr/>
        </p:nvGrpSpPr>
        <p:grpSpPr>
          <a:xfrm>
            <a:off x="1115616" y="4005064"/>
            <a:ext cx="1930872" cy="801380"/>
            <a:chOff x="395536" y="3573016"/>
            <a:chExt cx="1930872" cy="801380"/>
          </a:xfrm>
        </p:grpSpPr>
        <p:sp>
          <p:nvSpPr>
            <p:cNvPr id="7" name="6 CuadroTexto"/>
            <p:cNvSpPr txBox="1"/>
            <p:nvPr/>
          </p:nvSpPr>
          <p:spPr>
            <a:xfrm>
              <a:off x="395536" y="3645024"/>
              <a:ext cx="1716432" cy="646331"/>
            </a:xfrm>
            <a:prstGeom prst="rect">
              <a:avLst/>
            </a:prstGeom>
            <a:noFill/>
          </p:spPr>
          <p:txBody>
            <a:bodyPr wrap="none" rtlCol="0">
              <a:spAutoFit/>
            </a:bodyPr>
            <a:lstStyle/>
            <a:p>
              <a:r>
                <a:rPr lang="es-CL" sz="3600" dirty="0" smtClean="0"/>
                <a:t>I(D,T) = I</a:t>
              </a:r>
              <a:endParaRPr lang="es-CL" sz="3600" dirty="0"/>
            </a:p>
          </p:txBody>
        </p:sp>
        <p:sp>
          <p:nvSpPr>
            <p:cNvPr id="8" name="7 CuadroTexto"/>
            <p:cNvSpPr txBox="1"/>
            <p:nvPr/>
          </p:nvSpPr>
          <p:spPr>
            <a:xfrm>
              <a:off x="1907704" y="3573016"/>
              <a:ext cx="418704" cy="369332"/>
            </a:xfrm>
            <a:prstGeom prst="rect">
              <a:avLst/>
            </a:prstGeom>
            <a:noFill/>
          </p:spPr>
          <p:txBody>
            <a:bodyPr wrap="none" rtlCol="0">
              <a:spAutoFit/>
            </a:bodyPr>
            <a:lstStyle/>
            <a:p>
              <a:r>
                <a:rPr lang="es-CL" dirty="0" smtClean="0"/>
                <a:t>10</a:t>
              </a:r>
              <a:endParaRPr lang="es-CL" dirty="0"/>
            </a:p>
          </p:txBody>
        </p:sp>
        <p:sp>
          <p:nvSpPr>
            <p:cNvPr id="9" name="8 CuadroTexto"/>
            <p:cNvSpPr txBox="1"/>
            <p:nvPr/>
          </p:nvSpPr>
          <p:spPr>
            <a:xfrm>
              <a:off x="1907704" y="4005064"/>
              <a:ext cx="301686" cy="369332"/>
            </a:xfrm>
            <a:prstGeom prst="rect">
              <a:avLst/>
            </a:prstGeom>
            <a:noFill/>
          </p:spPr>
          <p:txBody>
            <a:bodyPr wrap="none" rtlCol="0">
              <a:spAutoFit/>
            </a:bodyPr>
            <a:lstStyle/>
            <a:p>
              <a:r>
                <a:rPr lang="es-CL" dirty="0" smtClean="0"/>
                <a:t>1</a:t>
              </a:r>
              <a:endParaRPr lang="es-CL" dirty="0"/>
            </a:p>
          </p:txBody>
        </p:sp>
      </p:grpSp>
      <p:pic>
        <p:nvPicPr>
          <p:cNvPr id="10" name="Picture 12"/>
          <p:cNvPicPr>
            <a:picLocks noChangeAspect="1" noChangeArrowheads="1"/>
          </p:cNvPicPr>
          <p:nvPr/>
        </p:nvPicPr>
        <p:blipFill>
          <a:blip r:embed="rId4" cstate="print"/>
          <a:srcRect/>
          <a:stretch>
            <a:fillRect/>
          </a:stretch>
        </p:blipFill>
        <p:spPr bwMode="auto">
          <a:xfrm>
            <a:off x="1115616" y="2348880"/>
            <a:ext cx="2150641" cy="576064"/>
          </a:xfrm>
          <a:prstGeom prst="rect">
            <a:avLst/>
          </a:prstGeom>
          <a:noFill/>
          <a:ln w="9525">
            <a:noFill/>
            <a:miter lim="800000"/>
            <a:headEnd/>
            <a:tailEnd/>
          </a:ln>
        </p:spPr>
      </p:pic>
      <p:sp>
        <p:nvSpPr>
          <p:cNvPr id="12" name="11 Elipse"/>
          <p:cNvSpPr/>
          <p:nvPr/>
        </p:nvSpPr>
        <p:spPr>
          <a:xfrm>
            <a:off x="1835696" y="2348880"/>
            <a:ext cx="648072" cy="64807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cxnSp>
        <p:nvCxnSpPr>
          <p:cNvPr id="14" name="13 Conector recto de flecha"/>
          <p:cNvCxnSpPr>
            <a:stCxn id="12" idx="0"/>
          </p:cNvCxnSpPr>
          <p:nvPr/>
        </p:nvCxnSpPr>
        <p:spPr>
          <a:xfrm flipH="1" flipV="1">
            <a:off x="2123728" y="1988840"/>
            <a:ext cx="36004"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14 CuadroTexto"/>
          <p:cNvSpPr txBox="1"/>
          <p:nvPr/>
        </p:nvSpPr>
        <p:spPr>
          <a:xfrm>
            <a:off x="1475656" y="1628800"/>
            <a:ext cx="1861279" cy="369332"/>
          </a:xfrm>
          <a:prstGeom prst="rect">
            <a:avLst/>
          </a:prstGeom>
          <a:noFill/>
        </p:spPr>
        <p:txBody>
          <a:bodyPr wrap="none" rtlCol="0">
            <a:spAutoFit/>
          </a:bodyPr>
          <a:lstStyle/>
          <a:p>
            <a:r>
              <a:rPr lang="es-CL" dirty="0" smtClean="0"/>
              <a:t>Mapa de cociente</a:t>
            </a:r>
            <a:endParaRPr lang="es-CL" dirty="0"/>
          </a:p>
        </p:txBody>
      </p:sp>
      <p:sp>
        <p:nvSpPr>
          <p:cNvPr id="16" name="15 Elipse"/>
          <p:cNvSpPr/>
          <p:nvPr/>
        </p:nvSpPr>
        <p:spPr>
          <a:xfrm>
            <a:off x="2699792" y="2348880"/>
            <a:ext cx="648072" cy="648072"/>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cxnSp>
        <p:nvCxnSpPr>
          <p:cNvPr id="19" name="18 Conector recto de flecha"/>
          <p:cNvCxnSpPr>
            <a:stCxn id="16" idx="4"/>
          </p:cNvCxnSpPr>
          <p:nvPr/>
        </p:nvCxnSpPr>
        <p:spPr>
          <a:xfrm>
            <a:off x="3023828" y="2996952"/>
            <a:ext cx="108012"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 name="19 CuadroTexto"/>
          <p:cNvSpPr txBox="1"/>
          <p:nvPr/>
        </p:nvSpPr>
        <p:spPr>
          <a:xfrm>
            <a:off x="2339752" y="3356992"/>
            <a:ext cx="1682897" cy="369332"/>
          </a:xfrm>
          <a:prstGeom prst="rect">
            <a:avLst/>
          </a:prstGeom>
          <a:noFill/>
        </p:spPr>
        <p:txBody>
          <a:bodyPr wrap="none" rtlCol="0">
            <a:spAutoFit/>
          </a:bodyPr>
          <a:lstStyle/>
          <a:p>
            <a:r>
              <a:rPr lang="es-CL" dirty="0" smtClean="0"/>
              <a:t>Estación </a:t>
            </a:r>
            <a:r>
              <a:rPr lang="es-CL" dirty="0" err="1" smtClean="0"/>
              <a:t>Nirivilo</a:t>
            </a:r>
            <a:endParaRPr lang="es-CL" dirty="0"/>
          </a:p>
        </p:txBody>
      </p:sp>
      <p:cxnSp>
        <p:nvCxnSpPr>
          <p:cNvPr id="22" name="21 Conector recto de flecha"/>
          <p:cNvCxnSpPr/>
          <p:nvPr/>
        </p:nvCxnSpPr>
        <p:spPr>
          <a:xfrm>
            <a:off x="2123728" y="4725144"/>
            <a:ext cx="0"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23 CuadroTexto"/>
          <p:cNvSpPr txBox="1"/>
          <p:nvPr/>
        </p:nvSpPr>
        <p:spPr>
          <a:xfrm>
            <a:off x="1259632" y="5301208"/>
            <a:ext cx="1668021" cy="461665"/>
          </a:xfrm>
          <a:prstGeom prst="rect">
            <a:avLst/>
          </a:prstGeom>
          <a:noFill/>
        </p:spPr>
        <p:txBody>
          <a:bodyPr wrap="none" rtlCol="0">
            <a:spAutoFit/>
          </a:bodyPr>
          <a:lstStyle/>
          <a:p>
            <a:pPr algn="ctr"/>
            <a:r>
              <a:rPr lang="es-CL" sz="1200" dirty="0" smtClean="0"/>
              <a:t>Información climática</a:t>
            </a:r>
          </a:p>
          <a:p>
            <a:pPr algn="ctr"/>
            <a:r>
              <a:rPr lang="es-CL" sz="1200" dirty="0" smtClean="0"/>
              <a:t>Para el diseño de zanjas</a:t>
            </a:r>
            <a:endParaRPr lang="es-CL" sz="1200" dirty="0"/>
          </a:p>
        </p:txBody>
      </p:sp>
      <p:sp>
        <p:nvSpPr>
          <p:cNvPr id="25" name="24 CuadroTexto"/>
          <p:cNvSpPr txBox="1"/>
          <p:nvPr/>
        </p:nvSpPr>
        <p:spPr>
          <a:xfrm>
            <a:off x="2987824" y="4221088"/>
            <a:ext cx="1220206" cy="369332"/>
          </a:xfrm>
          <a:prstGeom prst="rect">
            <a:avLst/>
          </a:prstGeom>
          <a:noFill/>
        </p:spPr>
        <p:txBody>
          <a:bodyPr wrap="none" rtlCol="0">
            <a:spAutoFit/>
          </a:bodyPr>
          <a:lstStyle/>
          <a:p>
            <a:r>
              <a:rPr lang="es-CL" dirty="0" smtClean="0"/>
              <a:t>≈ 19 mm/h</a:t>
            </a:r>
            <a:endParaRPr lang="es-CL"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1"/>
          <p:cNvSpPr>
            <a:spLocks noChangeArrowheads="1"/>
          </p:cNvSpPr>
          <p:nvPr/>
        </p:nvSpPr>
        <p:spPr bwMode="auto">
          <a:xfrm>
            <a:off x="323528" y="260648"/>
            <a:ext cx="2013693"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tabLst/>
            </a:pPr>
            <a:r>
              <a:rPr kumimoji="0" lang="es-ES" sz="2400" b="1" i="0" strike="noStrike" cap="none" normalizeH="0" baseline="0" dirty="0" smtClean="0" bmk="_Toc433183827">
                <a:ln>
                  <a:noFill/>
                </a:ln>
                <a:solidFill>
                  <a:schemeClr val="tx1"/>
                </a:solidFill>
                <a:effectLst/>
                <a:latin typeface="Kalinga" pitchFamily="34" charset="0"/>
                <a:ea typeface="MS Mincho" pitchFamily="49" charset="-128"/>
                <a:cs typeface="Kalinga" pitchFamily="34" charset="0"/>
              </a:rPr>
              <a:t>CAP</a:t>
            </a:r>
            <a:r>
              <a:rPr kumimoji="0" lang="es-ES" sz="2400" b="1" i="0" strike="noStrike" cap="none" normalizeH="0" baseline="0" dirty="0" smtClean="0" bmk="_Toc433183827">
                <a:ln>
                  <a:noFill/>
                </a:ln>
                <a:solidFill>
                  <a:schemeClr val="tx1"/>
                </a:solidFill>
                <a:effectLst/>
                <a:latin typeface="Calibri"/>
                <a:ea typeface="MS Mincho" pitchFamily="49" charset="-128"/>
                <a:cs typeface="Kalinga" pitchFamily="34" charset="0"/>
              </a:rPr>
              <a:t>Í</a:t>
            </a:r>
            <a:r>
              <a:rPr kumimoji="0" lang="es-ES" sz="2400" b="1" i="0" strike="noStrike" cap="none" normalizeH="0" baseline="0" dirty="0" smtClean="0" bmk="_Toc433183827">
                <a:ln>
                  <a:noFill/>
                </a:ln>
                <a:solidFill>
                  <a:schemeClr val="tx1"/>
                </a:solidFill>
                <a:effectLst/>
                <a:latin typeface="Kalinga" pitchFamily="34" charset="0"/>
                <a:ea typeface="MS Mincho" pitchFamily="49" charset="-128"/>
                <a:cs typeface="Kalinga" pitchFamily="34" charset="0"/>
              </a:rPr>
              <a:t>TULO 4</a:t>
            </a:r>
            <a:endParaRPr kumimoji="0" lang="es-ES" sz="2400" b="0" i="0" strike="noStrike" cap="none" normalizeH="0" baseline="0" dirty="0" smtClean="0">
              <a:ln>
                <a:noFill/>
              </a:ln>
              <a:solidFill>
                <a:schemeClr val="tx1"/>
              </a:solidFill>
              <a:effectLst/>
              <a:latin typeface="Arial" pitchFamily="34" charset="0"/>
              <a:cs typeface="Arial" pitchFamily="34" charset="0"/>
            </a:endParaRPr>
          </a:p>
        </p:txBody>
      </p:sp>
      <p:sp>
        <p:nvSpPr>
          <p:cNvPr id="3" name="2 Rectángulo"/>
          <p:cNvSpPr/>
          <p:nvPr/>
        </p:nvSpPr>
        <p:spPr>
          <a:xfrm>
            <a:off x="323528" y="620688"/>
            <a:ext cx="4608512" cy="369332"/>
          </a:xfrm>
          <a:prstGeom prst="rect">
            <a:avLst/>
          </a:prstGeom>
        </p:spPr>
        <p:txBody>
          <a:bodyPr wrap="square">
            <a:spAutoFit/>
          </a:bodyPr>
          <a:lstStyle/>
          <a:p>
            <a:pPr algn="just"/>
            <a:r>
              <a:rPr lang="es-ES" dirty="0" smtClean="0"/>
              <a:t>Se aplican 3 diseño de zanjas de infiltración </a:t>
            </a:r>
            <a:endParaRPr lang="es-ES" dirty="0"/>
          </a:p>
        </p:txBody>
      </p:sp>
      <p:pic>
        <p:nvPicPr>
          <p:cNvPr id="5" name="4 Imagen"/>
          <p:cNvPicPr/>
          <p:nvPr/>
        </p:nvPicPr>
        <p:blipFill>
          <a:blip r:embed="rId3" cstate="print"/>
          <a:srcRect/>
          <a:stretch>
            <a:fillRect/>
          </a:stretch>
        </p:blipFill>
        <p:spPr bwMode="auto">
          <a:xfrm>
            <a:off x="3491880" y="2564904"/>
            <a:ext cx="3515097" cy="2232248"/>
          </a:xfrm>
          <a:prstGeom prst="rect">
            <a:avLst/>
          </a:prstGeom>
          <a:noFill/>
          <a:ln w="9525">
            <a:noFill/>
            <a:miter lim="800000"/>
            <a:headEnd/>
            <a:tailEnd/>
          </a:ln>
        </p:spPr>
      </p:pic>
      <p:sp>
        <p:nvSpPr>
          <p:cNvPr id="6" name="5 Rectángulo"/>
          <p:cNvSpPr/>
          <p:nvPr/>
        </p:nvSpPr>
        <p:spPr>
          <a:xfrm>
            <a:off x="4932040" y="1412776"/>
            <a:ext cx="3096344" cy="1200329"/>
          </a:xfrm>
          <a:prstGeom prst="rect">
            <a:avLst/>
          </a:prstGeom>
        </p:spPr>
        <p:txBody>
          <a:bodyPr wrap="square">
            <a:spAutoFit/>
          </a:bodyPr>
          <a:lstStyle/>
          <a:p>
            <a:r>
              <a:rPr lang="es-ES" dirty="0" smtClean="0"/>
              <a:t>Modelo empírico de zanjas que considera una intensidad constante en la infiltración de agua en el suelo [DZANJACTE]</a:t>
            </a:r>
            <a:endParaRPr lang="es-CL" dirty="0"/>
          </a:p>
        </p:txBody>
      </p:sp>
      <p:sp>
        <p:nvSpPr>
          <p:cNvPr id="8" name="7 Rectángulo"/>
          <p:cNvSpPr/>
          <p:nvPr/>
        </p:nvSpPr>
        <p:spPr>
          <a:xfrm>
            <a:off x="323528" y="3284984"/>
            <a:ext cx="3312368" cy="1200329"/>
          </a:xfrm>
          <a:prstGeom prst="rect">
            <a:avLst/>
          </a:prstGeom>
        </p:spPr>
        <p:txBody>
          <a:bodyPr wrap="square">
            <a:spAutoFit/>
          </a:bodyPr>
          <a:lstStyle/>
          <a:p>
            <a:r>
              <a:rPr lang="es-ES" dirty="0" smtClean="0"/>
              <a:t>Modelo de zanja que considera una tasa de intensidad variable en la infiltración del agua en el suelo [DZANJAVAR]</a:t>
            </a:r>
            <a:endParaRPr lang="es-CL" dirty="0"/>
          </a:p>
        </p:txBody>
      </p:sp>
      <p:sp>
        <p:nvSpPr>
          <p:cNvPr id="9" name="8 Rectángulo"/>
          <p:cNvSpPr/>
          <p:nvPr/>
        </p:nvSpPr>
        <p:spPr>
          <a:xfrm>
            <a:off x="3995936" y="4869160"/>
            <a:ext cx="4139952" cy="1200329"/>
          </a:xfrm>
          <a:prstGeom prst="rect">
            <a:avLst/>
          </a:prstGeom>
        </p:spPr>
        <p:txBody>
          <a:bodyPr wrap="square">
            <a:spAutoFit/>
          </a:bodyPr>
          <a:lstStyle/>
          <a:p>
            <a:r>
              <a:rPr lang="es-ES" dirty="0" smtClean="0"/>
              <a:t>Modelo de zanja que considera la redistribución lateral del agua desde la zanja hacia el interior del suelo [DZANJASIM]</a:t>
            </a:r>
            <a:endParaRPr lang="es-CL" dirty="0"/>
          </a:p>
        </p:txBody>
      </p:sp>
      <p:sp>
        <p:nvSpPr>
          <p:cNvPr id="10" name="9 Elipse"/>
          <p:cNvSpPr/>
          <p:nvPr/>
        </p:nvSpPr>
        <p:spPr>
          <a:xfrm>
            <a:off x="4067944" y="1700808"/>
            <a:ext cx="720080" cy="7200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dirty="0" smtClean="0"/>
              <a:t>1</a:t>
            </a:r>
            <a:endParaRPr lang="es-CL" dirty="0"/>
          </a:p>
        </p:txBody>
      </p:sp>
      <p:sp>
        <p:nvSpPr>
          <p:cNvPr id="11" name="10 Elipse"/>
          <p:cNvSpPr/>
          <p:nvPr/>
        </p:nvSpPr>
        <p:spPr>
          <a:xfrm>
            <a:off x="1187624" y="2564904"/>
            <a:ext cx="720080" cy="7200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dirty="0" smtClean="0"/>
              <a:t>2</a:t>
            </a:r>
            <a:endParaRPr lang="es-CL" dirty="0"/>
          </a:p>
        </p:txBody>
      </p:sp>
      <p:sp>
        <p:nvSpPr>
          <p:cNvPr id="12" name="11 Elipse"/>
          <p:cNvSpPr/>
          <p:nvPr/>
        </p:nvSpPr>
        <p:spPr>
          <a:xfrm>
            <a:off x="2987824" y="5373216"/>
            <a:ext cx="720080" cy="7200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dirty="0" smtClean="0"/>
              <a:t>3</a:t>
            </a:r>
            <a:endParaRPr lang="es-CL" dirty="0"/>
          </a:p>
        </p:txBody>
      </p:sp>
      <p:pic>
        <p:nvPicPr>
          <p:cNvPr id="13" name="Picture 5" descr="http://eng.odu.edu/akan/akan.jpg"/>
          <p:cNvPicPr>
            <a:picLocks noChangeAspect="1" noChangeArrowheads="1"/>
          </p:cNvPicPr>
          <p:nvPr/>
        </p:nvPicPr>
        <p:blipFill>
          <a:blip r:embed="rId4" cstate="print"/>
          <a:srcRect/>
          <a:stretch>
            <a:fillRect/>
          </a:stretch>
        </p:blipFill>
        <p:spPr bwMode="auto">
          <a:xfrm>
            <a:off x="395536" y="4509120"/>
            <a:ext cx="942650" cy="1152128"/>
          </a:xfrm>
          <a:prstGeom prst="rect">
            <a:avLst/>
          </a:prstGeom>
          <a:noFill/>
        </p:spPr>
      </p:pic>
      <p:sp>
        <p:nvSpPr>
          <p:cNvPr id="14" name="13 CuadroTexto"/>
          <p:cNvSpPr txBox="1"/>
          <p:nvPr/>
        </p:nvSpPr>
        <p:spPr>
          <a:xfrm>
            <a:off x="1331640" y="5229200"/>
            <a:ext cx="1072730" cy="461665"/>
          </a:xfrm>
          <a:prstGeom prst="rect">
            <a:avLst/>
          </a:prstGeom>
          <a:noFill/>
        </p:spPr>
        <p:txBody>
          <a:bodyPr wrap="none" rtlCol="0">
            <a:spAutoFit/>
          </a:bodyPr>
          <a:lstStyle/>
          <a:p>
            <a:r>
              <a:rPr lang="es-CL" sz="1200" dirty="0" smtClean="0">
                <a:solidFill>
                  <a:srgbClr val="FF0000"/>
                </a:solidFill>
              </a:rPr>
              <a:t>OSMAN AKAN</a:t>
            </a:r>
          </a:p>
          <a:p>
            <a:r>
              <a:rPr lang="es-CL" sz="1200" dirty="0" smtClean="0">
                <a:solidFill>
                  <a:srgbClr val="FF0000"/>
                </a:solidFill>
              </a:rPr>
              <a:t>USA</a:t>
            </a:r>
            <a:endParaRPr lang="es-CL" sz="1200" dirty="0">
              <a:solidFill>
                <a:srgbClr val="FF0000"/>
              </a:solidFill>
            </a:endParaRPr>
          </a:p>
        </p:txBody>
      </p:sp>
      <p:pic>
        <p:nvPicPr>
          <p:cNvPr id="15" name="Picture 11" descr="Bhagu R. Chahar"/>
          <p:cNvPicPr>
            <a:picLocks noChangeAspect="1" noChangeArrowheads="1"/>
          </p:cNvPicPr>
          <p:nvPr/>
        </p:nvPicPr>
        <p:blipFill>
          <a:blip r:embed="rId5" cstate="print"/>
          <a:srcRect/>
          <a:stretch>
            <a:fillRect/>
          </a:stretch>
        </p:blipFill>
        <p:spPr bwMode="auto">
          <a:xfrm>
            <a:off x="7092280" y="5661248"/>
            <a:ext cx="1196752" cy="1196752"/>
          </a:xfrm>
          <a:prstGeom prst="rect">
            <a:avLst/>
          </a:prstGeom>
          <a:noFill/>
        </p:spPr>
      </p:pic>
      <p:sp>
        <p:nvSpPr>
          <p:cNvPr id="16" name="15 CuadroTexto"/>
          <p:cNvSpPr txBox="1"/>
          <p:nvPr/>
        </p:nvSpPr>
        <p:spPr>
          <a:xfrm>
            <a:off x="5868144" y="6237312"/>
            <a:ext cx="1220783" cy="461665"/>
          </a:xfrm>
          <a:prstGeom prst="rect">
            <a:avLst/>
          </a:prstGeom>
          <a:noFill/>
        </p:spPr>
        <p:txBody>
          <a:bodyPr wrap="none" rtlCol="0">
            <a:spAutoFit/>
          </a:bodyPr>
          <a:lstStyle/>
          <a:p>
            <a:r>
              <a:rPr lang="es-CL" sz="1200" dirty="0" smtClean="0">
                <a:solidFill>
                  <a:srgbClr val="FF0000"/>
                </a:solidFill>
              </a:rPr>
              <a:t>BAGHÚ CHAHAR</a:t>
            </a:r>
          </a:p>
          <a:p>
            <a:r>
              <a:rPr lang="es-CL" sz="1200" dirty="0" smtClean="0">
                <a:solidFill>
                  <a:srgbClr val="FF0000"/>
                </a:solidFill>
              </a:rPr>
              <a:t>INDIA</a:t>
            </a:r>
            <a:endParaRPr lang="es-CL" sz="1200" dirty="0">
              <a:solidFill>
                <a:srgbClr val="FF0000"/>
              </a:solidFill>
            </a:endParaRPr>
          </a:p>
        </p:txBody>
      </p:sp>
      <p:pic>
        <p:nvPicPr>
          <p:cNvPr id="17" name="Picture 2" descr="http://www.exitoeventos.com.br/rbsa/images/fernando-Pruski.jpg"/>
          <p:cNvPicPr>
            <a:picLocks noChangeAspect="1" noChangeArrowheads="1"/>
          </p:cNvPicPr>
          <p:nvPr/>
        </p:nvPicPr>
        <p:blipFill>
          <a:blip r:embed="rId6" cstate="print"/>
          <a:srcRect/>
          <a:stretch>
            <a:fillRect/>
          </a:stretch>
        </p:blipFill>
        <p:spPr bwMode="auto">
          <a:xfrm>
            <a:off x="8028384" y="1556792"/>
            <a:ext cx="980189" cy="1336623"/>
          </a:xfrm>
          <a:prstGeom prst="rect">
            <a:avLst/>
          </a:prstGeom>
          <a:noFill/>
        </p:spPr>
      </p:pic>
      <p:sp>
        <p:nvSpPr>
          <p:cNvPr id="18" name="17 CuadroTexto"/>
          <p:cNvSpPr txBox="1"/>
          <p:nvPr/>
        </p:nvSpPr>
        <p:spPr>
          <a:xfrm>
            <a:off x="7884368" y="2924944"/>
            <a:ext cx="1048492" cy="461665"/>
          </a:xfrm>
          <a:prstGeom prst="rect">
            <a:avLst/>
          </a:prstGeom>
          <a:noFill/>
        </p:spPr>
        <p:txBody>
          <a:bodyPr wrap="none" rtlCol="0">
            <a:spAutoFit/>
          </a:bodyPr>
          <a:lstStyle/>
          <a:p>
            <a:r>
              <a:rPr lang="es-CL" sz="1200" dirty="0" smtClean="0">
                <a:solidFill>
                  <a:srgbClr val="FF0000"/>
                </a:solidFill>
              </a:rPr>
              <a:t>FALCO Y COL.</a:t>
            </a:r>
          </a:p>
          <a:p>
            <a:r>
              <a:rPr lang="es-CL" sz="1200" dirty="0" smtClean="0">
                <a:solidFill>
                  <a:srgbClr val="FF0000"/>
                </a:solidFill>
              </a:rPr>
              <a:t>BRASIL</a:t>
            </a:r>
            <a:endParaRPr lang="es-CL" sz="1200" dirty="0">
              <a:solidFill>
                <a:srgbClr val="FF0000"/>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20 Imagen"/>
          <p:cNvPicPr/>
          <p:nvPr/>
        </p:nvPicPr>
        <p:blipFill>
          <a:blip r:embed="rId4" cstate="print"/>
          <a:srcRect/>
          <a:stretch>
            <a:fillRect/>
          </a:stretch>
        </p:blipFill>
        <p:spPr bwMode="auto">
          <a:xfrm>
            <a:off x="2771800" y="5013176"/>
            <a:ext cx="2592288" cy="1440160"/>
          </a:xfrm>
          <a:prstGeom prst="rect">
            <a:avLst/>
          </a:prstGeom>
          <a:noFill/>
          <a:ln w="9525">
            <a:noFill/>
            <a:miter lim="800000"/>
            <a:headEnd/>
            <a:tailEnd/>
          </a:ln>
        </p:spPr>
      </p:pic>
      <p:pic>
        <p:nvPicPr>
          <p:cNvPr id="18" name="17 Imagen"/>
          <p:cNvPicPr/>
          <p:nvPr/>
        </p:nvPicPr>
        <p:blipFill>
          <a:blip r:embed="rId5" cstate="print"/>
          <a:srcRect/>
          <a:stretch>
            <a:fillRect/>
          </a:stretch>
        </p:blipFill>
        <p:spPr bwMode="auto">
          <a:xfrm>
            <a:off x="0" y="5085184"/>
            <a:ext cx="2771800" cy="1440160"/>
          </a:xfrm>
          <a:prstGeom prst="rect">
            <a:avLst/>
          </a:prstGeom>
          <a:noFill/>
          <a:ln w="9525">
            <a:noFill/>
            <a:miter lim="800000"/>
            <a:headEnd/>
            <a:tailEnd/>
          </a:ln>
        </p:spPr>
      </p:pic>
      <p:pic>
        <p:nvPicPr>
          <p:cNvPr id="22" name="3 Imagen" descr="model4c.jpg"/>
          <p:cNvPicPr/>
          <p:nvPr/>
        </p:nvPicPr>
        <p:blipFill>
          <a:blip r:embed="rId6" cstate="print"/>
          <a:stretch>
            <a:fillRect/>
          </a:stretch>
        </p:blipFill>
        <p:spPr>
          <a:xfrm>
            <a:off x="5364088" y="4797152"/>
            <a:ext cx="3779912" cy="1700808"/>
          </a:xfrm>
          <a:prstGeom prst="rect">
            <a:avLst/>
          </a:prstGeom>
        </p:spPr>
      </p:pic>
      <p:sp>
        <p:nvSpPr>
          <p:cNvPr id="2" name="1 Rectángulo"/>
          <p:cNvSpPr/>
          <p:nvPr/>
        </p:nvSpPr>
        <p:spPr>
          <a:xfrm>
            <a:off x="395536" y="332656"/>
            <a:ext cx="2088232" cy="461665"/>
          </a:xfrm>
          <a:prstGeom prst="rect">
            <a:avLst/>
          </a:prstGeom>
        </p:spPr>
        <p:txBody>
          <a:bodyPr wrap="square">
            <a:spAutoFit/>
          </a:bodyPr>
          <a:lstStyle/>
          <a:p>
            <a:r>
              <a:rPr lang="es-ES" sz="2400" b="1" dirty="0" smtClean="0">
                <a:effectLst>
                  <a:outerShdw blurRad="38100" dist="38100" dir="2700000" algn="tl">
                    <a:srgbClr val="000000">
                      <a:alpha val="43137"/>
                    </a:srgbClr>
                  </a:outerShdw>
                </a:effectLst>
              </a:rPr>
              <a:t>DZANJACTE</a:t>
            </a:r>
            <a:r>
              <a:rPr lang="es-ES" dirty="0" smtClean="0"/>
              <a:t> </a:t>
            </a:r>
            <a:endParaRPr lang="es-CL" dirty="0"/>
          </a:p>
        </p:txBody>
      </p:sp>
      <p:sp>
        <p:nvSpPr>
          <p:cNvPr id="2764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CL"/>
          </a:p>
        </p:txBody>
      </p:sp>
      <p:sp>
        <p:nvSpPr>
          <p:cNvPr id="27648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CL"/>
          </a:p>
        </p:txBody>
      </p:sp>
      <p:graphicFrame>
        <p:nvGraphicFramePr>
          <p:cNvPr id="276485" name="Object 5"/>
          <p:cNvGraphicFramePr>
            <a:graphicFrameLocks noChangeAspect="1"/>
          </p:cNvGraphicFramePr>
          <p:nvPr/>
        </p:nvGraphicFramePr>
        <p:xfrm>
          <a:off x="539552" y="2276872"/>
          <a:ext cx="1656496" cy="648072"/>
        </p:xfrm>
        <a:graphic>
          <a:graphicData uri="http://schemas.openxmlformats.org/presentationml/2006/ole">
            <p:oleObj spid="_x0000_s276485" name="Ecuación" r:id="rId7" imgW="1041120" imgH="419040" progId="Equation.3">
              <p:embed/>
            </p:oleObj>
          </a:graphicData>
        </a:graphic>
      </p:graphicFrame>
      <p:sp>
        <p:nvSpPr>
          <p:cNvPr id="276487"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CL"/>
          </a:p>
        </p:txBody>
      </p:sp>
      <p:sp>
        <p:nvSpPr>
          <p:cNvPr id="276489"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CL"/>
          </a:p>
        </p:txBody>
      </p:sp>
      <p:sp>
        <p:nvSpPr>
          <p:cNvPr id="276491"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CL"/>
          </a:p>
        </p:txBody>
      </p:sp>
      <p:sp>
        <p:nvSpPr>
          <p:cNvPr id="27649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CL"/>
          </a:p>
        </p:txBody>
      </p:sp>
      <p:graphicFrame>
        <p:nvGraphicFramePr>
          <p:cNvPr id="276494" name="Object 14"/>
          <p:cNvGraphicFramePr>
            <a:graphicFrameLocks noChangeAspect="1"/>
          </p:cNvGraphicFramePr>
          <p:nvPr/>
        </p:nvGraphicFramePr>
        <p:xfrm>
          <a:off x="571500" y="1522413"/>
          <a:ext cx="1520825" cy="366712"/>
        </p:xfrm>
        <a:graphic>
          <a:graphicData uri="http://schemas.openxmlformats.org/presentationml/2006/ole">
            <p:oleObj spid="_x0000_s276494" name="Ecuación" r:id="rId8" imgW="952200" imgH="228600" progId="Equation.3">
              <p:embed/>
            </p:oleObj>
          </a:graphicData>
        </a:graphic>
      </p:graphicFrame>
      <p:sp>
        <p:nvSpPr>
          <p:cNvPr id="27649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CL"/>
          </a:p>
        </p:txBody>
      </p:sp>
      <p:graphicFrame>
        <p:nvGraphicFramePr>
          <p:cNvPr id="276497" name="Object 17"/>
          <p:cNvGraphicFramePr>
            <a:graphicFrameLocks noChangeAspect="1"/>
          </p:cNvGraphicFramePr>
          <p:nvPr/>
        </p:nvGraphicFramePr>
        <p:xfrm>
          <a:off x="539552" y="3573016"/>
          <a:ext cx="1872208" cy="618991"/>
        </p:xfrm>
        <a:graphic>
          <a:graphicData uri="http://schemas.openxmlformats.org/presentationml/2006/ole">
            <p:oleObj spid="_x0000_s276497" name="Ecuación" r:id="rId9" imgW="1358640" imgH="482400" progId="Equation.3">
              <p:embed/>
            </p:oleObj>
          </a:graphicData>
        </a:graphic>
      </p:graphicFrame>
      <p:sp>
        <p:nvSpPr>
          <p:cNvPr id="16" name="15 CuadroTexto"/>
          <p:cNvSpPr txBox="1"/>
          <p:nvPr/>
        </p:nvSpPr>
        <p:spPr>
          <a:xfrm>
            <a:off x="395536" y="1052736"/>
            <a:ext cx="2022990" cy="307777"/>
          </a:xfrm>
          <a:prstGeom prst="rect">
            <a:avLst/>
          </a:prstGeom>
          <a:noFill/>
        </p:spPr>
        <p:txBody>
          <a:bodyPr wrap="none" rtlCol="0">
            <a:spAutoFit/>
          </a:bodyPr>
          <a:lstStyle/>
          <a:p>
            <a:r>
              <a:rPr lang="es-CL" sz="1400" dirty="0" smtClean="0"/>
              <a:t>Balance hídrico de ladera</a:t>
            </a:r>
            <a:endParaRPr lang="es-CL" sz="1400" dirty="0"/>
          </a:p>
        </p:txBody>
      </p:sp>
      <p:cxnSp>
        <p:nvCxnSpPr>
          <p:cNvPr id="17" name="16 Conector recto"/>
          <p:cNvCxnSpPr/>
          <p:nvPr/>
        </p:nvCxnSpPr>
        <p:spPr>
          <a:xfrm>
            <a:off x="2771800" y="0"/>
            <a:ext cx="0" cy="6858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19 Conector recto"/>
          <p:cNvCxnSpPr/>
          <p:nvPr/>
        </p:nvCxnSpPr>
        <p:spPr>
          <a:xfrm>
            <a:off x="5364088" y="0"/>
            <a:ext cx="0" cy="6858000"/>
          </a:xfrm>
          <a:prstGeom prst="line">
            <a:avLst/>
          </a:prstGeom>
        </p:spPr>
        <p:style>
          <a:lnRef idx="1">
            <a:schemeClr val="accent1"/>
          </a:lnRef>
          <a:fillRef idx="0">
            <a:schemeClr val="accent1"/>
          </a:fillRef>
          <a:effectRef idx="0">
            <a:schemeClr val="accent1"/>
          </a:effectRef>
          <a:fontRef idx="minor">
            <a:schemeClr val="tx1"/>
          </a:fontRef>
        </p:style>
      </p:cxnSp>
      <p:pic>
        <p:nvPicPr>
          <p:cNvPr id="23" name="Picture 3"/>
          <p:cNvPicPr>
            <a:picLocks noChangeAspect="1" noChangeArrowheads="1"/>
          </p:cNvPicPr>
          <p:nvPr/>
        </p:nvPicPr>
        <p:blipFill>
          <a:blip r:embed="rId10" cstate="print">
            <a:clrChange>
              <a:clrFrom>
                <a:srgbClr val="FFFFFF"/>
              </a:clrFrom>
              <a:clrTo>
                <a:srgbClr val="FFFFFF">
                  <a:alpha val="0"/>
                </a:srgbClr>
              </a:clrTo>
            </a:clrChange>
          </a:blip>
          <a:srcRect/>
          <a:stretch>
            <a:fillRect/>
          </a:stretch>
        </p:blipFill>
        <p:spPr bwMode="auto">
          <a:xfrm>
            <a:off x="3059832" y="1484784"/>
            <a:ext cx="1800200" cy="555062"/>
          </a:xfrm>
          <a:prstGeom prst="rect">
            <a:avLst/>
          </a:prstGeom>
          <a:noFill/>
        </p:spPr>
      </p:pic>
      <p:pic>
        <p:nvPicPr>
          <p:cNvPr id="24" name="Picture 8"/>
          <p:cNvPicPr>
            <a:picLocks noChangeAspect="1" noChangeArrowheads="1"/>
          </p:cNvPicPr>
          <p:nvPr/>
        </p:nvPicPr>
        <p:blipFill>
          <a:blip r:embed="rId11" cstate="print">
            <a:clrChange>
              <a:clrFrom>
                <a:srgbClr val="FFFFFF"/>
              </a:clrFrom>
              <a:clrTo>
                <a:srgbClr val="FFFFFF">
                  <a:alpha val="0"/>
                </a:srgbClr>
              </a:clrTo>
            </a:clrChange>
          </a:blip>
          <a:srcRect/>
          <a:stretch>
            <a:fillRect/>
          </a:stretch>
        </p:blipFill>
        <p:spPr bwMode="auto">
          <a:xfrm>
            <a:off x="2915816" y="2420888"/>
            <a:ext cx="2424829" cy="576064"/>
          </a:xfrm>
          <a:prstGeom prst="rect">
            <a:avLst/>
          </a:prstGeom>
          <a:noFill/>
        </p:spPr>
      </p:pic>
      <p:pic>
        <p:nvPicPr>
          <p:cNvPr id="25" name="Picture 10"/>
          <p:cNvPicPr>
            <a:picLocks noChangeAspect="1" noChangeArrowheads="1"/>
          </p:cNvPicPr>
          <p:nvPr/>
        </p:nvPicPr>
        <p:blipFill>
          <a:blip r:embed="rId12" cstate="print">
            <a:clrChange>
              <a:clrFrom>
                <a:srgbClr val="FFFFFF"/>
              </a:clrFrom>
              <a:clrTo>
                <a:srgbClr val="FFFFFF">
                  <a:alpha val="0"/>
                </a:srgbClr>
              </a:clrTo>
            </a:clrChange>
          </a:blip>
          <a:srcRect/>
          <a:stretch>
            <a:fillRect/>
          </a:stretch>
        </p:blipFill>
        <p:spPr bwMode="auto">
          <a:xfrm>
            <a:off x="2915816" y="3717032"/>
            <a:ext cx="2404483" cy="485412"/>
          </a:xfrm>
          <a:prstGeom prst="rect">
            <a:avLst/>
          </a:prstGeom>
          <a:noFill/>
        </p:spPr>
      </p:pic>
      <p:sp>
        <p:nvSpPr>
          <p:cNvPr id="26" name="25 Rectángulo"/>
          <p:cNvSpPr/>
          <p:nvPr/>
        </p:nvSpPr>
        <p:spPr>
          <a:xfrm>
            <a:off x="3203848" y="332656"/>
            <a:ext cx="1699632" cy="461665"/>
          </a:xfrm>
          <a:prstGeom prst="rect">
            <a:avLst/>
          </a:prstGeom>
        </p:spPr>
        <p:txBody>
          <a:bodyPr wrap="none">
            <a:spAutoFit/>
          </a:bodyPr>
          <a:lstStyle/>
          <a:p>
            <a:r>
              <a:rPr lang="es-ES" sz="2400" b="1" dirty="0" smtClean="0">
                <a:effectLst>
                  <a:outerShdw blurRad="38100" dist="38100" dir="2700000" algn="tl">
                    <a:srgbClr val="000000">
                      <a:alpha val="43137"/>
                    </a:srgbClr>
                  </a:outerShdw>
                </a:effectLst>
              </a:rPr>
              <a:t>DZANJAVAR</a:t>
            </a:r>
            <a:endParaRPr lang="es-CL" sz="2400" b="1" dirty="0">
              <a:effectLst>
                <a:outerShdw blurRad="38100" dist="38100" dir="2700000" algn="tl">
                  <a:srgbClr val="000000">
                    <a:alpha val="43137"/>
                  </a:srgbClr>
                </a:outerShdw>
              </a:effectLst>
            </a:endParaRPr>
          </a:p>
        </p:txBody>
      </p:sp>
      <p:sp>
        <p:nvSpPr>
          <p:cNvPr id="27" name="26 Rectángulo"/>
          <p:cNvSpPr/>
          <p:nvPr/>
        </p:nvSpPr>
        <p:spPr>
          <a:xfrm>
            <a:off x="6372200" y="332656"/>
            <a:ext cx="1686872" cy="461665"/>
          </a:xfrm>
          <a:prstGeom prst="rect">
            <a:avLst/>
          </a:prstGeom>
        </p:spPr>
        <p:txBody>
          <a:bodyPr wrap="none">
            <a:spAutoFit/>
          </a:bodyPr>
          <a:lstStyle/>
          <a:p>
            <a:r>
              <a:rPr lang="es-ES" sz="2400" b="1" dirty="0" smtClean="0">
                <a:effectLst>
                  <a:outerShdw blurRad="38100" dist="38100" dir="2700000" algn="tl">
                    <a:srgbClr val="000000">
                      <a:alpha val="43137"/>
                    </a:srgbClr>
                  </a:outerShdw>
                </a:effectLst>
              </a:rPr>
              <a:t>DZANJASIM</a:t>
            </a:r>
            <a:endParaRPr lang="es-CL" sz="2400" b="1" dirty="0">
              <a:effectLst>
                <a:outerShdw blurRad="38100" dist="38100" dir="2700000" algn="tl">
                  <a:srgbClr val="000000">
                    <a:alpha val="43137"/>
                  </a:srgbClr>
                </a:outerShdw>
              </a:effectLst>
            </a:endParaRPr>
          </a:p>
        </p:txBody>
      </p:sp>
      <p:pic>
        <p:nvPicPr>
          <p:cNvPr id="28" name="Picture 4"/>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6228184" y="1628800"/>
            <a:ext cx="1872208" cy="250610"/>
          </a:xfrm>
          <a:prstGeom prst="rect">
            <a:avLst/>
          </a:prstGeom>
          <a:noFill/>
        </p:spPr>
      </p:pic>
      <p:pic>
        <p:nvPicPr>
          <p:cNvPr id="29" name="Picture 6"/>
          <p:cNvPicPr>
            <a:picLocks noChangeAspect="1" noChangeArrowheads="1"/>
          </p:cNvPicPr>
          <p:nvPr/>
        </p:nvPicPr>
        <p:blipFill>
          <a:blip r:embed="rId14" cstate="print">
            <a:clrChange>
              <a:clrFrom>
                <a:srgbClr val="FFFFFF"/>
              </a:clrFrom>
              <a:clrTo>
                <a:srgbClr val="FFFFFF">
                  <a:alpha val="0"/>
                </a:srgbClr>
              </a:clrTo>
            </a:clrChange>
          </a:blip>
          <a:srcRect/>
          <a:stretch>
            <a:fillRect/>
          </a:stretch>
        </p:blipFill>
        <p:spPr bwMode="auto">
          <a:xfrm>
            <a:off x="5508104" y="2348880"/>
            <a:ext cx="3635896" cy="609548"/>
          </a:xfrm>
          <a:prstGeom prst="rect">
            <a:avLst/>
          </a:prstGeom>
          <a:noFill/>
        </p:spPr>
      </p:pic>
      <p:pic>
        <p:nvPicPr>
          <p:cNvPr id="30" name="Picture 8"/>
          <p:cNvPicPr>
            <a:picLocks noChangeAspect="1" noChangeArrowheads="1"/>
          </p:cNvPicPr>
          <p:nvPr/>
        </p:nvPicPr>
        <p:blipFill>
          <a:blip r:embed="rId15" cstate="print">
            <a:clrChange>
              <a:clrFrom>
                <a:srgbClr val="FFFFFF"/>
              </a:clrFrom>
              <a:clrTo>
                <a:srgbClr val="FFFFFF">
                  <a:alpha val="0"/>
                </a:srgbClr>
              </a:clrTo>
            </a:clrChange>
          </a:blip>
          <a:srcRect/>
          <a:stretch>
            <a:fillRect/>
          </a:stretch>
        </p:blipFill>
        <p:spPr bwMode="auto">
          <a:xfrm>
            <a:off x="5436096" y="3645024"/>
            <a:ext cx="3707904" cy="592800"/>
          </a:xfrm>
          <a:prstGeom prst="rect">
            <a:avLst/>
          </a:prstGeom>
          <a:noFill/>
        </p:spPr>
      </p:pic>
      <p:sp>
        <p:nvSpPr>
          <p:cNvPr id="31" name="30 CuadroTexto"/>
          <p:cNvSpPr txBox="1"/>
          <p:nvPr/>
        </p:nvSpPr>
        <p:spPr>
          <a:xfrm>
            <a:off x="2987824" y="1052736"/>
            <a:ext cx="1922386" cy="307777"/>
          </a:xfrm>
          <a:prstGeom prst="rect">
            <a:avLst/>
          </a:prstGeom>
          <a:noFill/>
        </p:spPr>
        <p:txBody>
          <a:bodyPr wrap="none" rtlCol="0">
            <a:spAutoFit/>
          </a:bodyPr>
          <a:lstStyle/>
          <a:p>
            <a:r>
              <a:rPr lang="es-CL" sz="1400" dirty="0" smtClean="0"/>
              <a:t>Modelo de Green-</a:t>
            </a:r>
            <a:r>
              <a:rPr lang="es-CL" sz="1400" dirty="0" err="1" smtClean="0"/>
              <a:t>Ampt</a:t>
            </a:r>
            <a:endParaRPr lang="es-CL" sz="1400" dirty="0"/>
          </a:p>
        </p:txBody>
      </p:sp>
      <p:sp>
        <p:nvSpPr>
          <p:cNvPr id="32" name="31 CuadroTexto"/>
          <p:cNvSpPr txBox="1"/>
          <p:nvPr/>
        </p:nvSpPr>
        <p:spPr>
          <a:xfrm>
            <a:off x="5508104" y="908720"/>
            <a:ext cx="3635896" cy="523220"/>
          </a:xfrm>
          <a:prstGeom prst="rect">
            <a:avLst/>
          </a:prstGeom>
          <a:noFill/>
        </p:spPr>
        <p:txBody>
          <a:bodyPr wrap="square" rtlCol="0">
            <a:spAutoFit/>
          </a:bodyPr>
          <a:lstStyle/>
          <a:p>
            <a:r>
              <a:rPr lang="es-CL" sz="1400" dirty="0" err="1" smtClean="0"/>
              <a:t>Hodógrafa</a:t>
            </a:r>
            <a:r>
              <a:rPr lang="es-CL" sz="1400" dirty="0" smtClean="0"/>
              <a:t> inversa y transformación de </a:t>
            </a:r>
            <a:r>
              <a:rPr lang="es-ES" sz="1400" dirty="0" err="1" smtClean="0"/>
              <a:t>Schwarz</a:t>
            </a:r>
            <a:r>
              <a:rPr lang="es-ES" sz="1400" dirty="0" smtClean="0"/>
              <a:t> - </a:t>
            </a:r>
            <a:r>
              <a:rPr lang="es-ES" sz="1400" dirty="0" err="1" smtClean="0"/>
              <a:t>Christoffel</a:t>
            </a:r>
            <a:endParaRPr lang="es-CL" sz="1400"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BD dzanja_cte"/>
          <p:cNvPicPr/>
          <p:nvPr/>
        </p:nvPicPr>
        <p:blipFill>
          <a:blip r:embed="rId4" cstate="print"/>
          <a:srcRect/>
          <a:stretch>
            <a:fillRect/>
          </a:stretch>
        </p:blipFill>
        <p:spPr bwMode="auto">
          <a:xfrm>
            <a:off x="0" y="692696"/>
            <a:ext cx="4860032" cy="6165304"/>
          </a:xfrm>
          <a:prstGeom prst="rect">
            <a:avLst/>
          </a:prstGeom>
          <a:noFill/>
          <a:ln w="9525">
            <a:noFill/>
            <a:miter lim="800000"/>
            <a:headEnd/>
            <a:tailEnd/>
          </a:ln>
        </p:spPr>
      </p:pic>
      <p:sp>
        <p:nvSpPr>
          <p:cNvPr id="3420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CL"/>
          </a:p>
        </p:txBody>
      </p:sp>
      <p:graphicFrame>
        <p:nvGraphicFramePr>
          <p:cNvPr id="342017" name="Object 1"/>
          <p:cNvGraphicFramePr>
            <a:graphicFrameLocks/>
          </p:cNvGraphicFramePr>
          <p:nvPr/>
        </p:nvGraphicFramePr>
        <p:xfrm>
          <a:off x="5364088" y="2708920"/>
          <a:ext cx="3202062" cy="3238500"/>
        </p:xfrm>
        <a:graphic>
          <a:graphicData uri="http://schemas.openxmlformats.org/presentationml/2006/ole">
            <p:oleObj spid="_x0000_s342017" r:id="rId5" imgW="6454902" imgH="6434328" progId="">
              <p:embed/>
            </p:oleObj>
          </a:graphicData>
        </a:graphic>
      </p:graphicFrame>
      <p:sp>
        <p:nvSpPr>
          <p:cNvPr id="34202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CL"/>
          </a:p>
        </p:txBody>
      </p:sp>
      <p:sp>
        <p:nvSpPr>
          <p:cNvPr id="7" name="6 CuadroTexto"/>
          <p:cNvSpPr txBox="1"/>
          <p:nvPr/>
        </p:nvSpPr>
        <p:spPr>
          <a:xfrm>
            <a:off x="5580112" y="620688"/>
            <a:ext cx="3240360" cy="1754326"/>
          </a:xfrm>
          <a:prstGeom prst="rect">
            <a:avLst/>
          </a:prstGeom>
          <a:noFill/>
        </p:spPr>
        <p:txBody>
          <a:bodyPr wrap="square" rtlCol="0">
            <a:spAutoFit/>
          </a:bodyPr>
          <a:lstStyle/>
          <a:p>
            <a:r>
              <a:rPr lang="es-CL" dirty="0" smtClean="0"/>
              <a:t>Cuando aumento la profundidad de la zanja aumenta la separación de éstas</a:t>
            </a:r>
          </a:p>
          <a:p>
            <a:endParaRPr lang="es-CL" dirty="0" smtClean="0"/>
          </a:p>
          <a:p>
            <a:r>
              <a:rPr lang="es-CL" dirty="0" smtClean="0"/>
              <a:t>Puedo modificar el diseño en función del periodo de retorno   </a:t>
            </a:r>
            <a:endParaRPr lang="es-CL" dirty="0"/>
          </a:p>
        </p:txBody>
      </p:sp>
      <p:sp>
        <p:nvSpPr>
          <p:cNvPr id="8" name="7 CuadroTexto"/>
          <p:cNvSpPr txBox="1"/>
          <p:nvPr/>
        </p:nvSpPr>
        <p:spPr>
          <a:xfrm>
            <a:off x="4932040" y="6093296"/>
            <a:ext cx="4211960" cy="646331"/>
          </a:xfrm>
          <a:prstGeom prst="rect">
            <a:avLst/>
          </a:prstGeom>
          <a:noFill/>
        </p:spPr>
        <p:txBody>
          <a:bodyPr wrap="square" rtlCol="0">
            <a:spAutoFit/>
          </a:bodyPr>
          <a:lstStyle/>
          <a:p>
            <a:r>
              <a:rPr lang="es-CL" dirty="0" smtClean="0"/>
              <a:t>Sobre el  50% de la cuenca sugiere D entre 3 y 4 metros</a:t>
            </a:r>
            <a:endParaRPr lang="es-CL" dirty="0"/>
          </a:p>
        </p:txBody>
      </p:sp>
      <p:sp>
        <p:nvSpPr>
          <p:cNvPr id="10" name="9 Rectángulo"/>
          <p:cNvSpPr/>
          <p:nvPr/>
        </p:nvSpPr>
        <p:spPr>
          <a:xfrm>
            <a:off x="467544" y="332656"/>
            <a:ext cx="2088232" cy="461665"/>
          </a:xfrm>
          <a:prstGeom prst="rect">
            <a:avLst/>
          </a:prstGeom>
        </p:spPr>
        <p:txBody>
          <a:bodyPr wrap="square">
            <a:spAutoFit/>
          </a:bodyPr>
          <a:lstStyle/>
          <a:p>
            <a:r>
              <a:rPr lang="es-ES" sz="2400" b="1" dirty="0" smtClean="0">
                <a:effectLst>
                  <a:outerShdw blurRad="38100" dist="38100" dir="2700000" algn="tl">
                    <a:srgbClr val="000000">
                      <a:alpha val="43137"/>
                    </a:srgbClr>
                  </a:outerShdw>
                </a:effectLst>
              </a:rPr>
              <a:t>DZANJACTE</a:t>
            </a:r>
            <a:endParaRPr lang="es-CL"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BD dzanja_var"/>
          <p:cNvPicPr/>
          <p:nvPr/>
        </p:nvPicPr>
        <p:blipFill>
          <a:blip r:embed="rId3" cstate="print"/>
          <a:srcRect/>
          <a:stretch>
            <a:fillRect/>
          </a:stretch>
        </p:blipFill>
        <p:spPr bwMode="auto">
          <a:xfrm>
            <a:off x="323528" y="836712"/>
            <a:ext cx="4140000" cy="5040000"/>
          </a:xfrm>
          <a:prstGeom prst="rect">
            <a:avLst/>
          </a:prstGeom>
          <a:noFill/>
          <a:ln w="9525">
            <a:noFill/>
            <a:miter lim="800000"/>
            <a:headEnd/>
            <a:tailEnd/>
          </a:ln>
        </p:spPr>
      </p:pic>
      <p:pic>
        <p:nvPicPr>
          <p:cNvPr id="5" name="4 Imagen" descr="BD mapas_TV"/>
          <p:cNvPicPr/>
          <p:nvPr/>
        </p:nvPicPr>
        <p:blipFill>
          <a:blip r:embed="rId4" cstate="print"/>
          <a:srcRect/>
          <a:stretch>
            <a:fillRect/>
          </a:stretch>
        </p:blipFill>
        <p:spPr bwMode="auto">
          <a:xfrm>
            <a:off x="4572000" y="836712"/>
            <a:ext cx="4140000" cy="5040000"/>
          </a:xfrm>
          <a:prstGeom prst="rect">
            <a:avLst/>
          </a:prstGeom>
          <a:noFill/>
          <a:ln w="9525">
            <a:noFill/>
            <a:miter lim="800000"/>
            <a:headEnd/>
            <a:tailEnd/>
          </a:ln>
        </p:spPr>
      </p:pic>
      <p:sp>
        <p:nvSpPr>
          <p:cNvPr id="6" name="5 CuadroTexto"/>
          <p:cNvSpPr txBox="1"/>
          <p:nvPr/>
        </p:nvSpPr>
        <p:spPr>
          <a:xfrm>
            <a:off x="467544" y="5877272"/>
            <a:ext cx="5688417" cy="369332"/>
          </a:xfrm>
          <a:prstGeom prst="rect">
            <a:avLst/>
          </a:prstGeom>
          <a:noFill/>
        </p:spPr>
        <p:txBody>
          <a:bodyPr wrap="none" rtlCol="0">
            <a:spAutoFit/>
          </a:bodyPr>
          <a:lstStyle/>
          <a:p>
            <a:r>
              <a:rPr lang="es-CL" dirty="0" smtClean="0"/>
              <a:t>Se sugiere construir zanjas con profundidad de 40 a 50 cm.</a:t>
            </a:r>
            <a:endParaRPr lang="es-CL" dirty="0"/>
          </a:p>
        </p:txBody>
      </p:sp>
      <p:sp>
        <p:nvSpPr>
          <p:cNvPr id="7" name="6 Rectángulo"/>
          <p:cNvSpPr/>
          <p:nvPr/>
        </p:nvSpPr>
        <p:spPr>
          <a:xfrm>
            <a:off x="467544" y="332656"/>
            <a:ext cx="2088232" cy="461665"/>
          </a:xfrm>
          <a:prstGeom prst="rect">
            <a:avLst/>
          </a:prstGeom>
        </p:spPr>
        <p:txBody>
          <a:bodyPr wrap="square">
            <a:spAutoFit/>
          </a:bodyPr>
          <a:lstStyle/>
          <a:p>
            <a:r>
              <a:rPr lang="es-ES" sz="2400" b="1" dirty="0" smtClean="0">
                <a:effectLst>
                  <a:outerShdw blurRad="38100" dist="38100" dir="2700000" algn="tl">
                    <a:srgbClr val="000000">
                      <a:alpha val="43137"/>
                    </a:srgbClr>
                  </a:outerShdw>
                </a:effectLst>
              </a:rPr>
              <a:t>DZANJAVAR</a:t>
            </a:r>
            <a:endParaRPr lang="es-CL"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BD mapas_SP2"/>
          <p:cNvPicPr/>
          <p:nvPr/>
        </p:nvPicPr>
        <p:blipFill>
          <a:blip r:embed="rId3" cstate="print"/>
          <a:srcRect/>
          <a:stretch>
            <a:fillRect/>
          </a:stretch>
        </p:blipFill>
        <p:spPr bwMode="auto">
          <a:xfrm>
            <a:off x="539552" y="836712"/>
            <a:ext cx="4140000" cy="5040000"/>
          </a:xfrm>
          <a:prstGeom prst="rect">
            <a:avLst/>
          </a:prstGeom>
          <a:noFill/>
          <a:ln w="9525">
            <a:noFill/>
            <a:miter lim="800000"/>
            <a:headEnd/>
            <a:tailEnd/>
          </a:ln>
        </p:spPr>
      </p:pic>
      <p:pic>
        <p:nvPicPr>
          <p:cNvPr id="5" name="7 Imagen" descr="BD mapas_EMPTY2.tif"/>
          <p:cNvPicPr/>
          <p:nvPr/>
        </p:nvPicPr>
        <p:blipFill>
          <a:blip r:embed="rId4" cstate="print"/>
          <a:srcRect/>
          <a:stretch>
            <a:fillRect/>
          </a:stretch>
        </p:blipFill>
        <p:spPr bwMode="auto">
          <a:xfrm>
            <a:off x="4572000" y="836712"/>
            <a:ext cx="4140000" cy="5040000"/>
          </a:xfrm>
          <a:prstGeom prst="rect">
            <a:avLst/>
          </a:prstGeom>
          <a:noFill/>
          <a:ln w="9525">
            <a:noFill/>
            <a:miter lim="800000"/>
            <a:headEnd/>
            <a:tailEnd/>
          </a:ln>
        </p:spPr>
      </p:pic>
      <p:sp>
        <p:nvSpPr>
          <p:cNvPr id="6" name="5 CuadroTexto"/>
          <p:cNvSpPr txBox="1"/>
          <p:nvPr/>
        </p:nvSpPr>
        <p:spPr>
          <a:xfrm>
            <a:off x="683568" y="5877272"/>
            <a:ext cx="4169475" cy="369332"/>
          </a:xfrm>
          <a:prstGeom prst="rect">
            <a:avLst/>
          </a:prstGeom>
          <a:noFill/>
        </p:spPr>
        <p:txBody>
          <a:bodyPr wrap="none" rtlCol="0">
            <a:spAutoFit/>
          </a:bodyPr>
          <a:lstStyle/>
          <a:p>
            <a:r>
              <a:rPr lang="es-CL" dirty="0" smtClean="0"/>
              <a:t>Se sugiere construir zanjas de 4 a 6 metros</a:t>
            </a:r>
            <a:endParaRPr lang="es-CL" dirty="0"/>
          </a:p>
        </p:txBody>
      </p:sp>
      <p:sp>
        <p:nvSpPr>
          <p:cNvPr id="7" name="6 Rectángulo"/>
          <p:cNvSpPr/>
          <p:nvPr/>
        </p:nvSpPr>
        <p:spPr>
          <a:xfrm>
            <a:off x="467544" y="332656"/>
            <a:ext cx="2088232" cy="461665"/>
          </a:xfrm>
          <a:prstGeom prst="rect">
            <a:avLst/>
          </a:prstGeom>
        </p:spPr>
        <p:txBody>
          <a:bodyPr wrap="square">
            <a:spAutoFit/>
          </a:bodyPr>
          <a:lstStyle/>
          <a:p>
            <a:r>
              <a:rPr lang="es-ES" sz="2400" b="1" dirty="0" smtClean="0">
                <a:effectLst>
                  <a:outerShdw blurRad="38100" dist="38100" dir="2700000" algn="tl">
                    <a:srgbClr val="000000">
                      <a:alpha val="43137"/>
                    </a:srgbClr>
                  </a:outerShdw>
                </a:effectLst>
              </a:rPr>
              <a:t>DZANJASIM</a:t>
            </a:r>
            <a:endParaRPr lang="es-CL"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6732240" y="188640"/>
            <a:ext cx="2013693"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tabLst/>
            </a:pPr>
            <a:r>
              <a:rPr kumimoji="0" lang="es-ES" sz="2400" b="1" i="0" strike="noStrike" cap="none" normalizeH="0" baseline="0" dirty="0" smtClean="0" bmk="_Toc433183827">
                <a:ln>
                  <a:noFill/>
                </a:ln>
                <a:solidFill>
                  <a:schemeClr val="tx1"/>
                </a:solidFill>
                <a:effectLst/>
                <a:latin typeface="Kalinga" pitchFamily="34" charset="0"/>
                <a:ea typeface="MS Mincho" pitchFamily="49" charset="-128"/>
                <a:cs typeface="Kalinga" pitchFamily="34" charset="0"/>
              </a:rPr>
              <a:t>CAP</a:t>
            </a:r>
            <a:r>
              <a:rPr kumimoji="0" lang="es-ES" sz="2400" b="1" i="0" strike="noStrike" cap="none" normalizeH="0" baseline="0" dirty="0" smtClean="0" bmk="_Toc433183827">
                <a:ln>
                  <a:noFill/>
                </a:ln>
                <a:solidFill>
                  <a:schemeClr val="tx1"/>
                </a:solidFill>
                <a:effectLst/>
                <a:latin typeface="Calibri"/>
                <a:ea typeface="MS Mincho" pitchFamily="49" charset="-128"/>
                <a:cs typeface="Kalinga" pitchFamily="34" charset="0"/>
              </a:rPr>
              <a:t>Í</a:t>
            </a:r>
            <a:r>
              <a:rPr kumimoji="0" lang="es-ES" sz="2400" b="1" i="0" strike="noStrike" cap="none" normalizeH="0" baseline="0" dirty="0" smtClean="0" bmk="_Toc433183827">
                <a:ln>
                  <a:noFill/>
                </a:ln>
                <a:solidFill>
                  <a:schemeClr val="tx1"/>
                </a:solidFill>
                <a:effectLst/>
                <a:latin typeface="Kalinga" pitchFamily="34" charset="0"/>
                <a:ea typeface="MS Mincho" pitchFamily="49" charset="-128"/>
                <a:cs typeface="Kalinga" pitchFamily="34" charset="0"/>
              </a:rPr>
              <a:t>TULO 5</a:t>
            </a:r>
            <a:endParaRPr kumimoji="0" lang="es-ES" sz="2400" b="0" i="0" strike="noStrike" cap="none" normalizeH="0" baseline="0" dirty="0" smtClean="0">
              <a:ln>
                <a:noFill/>
              </a:ln>
              <a:solidFill>
                <a:schemeClr val="tx1"/>
              </a:solidFill>
              <a:effectLst/>
              <a:latin typeface="Arial" pitchFamily="34" charset="0"/>
              <a:cs typeface="Arial" pitchFamily="34" charset="0"/>
            </a:endParaRPr>
          </a:p>
        </p:txBody>
      </p:sp>
      <p:sp>
        <p:nvSpPr>
          <p:cNvPr id="5" name="4 Rectángulo"/>
          <p:cNvSpPr/>
          <p:nvPr/>
        </p:nvSpPr>
        <p:spPr>
          <a:xfrm>
            <a:off x="5436096" y="620688"/>
            <a:ext cx="3384376" cy="646331"/>
          </a:xfrm>
          <a:prstGeom prst="rect">
            <a:avLst/>
          </a:prstGeom>
        </p:spPr>
        <p:txBody>
          <a:bodyPr wrap="square">
            <a:spAutoFit/>
          </a:bodyPr>
          <a:lstStyle/>
          <a:p>
            <a:r>
              <a:rPr lang="es-ES" b="1" dirty="0" smtClean="0"/>
              <a:t>¿qué áreas son susceptibles de deslizamiento?</a:t>
            </a:r>
            <a:endParaRPr lang="es-CL" b="1" dirty="0"/>
          </a:p>
        </p:txBody>
      </p:sp>
      <p:pic>
        <p:nvPicPr>
          <p:cNvPr id="7" name="Picture 2"/>
          <p:cNvPicPr>
            <a:picLocks noChangeAspect="1" noChangeArrowheads="1"/>
          </p:cNvPicPr>
          <p:nvPr/>
        </p:nvPicPr>
        <p:blipFill>
          <a:blip r:embed="rId3" cstate="print"/>
          <a:srcRect l="31819" t="19313" r="32208" b="8829"/>
          <a:stretch>
            <a:fillRect/>
          </a:stretch>
        </p:blipFill>
        <p:spPr bwMode="auto">
          <a:xfrm>
            <a:off x="0" y="836712"/>
            <a:ext cx="5361421" cy="6021288"/>
          </a:xfrm>
          <a:prstGeom prst="rect">
            <a:avLst/>
          </a:prstGeom>
          <a:noFill/>
          <a:ln w="9525">
            <a:noFill/>
            <a:miter lim="800000"/>
            <a:headEnd/>
            <a:tailEnd/>
          </a:ln>
        </p:spPr>
      </p:pic>
      <p:sp>
        <p:nvSpPr>
          <p:cNvPr id="8" name="7 CuadroTexto"/>
          <p:cNvSpPr txBox="1"/>
          <p:nvPr/>
        </p:nvSpPr>
        <p:spPr>
          <a:xfrm>
            <a:off x="5508104" y="1628800"/>
            <a:ext cx="3384376" cy="2677656"/>
          </a:xfrm>
          <a:prstGeom prst="rect">
            <a:avLst/>
          </a:prstGeom>
          <a:noFill/>
          <a:ln>
            <a:noFill/>
          </a:ln>
        </p:spPr>
        <p:style>
          <a:lnRef idx="3">
            <a:schemeClr val="lt1"/>
          </a:lnRef>
          <a:fillRef idx="1">
            <a:schemeClr val="accent2"/>
          </a:fillRef>
          <a:effectRef idx="1">
            <a:schemeClr val="accent2"/>
          </a:effectRef>
          <a:fontRef idx="minor">
            <a:schemeClr val="lt1"/>
          </a:fontRef>
        </p:style>
        <p:txBody>
          <a:bodyPr wrap="square" rtlCol="0">
            <a:spAutoFit/>
          </a:bodyPr>
          <a:lstStyle/>
          <a:p>
            <a:pPr>
              <a:buFont typeface="Wingdings" pitchFamily="2" charset="2"/>
              <a:buChar char="q"/>
            </a:pPr>
            <a:r>
              <a:rPr lang="es-CL" sz="1400" dirty="0" smtClean="0">
                <a:solidFill>
                  <a:schemeClr val="tx1">
                    <a:lumMod val="50000"/>
                    <a:lumOff val="50000"/>
                  </a:schemeClr>
                </a:solidFill>
              </a:rPr>
              <a:t> Susceptible a terremotos  </a:t>
            </a:r>
          </a:p>
          <a:p>
            <a:pPr>
              <a:buFont typeface="Wingdings" pitchFamily="2" charset="2"/>
              <a:buChar char="q"/>
            </a:pPr>
            <a:endParaRPr lang="es-CL" sz="1400" dirty="0" smtClean="0">
              <a:solidFill>
                <a:schemeClr val="tx1">
                  <a:lumMod val="50000"/>
                  <a:lumOff val="50000"/>
                </a:schemeClr>
              </a:solidFill>
            </a:endParaRPr>
          </a:p>
          <a:p>
            <a:pPr>
              <a:buFont typeface="Wingdings" pitchFamily="2" charset="2"/>
              <a:buChar char="q"/>
            </a:pPr>
            <a:r>
              <a:rPr lang="es-CL" sz="1400" dirty="0" smtClean="0">
                <a:solidFill>
                  <a:schemeClr val="tx1">
                    <a:lumMod val="50000"/>
                    <a:lumOff val="50000"/>
                  </a:schemeClr>
                </a:solidFill>
              </a:rPr>
              <a:t> Movimientos superficiales 0,3 a 2 m ante  chubascos intensos</a:t>
            </a:r>
          </a:p>
          <a:p>
            <a:pPr>
              <a:buFont typeface="Wingdings" pitchFamily="2" charset="2"/>
              <a:buChar char="q"/>
            </a:pPr>
            <a:endParaRPr lang="es-CL" sz="1400" dirty="0" smtClean="0">
              <a:solidFill>
                <a:schemeClr val="tx1">
                  <a:lumMod val="50000"/>
                  <a:lumOff val="50000"/>
                </a:schemeClr>
              </a:solidFill>
            </a:endParaRPr>
          </a:p>
          <a:p>
            <a:pPr>
              <a:buFont typeface="Wingdings" pitchFamily="2" charset="2"/>
              <a:buChar char="q"/>
            </a:pPr>
            <a:r>
              <a:rPr lang="es-CL" sz="1400" dirty="0" smtClean="0">
                <a:solidFill>
                  <a:schemeClr val="tx1">
                    <a:lumMod val="50000"/>
                    <a:lumOff val="50000"/>
                  </a:schemeClr>
                </a:solidFill>
              </a:rPr>
              <a:t> Aumento de la presión de poros y reducción de la resistencia al corte</a:t>
            </a:r>
          </a:p>
          <a:p>
            <a:pPr>
              <a:buFont typeface="Wingdings" pitchFamily="2" charset="2"/>
              <a:buChar char="q"/>
            </a:pPr>
            <a:endParaRPr lang="es-CL" sz="1400" dirty="0" smtClean="0">
              <a:solidFill>
                <a:schemeClr val="tx1">
                  <a:lumMod val="50000"/>
                  <a:lumOff val="50000"/>
                </a:schemeClr>
              </a:solidFill>
            </a:endParaRPr>
          </a:p>
          <a:p>
            <a:pPr>
              <a:buFont typeface="Wingdings" pitchFamily="2" charset="2"/>
              <a:buChar char="q"/>
            </a:pPr>
            <a:r>
              <a:rPr lang="es-CL" sz="1400" dirty="0" smtClean="0">
                <a:solidFill>
                  <a:schemeClr val="tx1">
                    <a:lumMod val="50000"/>
                    <a:lumOff val="50000"/>
                  </a:schemeClr>
                </a:solidFill>
              </a:rPr>
              <a:t> Difícil pronosticar</a:t>
            </a:r>
          </a:p>
          <a:p>
            <a:pPr>
              <a:buFont typeface="Wingdings" pitchFamily="2" charset="2"/>
              <a:buChar char="q"/>
            </a:pPr>
            <a:endParaRPr lang="es-CL" sz="1400" dirty="0" smtClean="0">
              <a:solidFill>
                <a:schemeClr val="tx1">
                  <a:lumMod val="50000"/>
                  <a:lumOff val="50000"/>
                </a:schemeClr>
              </a:solidFill>
            </a:endParaRPr>
          </a:p>
          <a:p>
            <a:pPr>
              <a:buFont typeface="Wingdings" pitchFamily="2" charset="2"/>
              <a:buChar char="q"/>
            </a:pPr>
            <a:r>
              <a:rPr lang="es-CL" sz="1400" dirty="0" smtClean="0">
                <a:solidFill>
                  <a:schemeClr val="tx1">
                    <a:lumMod val="50000"/>
                    <a:lumOff val="50000"/>
                  </a:schemeClr>
                </a:solidFill>
              </a:rPr>
              <a:t> Depende de muchas variables (suelo, lluvia, vegetación, topografía, geología)</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22 Imagen"/>
          <p:cNvPicPr/>
          <p:nvPr/>
        </p:nvPicPr>
        <p:blipFill>
          <a:blip r:embed="rId3" cstate="print"/>
          <a:srcRect/>
          <a:stretch>
            <a:fillRect/>
          </a:stretch>
        </p:blipFill>
        <p:spPr bwMode="auto">
          <a:xfrm>
            <a:off x="0" y="2177480"/>
            <a:ext cx="9143999" cy="4680520"/>
          </a:xfrm>
          <a:prstGeom prst="rect">
            <a:avLst/>
          </a:prstGeom>
          <a:noFill/>
          <a:ln w="9525">
            <a:noFill/>
            <a:miter lim="800000"/>
            <a:headEnd/>
            <a:tailEnd/>
          </a:ln>
        </p:spPr>
      </p:pic>
      <p:pic>
        <p:nvPicPr>
          <p:cNvPr id="64514" name="Picture 2" descr="http://www.exitoeventos.com.br/rbsa/images/fernando-Pruski.jpg"/>
          <p:cNvPicPr>
            <a:picLocks noChangeAspect="1" noChangeArrowheads="1"/>
          </p:cNvPicPr>
          <p:nvPr/>
        </p:nvPicPr>
        <p:blipFill>
          <a:blip r:embed="rId4" cstate="print"/>
          <a:srcRect/>
          <a:stretch>
            <a:fillRect/>
          </a:stretch>
        </p:blipFill>
        <p:spPr bwMode="auto">
          <a:xfrm>
            <a:off x="3059832" y="260648"/>
            <a:ext cx="548141" cy="747466"/>
          </a:xfrm>
          <a:prstGeom prst="rect">
            <a:avLst/>
          </a:prstGeom>
          <a:noFill/>
        </p:spPr>
      </p:pic>
      <p:pic>
        <p:nvPicPr>
          <p:cNvPr id="64516" name="Picture 4" descr="http://www.oasification.com/images/Andr%C3%A9s%20Mart%C3%ADnez%20de%20Azagra%20Paredes.jpg"/>
          <p:cNvPicPr>
            <a:picLocks noChangeAspect="1" noChangeArrowheads="1"/>
          </p:cNvPicPr>
          <p:nvPr/>
        </p:nvPicPr>
        <p:blipFill>
          <a:blip r:embed="rId5" cstate="print"/>
          <a:srcRect/>
          <a:stretch>
            <a:fillRect/>
          </a:stretch>
        </p:blipFill>
        <p:spPr bwMode="auto">
          <a:xfrm>
            <a:off x="2126932" y="1080120"/>
            <a:ext cx="733172" cy="864096"/>
          </a:xfrm>
          <a:prstGeom prst="rect">
            <a:avLst/>
          </a:prstGeom>
          <a:noFill/>
        </p:spPr>
      </p:pic>
      <p:pic>
        <p:nvPicPr>
          <p:cNvPr id="75779" name="Picture 3"/>
          <p:cNvPicPr>
            <a:picLocks noChangeAspect="1" noChangeArrowheads="1"/>
          </p:cNvPicPr>
          <p:nvPr/>
        </p:nvPicPr>
        <p:blipFill>
          <a:blip r:embed="rId6" cstate="print"/>
          <a:srcRect/>
          <a:stretch>
            <a:fillRect/>
          </a:stretch>
        </p:blipFill>
        <p:spPr bwMode="auto">
          <a:xfrm>
            <a:off x="2123728" y="188640"/>
            <a:ext cx="867300" cy="830353"/>
          </a:xfrm>
          <a:prstGeom prst="rect">
            <a:avLst/>
          </a:prstGeom>
          <a:noFill/>
          <a:ln w="9525">
            <a:noFill/>
            <a:miter lim="800000"/>
            <a:headEnd/>
            <a:tailEnd/>
          </a:ln>
        </p:spPr>
      </p:pic>
      <p:pic>
        <p:nvPicPr>
          <p:cNvPr id="75781" name="Picture 5" descr="http://eng.odu.edu/akan/akan.jpg"/>
          <p:cNvPicPr>
            <a:picLocks noChangeAspect="1" noChangeArrowheads="1"/>
          </p:cNvPicPr>
          <p:nvPr/>
        </p:nvPicPr>
        <p:blipFill>
          <a:blip r:embed="rId7" cstate="print"/>
          <a:srcRect/>
          <a:stretch>
            <a:fillRect/>
          </a:stretch>
        </p:blipFill>
        <p:spPr bwMode="auto">
          <a:xfrm>
            <a:off x="1187624" y="2060848"/>
            <a:ext cx="942650" cy="1152128"/>
          </a:xfrm>
          <a:prstGeom prst="rect">
            <a:avLst/>
          </a:prstGeom>
          <a:noFill/>
        </p:spPr>
      </p:pic>
      <p:pic>
        <p:nvPicPr>
          <p:cNvPr id="75783" name="Picture 7" descr="https://yt3.ggpht.com/-jP1Wf3b6Ko4/AAAAAAAAAAI/AAAAAAAAAAA/aj_8yQl32cE/s88-c-k-no/photo.jpg"/>
          <p:cNvPicPr>
            <a:picLocks noChangeAspect="1" noChangeArrowheads="1"/>
          </p:cNvPicPr>
          <p:nvPr/>
        </p:nvPicPr>
        <p:blipFill>
          <a:blip r:embed="rId8" cstate="print"/>
          <a:srcRect/>
          <a:stretch>
            <a:fillRect/>
          </a:stretch>
        </p:blipFill>
        <p:spPr bwMode="auto">
          <a:xfrm>
            <a:off x="254725" y="1152126"/>
            <a:ext cx="720080" cy="720081"/>
          </a:xfrm>
          <a:prstGeom prst="rect">
            <a:avLst/>
          </a:prstGeom>
          <a:noFill/>
        </p:spPr>
      </p:pic>
      <p:pic>
        <p:nvPicPr>
          <p:cNvPr id="75787" name="Picture 11" descr="Bhagu R. Chahar"/>
          <p:cNvPicPr>
            <a:picLocks noChangeAspect="1" noChangeArrowheads="1"/>
          </p:cNvPicPr>
          <p:nvPr/>
        </p:nvPicPr>
        <p:blipFill>
          <a:blip r:embed="rId9" cstate="print"/>
          <a:srcRect/>
          <a:stretch>
            <a:fillRect/>
          </a:stretch>
        </p:blipFill>
        <p:spPr bwMode="auto">
          <a:xfrm>
            <a:off x="5943356" y="216024"/>
            <a:ext cx="864096" cy="864096"/>
          </a:xfrm>
          <a:prstGeom prst="rect">
            <a:avLst/>
          </a:prstGeom>
          <a:noFill/>
        </p:spPr>
      </p:pic>
      <p:pic>
        <p:nvPicPr>
          <p:cNvPr id="75789" name="Picture 13" descr="http://portal.unesco.org/geography/es/files/15812/13437480711koen-verbist-200.jpg/koen-verbist-200.jpg"/>
          <p:cNvPicPr>
            <a:picLocks noChangeAspect="1" noChangeArrowheads="1"/>
          </p:cNvPicPr>
          <p:nvPr/>
        </p:nvPicPr>
        <p:blipFill>
          <a:blip r:embed="rId10" cstate="print"/>
          <a:srcRect/>
          <a:stretch>
            <a:fillRect/>
          </a:stretch>
        </p:blipFill>
        <p:spPr bwMode="auto">
          <a:xfrm>
            <a:off x="6372200" y="1268760"/>
            <a:ext cx="742940" cy="936104"/>
          </a:xfrm>
          <a:prstGeom prst="rect">
            <a:avLst/>
          </a:prstGeom>
          <a:noFill/>
        </p:spPr>
      </p:pic>
      <p:pic>
        <p:nvPicPr>
          <p:cNvPr id="75791" name="Picture 15" descr="Katrijn Alaerts"/>
          <p:cNvPicPr>
            <a:picLocks noChangeAspect="1" noChangeArrowheads="1"/>
          </p:cNvPicPr>
          <p:nvPr/>
        </p:nvPicPr>
        <p:blipFill>
          <a:blip r:embed="rId11" cstate="print"/>
          <a:srcRect/>
          <a:stretch>
            <a:fillRect/>
          </a:stretch>
        </p:blipFill>
        <p:spPr bwMode="auto">
          <a:xfrm>
            <a:off x="7164288" y="1556792"/>
            <a:ext cx="720080" cy="792088"/>
          </a:xfrm>
          <a:prstGeom prst="rect">
            <a:avLst/>
          </a:prstGeom>
          <a:noFill/>
        </p:spPr>
      </p:pic>
      <p:pic>
        <p:nvPicPr>
          <p:cNvPr id="75793" name="Picture 17" descr="Marjolein De Weirdt"/>
          <p:cNvPicPr>
            <a:picLocks noChangeAspect="1" noChangeArrowheads="1"/>
          </p:cNvPicPr>
          <p:nvPr/>
        </p:nvPicPr>
        <p:blipFill>
          <a:blip r:embed="rId12" cstate="print"/>
          <a:srcRect/>
          <a:stretch>
            <a:fillRect/>
          </a:stretch>
        </p:blipFill>
        <p:spPr bwMode="auto">
          <a:xfrm>
            <a:off x="6876256" y="188640"/>
            <a:ext cx="1080120" cy="1080120"/>
          </a:xfrm>
          <a:prstGeom prst="rect">
            <a:avLst/>
          </a:prstGeom>
          <a:noFill/>
        </p:spPr>
      </p:pic>
      <p:pic>
        <p:nvPicPr>
          <p:cNvPr id="75795" name="Picture 19" descr="Mauricio Lemus Vera"/>
          <p:cNvPicPr>
            <a:picLocks noChangeAspect="1" noChangeArrowheads="1"/>
          </p:cNvPicPr>
          <p:nvPr/>
        </p:nvPicPr>
        <p:blipFill>
          <a:blip r:embed="rId13" cstate="print"/>
          <a:srcRect/>
          <a:stretch>
            <a:fillRect/>
          </a:stretch>
        </p:blipFill>
        <p:spPr bwMode="auto">
          <a:xfrm>
            <a:off x="3707904" y="332656"/>
            <a:ext cx="720080" cy="720080"/>
          </a:xfrm>
          <a:prstGeom prst="rect">
            <a:avLst/>
          </a:prstGeom>
          <a:noFill/>
        </p:spPr>
      </p:pic>
      <p:pic>
        <p:nvPicPr>
          <p:cNvPr id="75797" name="Picture 21" descr="http://4.bp.blogspot.com/-lQ-m0fkcPhw/VXcSBv4vBtI/AAAAAAAABsE/0MPcYZDvi70/s1600/jor.jpg"/>
          <p:cNvPicPr>
            <a:picLocks noChangeAspect="1" noChangeArrowheads="1"/>
          </p:cNvPicPr>
          <p:nvPr/>
        </p:nvPicPr>
        <p:blipFill>
          <a:blip r:embed="rId14" cstate="print"/>
          <a:srcRect/>
          <a:stretch>
            <a:fillRect/>
          </a:stretch>
        </p:blipFill>
        <p:spPr bwMode="auto">
          <a:xfrm>
            <a:off x="3711108" y="1224136"/>
            <a:ext cx="804970" cy="936105"/>
          </a:xfrm>
          <a:prstGeom prst="rect">
            <a:avLst/>
          </a:prstGeom>
          <a:noFill/>
        </p:spPr>
      </p:pic>
      <p:pic>
        <p:nvPicPr>
          <p:cNvPr id="75799" name="Picture 23" descr="https://encrypted-tbn0.gstatic.com/images?q=tbn:ANd9GcTyzcmkSjrPciSMB9eKYVTU4QfFZ4hYoMst0KqyxoN0I1T3uZ53"/>
          <p:cNvPicPr>
            <a:picLocks noChangeAspect="1" noChangeArrowheads="1"/>
          </p:cNvPicPr>
          <p:nvPr/>
        </p:nvPicPr>
        <p:blipFill>
          <a:blip r:embed="rId15" cstate="print"/>
          <a:srcRect/>
          <a:stretch>
            <a:fillRect/>
          </a:stretch>
        </p:blipFill>
        <p:spPr bwMode="auto">
          <a:xfrm>
            <a:off x="2991028" y="1296144"/>
            <a:ext cx="648072" cy="648072"/>
          </a:xfrm>
          <a:prstGeom prst="rect">
            <a:avLst/>
          </a:prstGeom>
          <a:noFill/>
        </p:spPr>
      </p:pic>
      <p:pic>
        <p:nvPicPr>
          <p:cNvPr id="75800" name="Picture 24"/>
          <p:cNvPicPr>
            <a:picLocks noChangeAspect="1" noChangeArrowheads="1"/>
          </p:cNvPicPr>
          <p:nvPr/>
        </p:nvPicPr>
        <p:blipFill>
          <a:blip r:embed="rId16" cstate="print"/>
          <a:srcRect/>
          <a:stretch>
            <a:fillRect/>
          </a:stretch>
        </p:blipFill>
        <p:spPr bwMode="auto">
          <a:xfrm>
            <a:off x="7956376" y="2060848"/>
            <a:ext cx="794022" cy="879622"/>
          </a:xfrm>
          <a:prstGeom prst="rect">
            <a:avLst/>
          </a:prstGeom>
          <a:noFill/>
          <a:ln w="9525">
            <a:noFill/>
            <a:miter lim="800000"/>
            <a:headEnd/>
            <a:tailEnd/>
          </a:ln>
        </p:spPr>
      </p:pic>
      <p:pic>
        <p:nvPicPr>
          <p:cNvPr id="75802" name="Picture 26" descr="http://www.australdelosrios.cl/prontus4_nots/site/artic/20110516/imag/FOTO20020110516000607.jpg"/>
          <p:cNvPicPr>
            <a:picLocks noChangeAspect="1" noChangeArrowheads="1"/>
          </p:cNvPicPr>
          <p:nvPr/>
        </p:nvPicPr>
        <p:blipFill>
          <a:blip r:embed="rId17" cstate="print"/>
          <a:srcRect/>
          <a:stretch>
            <a:fillRect/>
          </a:stretch>
        </p:blipFill>
        <p:spPr bwMode="auto">
          <a:xfrm>
            <a:off x="0" y="1939252"/>
            <a:ext cx="1043608" cy="803303"/>
          </a:xfrm>
          <a:prstGeom prst="rect">
            <a:avLst/>
          </a:prstGeom>
          <a:noFill/>
        </p:spPr>
      </p:pic>
      <p:pic>
        <p:nvPicPr>
          <p:cNvPr id="75804" name="Picture 28" descr="http://fesss.org/galeri/editor/LC5S10VP.JPG"/>
          <p:cNvPicPr>
            <a:picLocks noChangeAspect="1" noChangeArrowheads="1"/>
          </p:cNvPicPr>
          <p:nvPr/>
        </p:nvPicPr>
        <p:blipFill>
          <a:blip r:embed="rId18" cstate="print"/>
          <a:srcRect/>
          <a:stretch>
            <a:fillRect/>
          </a:stretch>
        </p:blipFill>
        <p:spPr bwMode="auto">
          <a:xfrm>
            <a:off x="1259632" y="332656"/>
            <a:ext cx="796296" cy="773689"/>
          </a:xfrm>
          <a:prstGeom prst="rect">
            <a:avLst/>
          </a:prstGeom>
          <a:noFill/>
        </p:spPr>
      </p:pic>
      <p:pic>
        <p:nvPicPr>
          <p:cNvPr id="75807" name="Picture 31"/>
          <p:cNvPicPr>
            <a:picLocks noChangeAspect="1" noChangeArrowheads="1"/>
          </p:cNvPicPr>
          <p:nvPr/>
        </p:nvPicPr>
        <p:blipFill>
          <a:blip r:embed="rId19" cstate="print"/>
          <a:srcRect/>
          <a:stretch>
            <a:fillRect/>
          </a:stretch>
        </p:blipFill>
        <p:spPr bwMode="auto">
          <a:xfrm>
            <a:off x="467544" y="188640"/>
            <a:ext cx="682944" cy="936104"/>
          </a:xfrm>
          <a:prstGeom prst="rect">
            <a:avLst/>
          </a:prstGeom>
          <a:noFill/>
          <a:ln w="9525">
            <a:noFill/>
            <a:miter lim="800000"/>
            <a:headEnd/>
            <a:tailEnd/>
          </a:ln>
        </p:spPr>
      </p:pic>
      <p:pic>
        <p:nvPicPr>
          <p:cNvPr id="75809" name="Picture 33" descr="http://www.ias.csic.es/wp-content/uploads/2014/09/Juan-Vicente-Giraldez-Cervera_485.jpg"/>
          <p:cNvPicPr>
            <a:picLocks noChangeAspect="1" noChangeArrowheads="1"/>
          </p:cNvPicPr>
          <p:nvPr/>
        </p:nvPicPr>
        <p:blipFill>
          <a:blip r:embed="rId20" cstate="print"/>
          <a:srcRect/>
          <a:stretch>
            <a:fillRect/>
          </a:stretch>
        </p:blipFill>
        <p:spPr bwMode="auto">
          <a:xfrm>
            <a:off x="1046812" y="1152128"/>
            <a:ext cx="959447" cy="720080"/>
          </a:xfrm>
          <a:prstGeom prst="rect">
            <a:avLst/>
          </a:prstGeom>
          <a:noFill/>
        </p:spPr>
      </p:pic>
      <p:pic>
        <p:nvPicPr>
          <p:cNvPr id="75811" name="Picture 35" descr="https://i1.rgstatic.net/ii/profile.image/AS%3A272664652677127@1442019727609_l/Theib_Oweis.png"/>
          <p:cNvPicPr>
            <a:picLocks noChangeAspect="1" noChangeArrowheads="1"/>
          </p:cNvPicPr>
          <p:nvPr/>
        </p:nvPicPr>
        <p:blipFill>
          <a:blip r:embed="rId21" cstate="print"/>
          <a:srcRect/>
          <a:stretch>
            <a:fillRect/>
          </a:stretch>
        </p:blipFill>
        <p:spPr bwMode="auto">
          <a:xfrm>
            <a:off x="4572000" y="1196752"/>
            <a:ext cx="792088" cy="792088"/>
          </a:xfrm>
          <a:prstGeom prst="rect">
            <a:avLst/>
          </a:prstGeom>
          <a:noFill/>
        </p:spPr>
      </p:pic>
      <p:pic>
        <p:nvPicPr>
          <p:cNvPr id="75813" name="Picture 37" descr="https://i1.rgstatic.net/ii/profile.image/AS%3A279873194086402@1443738377379_l"/>
          <p:cNvPicPr>
            <a:picLocks noChangeAspect="1" noChangeArrowheads="1"/>
          </p:cNvPicPr>
          <p:nvPr/>
        </p:nvPicPr>
        <p:blipFill>
          <a:blip r:embed="rId22" cstate="print"/>
          <a:srcRect/>
          <a:stretch>
            <a:fillRect/>
          </a:stretch>
        </p:blipFill>
        <p:spPr bwMode="auto">
          <a:xfrm>
            <a:off x="4716016" y="260648"/>
            <a:ext cx="792088" cy="792089"/>
          </a:xfrm>
          <a:prstGeom prst="rect">
            <a:avLst/>
          </a:prstGeom>
          <a:noFill/>
        </p:spPr>
      </p:pic>
      <p:pic>
        <p:nvPicPr>
          <p:cNvPr id="75815" name="Picture 39" descr="http://eias.utalca.cl/imagenes/nosotros/14.jpg"/>
          <p:cNvPicPr>
            <a:picLocks noChangeAspect="1" noChangeArrowheads="1"/>
          </p:cNvPicPr>
          <p:nvPr/>
        </p:nvPicPr>
        <p:blipFill>
          <a:blip r:embed="rId23" cstate="print"/>
          <a:srcRect/>
          <a:stretch>
            <a:fillRect/>
          </a:stretch>
        </p:blipFill>
        <p:spPr bwMode="auto">
          <a:xfrm>
            <a:off x="8028384" y="836712"/>
            <a:ext cx="720080" cy="1080121"/>
          </a:xfrm>
          <a:prstGeom prst="rect">
            <a:avLst/>
          </a:prstGeom>
          <a:noFill/>
        </p:spPr>
      </p:pic>
      <p:pic>
        <p:nvPicPr>
          <p:cNvPr id="75817" name="Picture 41" descr="https://i1.rgstatic.net/ii/profile.image/AS%3A307726624722949%401450379152595_l"/>
          <p:cNvPicPr>
            <a:picLocks noChangeAspect="1" noChangeArrowheads="1"/>
          </p:cNvPicPr>
          <p:nvPr/>
        </p:nvPicPr>
        <p:blipFill>
          <a:blip r:embed="rId24" cstate="print"/>
          <a:srcRect/>
          <a:stretch>
            <a:fillRect/>
          </a:stretch>
        </p:blipFill>
        <p:spPr bwMode="auto">
          <a:xfrm>
            <a:off x="5508104" y="1196752"/>
            <a:ext cx="792088" cy="792088"/>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p:nvPr/>
        </p:nvPicPr>
        <p:blipFill>
          <a:blip r:embed="rId2" cstate="print"/>
          <a:srcRect/>
          <a:stretch>
            <a:fillRect/>
          </a:stretch>
        </p:blipFill>
        <p:spPr bwMode="auto">
          <a:xfrm>
            <a:off x="251520" y="1268760"/>
            <a:ext cx="4392488" cy="5589240"/>
          </a:xfrm>
          <a:prstGeom prst="rect">
            <a:avLst/>
          </a:prstGeom>
          <a:noFill/>
          <a:ln w="9525">
            <a:noFill/>
            <a:miter lim="800000"/>
            <a:headEnd/>
            <a:tailEnd/>
          </a:ln>
        </p:spPr>
      </p:pic>
      <p:sp>
        <p:nvSpPr>
          <p:cNvPr id="4" name="3 CuadroTexto"/>
          <p:cNvSpPr txBox="1"/>
          <p:nvPr/>
        </p:nvSpPr>
        <p:spPr>
          <a:xfrm>
            <a:off x="395536" y="260648"/>
            <a:ext cx="5271700" cy="461665"/>
          </a:xfrm>
          <a:prstGeom prst="rect">
            <a:avLst/>
          </a:prstGeom>
          <a:noFill/>
        </p:spPr>
        <p:txBody>
          <a:bodyPr wrap="none" rtlCol="0">
            <a:spAutoFit/>
          </a:bodyPr>
          <a:lstStyle/>
          <a:p>
            <a:r>
              <a:rPr lang="es-CL" sz="2400" b="1" dirty="0" smtClean="0"/>
              <a:t>¿Qué fuerzas inducen a deslizamientos?</a:t>
            </a:r>
            <a:endParaRPr lang="es-CL" sz="2400" b="1" dirty="0"/>
          </a:p>
        </p:txBody>
      </p:sp>
      <p:sp>
        <p:nvSpPr>
          <p:cNvPr id="6" name="5 CuadroTexto"/>
          <p:cNvSpPr txBox="1"/>
          <p:nvPr/>
        </p:nvSpPr>
        <p:spPr>
          <a:xfrm>
            <a:off x="4427984" y="5589240"/>
            <a:ext cx="3391826" cy="369332"/>
          </a:xfrm>
          <a:prstGeom prst="rect">
            <a:avLst/>
          </a:prstGeom>
          <a:noFill/>
        </p:spPr>
        <p:txBody>
          <a:bodyPr wrap="none" rtlCol="0">
            <a:spAutoFit/>
          </a:bodyPr>
          <a:lstStyle/>
          <a:p>
            <a:r>
              <a:rPr lang="es-CL" dirty="0" smtClean="0"/>
              <a:t>Considera infiltración Green-</a:t>
            </a:r>
            <a:r>
              <a:rPr lang="es-CL" dirty="0" err="1" smtClean="0"/>
              <a:t>Ampt</a:t>
            </a:r>
            <a:endParaRPr lang="es-CL" dirty="0"/>
          </a:p>
        </p:txBody>
      </p:sp>
      <p:sp>
        <p:nvSpPr>
          <p:cNvPr id="7" name="6 CuadroTexto"/>
          <p:cNvSpPr txBox="1"/>
          <p:nvPr/>
        </p:nvSpPr>
        <p:spPr>
          <a:xfrm>
            <a:off x="4427984" y="5877272"/>
            <a:ext cx="3588611" cy="369332"/>
          </a:xfrm>
          <a:prstGeom prst="rect">
            <a:avLst/>
          </a:prstGeom>
          <a:noFill/>
        </p:spPr>
        <p:txBody>
          <a:bodyPr wrap="none" rtlCol="0">
            <a:spAutoFit/>
          </a:bodyPr>
          <a:lstStyle/>
          <a:p>
            <a:r>
              <a:rPr lang="es-CL" dirty="0" smtClean="0"/>
              <a:t>Considera longitud de ladera infinita</a:t>
            </a:r>
            <a:endParaRPr lang="es-CL" dirty="0"/>
          </a:p>
        </p:txBody>
      </p:sp>
      <p:sp>
        <p:nvSpPr>
          <p:cNvPr id="8" name="7 CuadroTexto"/>
          <p:cNvSpPr txBox="1"/>
          <p:nvPr/>
        </p:nvSpPr>
        <p:spPr>
          <a:xfrm>
            <a:off x="5292080" y="1412776"/>
            <a:ext cx="2088232" cy="738664"/>
          </a:xfrm>
          <a:prstGeom prst="rect">
            <a:avLst/>
          </a:prstGeom>
          <a:noFill/>
        </p:spPr>
        <p:txBody>
          <a:bodyPr wrap="square" rtlCol="0">
            <a:spAutoFit/>
          </a:bodyPr>
          <a:lstStyle/>
          <a:p>
            <a:r>
              <a:rPr lang="es-CL" sz="1400" dirty="0" smtClean="0"/>
              <a:t>          fuerzas resistentes</a:t>
            </a:r>
          </a:p>
          <a:p>
            <a:r>
              <a:rPr lang="es-CL" sz="1400" dirty="0" smtClean="0"/>
              <a:t>FS =  --------------------------</a:t>
            </a:r>
          </a:p>
          <a:p>
            <a:r>
              <a:rPr lang="es-CL" sz="1400" dirty="0" smtClean="0"/>
              <a:t>            fuerzas cortantes</a:t>
            </a:r>
            <a:endParaRPr lang="es-CL" sz="1400" dirty="0"/>
          </a:p>
        </p:txBody>
      </p:sp>
      <p:pic>
        <p:nvPicPr>
          <p:cNvPr id="9" name="Picture 3"/>
          <p:cNvPicPr>
            <a:picLocks noChangeAspect="1" noChangeArrowheads="1"/>
          </p:cNvPicPr>
          <p:nvPr/>
        </p:nvPicPr>
        <p:blipFill>
          <a:blip r:embed="rId3" cstate="print"/>
          <a:srcRect/>
          <a:stretch>
            <a:fillRect/>
          </a:stretch>
        </p:blipFill>
        <p:spPr bwMode="auto">
          <a:xfrm>
            <a:off x="4860032" y="2492896"/>
            <a:ext cx="3600400" cy="634071"/>
          </a:xfrm>
          <a:prstGeom prst="rect">
            <a:avLst/>
          </a:prstGeom>
          <a:noFill/>
          <a:ln w="9525">
            <a:noFill/>
            <a:miter lim="800000"/>
            <a:headEnd/>
            <a:tailEnd/>
          </a:ln>
        </p:spPr>
      </p:pic>
      <p:sp>
        <p:nvSpPr>
          <p:cNvPr id="11" name="10 CuadroTexto"/>
          <p:cNvSpPr txBox="1"/>
          <p:nvPr/>
        </p:nvSpPr>
        <p:spPr>
          <a:xfrm>
            <a:off x="4499992" y="4941168"/>
            <a:ext cx="3579313" cy="307777"/>
          </a:xfrm>
          <a:prstGeom prst="rect">
            <a:avLst/>
          </a:prstGeom>
          <a:noFill/>
        </p:spPr>
        <p:txBody>
          <a:bodyPr wrap="none" rtlCol="0">
            <a:spAutoFit/>
          </a:bodyPr>
          <a:lstStyle/>
          <a:p>
            <a:r>
              <a:rPr lang="es-CL" sz="1400" dirty="0" smtClean="0">
                <a:solidFill>
                  <a:srgbClr val="FF0000"/>
                </a:solidFill>
              </a:rPr>
              <a:t>Valores de FS menores a 1, indica inestabilidad</a:t>
            </a:r>
            <a:endParaRPr lang="es-CL" sz="1400" dirty="0">
              <a:solidFill>
                <a:srgbClr val="FF0000"/>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03 Grupo"/>
          <p:cNvGrpSpPr/>
          <p:nvPr/>
        </p:nvGrpSpPr>
        <p:grpSpPr>
          <a:xfrm>
            <a:off x="0" y="188640"/>
            <a:ext cx="9144000" cy="6408712"/>
            <a:chOff x="395536" y="0"/>
            <a:chExt cx="8729664" cy="6770985"/>
          </a:xfrm>
        </p:grpSpPr>
        <p:pic>
          <p:nvPicPr>
            <p:cNvPr id="3" name="Picture 9"/>
            <p:cNvPicPr>
              <a:picLocks noChangeAspect="1" noChangeArrowheads="1"/>
            </p:cNvPicPr>
            <p:nvPr/>
          </p:nvPicPr>
          <p:blipFill>
            <a:blip r:embed="rId3" cstate="print"/>
            <a:srcRect/>
            <a:stretch>
              <a:fillRect/>
            </a:stretch>
          </p:blipFill>
          <p:spPr bwMode="auto">
            <a:xfrm>
              <a:off x="6687365" y="3645024"/>
              <a:ext cx="2437835" cy="1152128"/>
            </a:xfrm>
            <a:prstGeom prst="rect">
              <a:avLst/>
            </a:prstGeom>
            <a:noFill/>
            <a:ln w="9525">
              <a:noFill/>
              <a:miter lim="800000"/>
              <a:headEnd/>
              <a:tailEnd/>
            </a:ln>
          </p:spPr>
        </p:pic>
        <p:pic>
          <p:nvPicPr>
            <p:cNvPr id="4" name="3 Imagen" descr="t4_FS72"/>
            <p:cNvPicPr>
              <a:picLocks noChangeAspect="1" noChangeArrowheads="1"/>
            </p:cNvPicPr>
            <p:nvPr/>
          </p:nvPicPr>
          <p:blipFill>
            <a:blip r:embed="rId4" cstate="print"/>
            <a:srcRect/>
            <a:stretch>
              <a:fillRect/>
            </a:stretch>
          </p:blipFill>
          <p:spPr bwMode="auto">
            <a:xfrm>
              <a:off x="6372200" y="1988840"/>
              <a:ext cx="2314575" cy="1676400"/>
            </a:xfrm>
            <a:prstGeom prst="rect">
              <a:avLst/>
            </a:prstGeom>
            <a:noFill/>
            <a:ln w="9525">
              <a:noFill/>
              <a:miter lim="800000"/>
              <a:headEnd/>
              <a:tailEnd/>
            </a:ln>
          </p:spPr>
        </p:pic>
        <p:pic>
          <p:nvPicPr>
            <p:cNvPr id="5" name="Object 2"/>
            <p:cNvPicPr>
              <a:picLocks noChangeAspect="1" noChangeArrowheads="1"/>
            </p:cNvPicPr>
            <p:nvPr/>
          </p:nvPicPr>
          <p:blipFill>
            <a:blip r:embed="rId5" cstate="print"/>
            <a:srcRect/>
            <a:stretch>
              <a:fillRect/>
            </a:stretch>
          </p:blipFill>
          <p:spPr bwMode="auto">
            <a:xfrm>
              <a:off x="1258888" y="0"/>
              <a:ext cx="2038350" cy="1838325"/>
            </a:xfrm>
            <a:prstGeom prst="rect">
              <a:avLst/>
            </a:prstGeom>
            <a:noFill/>
          </p:spPr>
        </p:pic>
        <p:sp>
          <p:nvSpPr>
            <p:cNvPr id="6" name="6 Elipse"/>
            <p:cNvSpPr/>
            <p:nvPr/>
          </p:nvSpPr>
          <p:spPr>
            <a:xfrm>
              <a:off x="1043608" y="2420888"/>
              <a:ext cx="2592288" cy="2160240"/>
            </a:xfrm>
            <a:prstGeom prst="ellipse">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s-ES"/>
            </a:p>
          </p:txBody>
        </p:sp>
        <p:sp>
          <p:nvSpPr>
            <p:cNvPr id="7" name="3 CuadroTexto"/>
            <p:cNvSpPr txBox="1"/>
            <p:nvPr/>
          </p:nvSpPr>
          <p:spPr>
            <a:xfrm>
              <a:off x="1619672" y="188640"/>
              <a:ext cx="1584176" cy="461665"/>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s-ES" sz="1200" dirty="0" smtClean="0"/>
                <a:t>Lluvias intensas diarias</a:t>
              </a:r>
              <a:endParaRPr lang="es-ES" sz="1200" dirty="0"/>
            </a:p>
          </p:txBody>
        </p:sp>
        <p:pic>
          <p:nvPicPr>
            <p:cNvPr id="8" name="Picture 2"/>
            <p:cNvPicPr>
              <a:picLocks noChangeAspect="1" noChangeArrowheads="1"/>
            </p:cNvPicPr>
            <p:nvPr/>
          </p:nvPicPr>
          <p:blipFill>
            <a:blip r:embed="rId6" cstate="print"/>
            <a:srcRect/>
            <a:stretch>
              <a:fillRect/>
            </a:stretch>
          </p:blipFill>
          <p:spPr bwMode="auto">
            <a:xfrm>
              <a:off x="1331640" y="2852936"/>
              <a:ext cx="1996221" cy="1218033"/>
            </a:xfrm>
            <a:prstGeom prst="rect">
              <a:avLst/>
            </a:prstGeom>
            <a:noFill/>
            <a:ln w="9525">
              <a:noFill/>
              <a:miter lim="800000"/>
              <a:headEnd/>
              <a:tailEnd/>
            </a:ln>
          </p:spPr>
        </p:pic>
        <p:sp>
          <p:nvSpPr>
            <p:cNvPr id="9" name="5 CuadroTexto"/>
            <p:cNvSpPr txBox="1"/>
            <p:nvPr/>
          </p:nvSpPr>
          <p:spPr>
            <a:xfrm>
              <a:off x="1691680" y="2348880"/>
              <a:ext cx="1441998" cy="276999"/>
            </a:xfrm>
            <a:prstGeom prst="rect">
              <a:avLst/>
            </a:prstGeom>
            <a:solidFill>
              <a:schemeClr val="bg1"/>
            </a:solidFill>
          </p:spPr>
          <p:txBody>
            <a:bodyPr wrap="non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sz="1200" b="1" dirty="0" smtClean="0"/>
                <a:t>Modelo hidrológico</a:t>
              </a:r>
              <a:endParaRPr lang="es-ES" sz="1200" b="1" dirty="0"/>
            </a:p>
          </p:txBody>
        </p:sp>
        <p:sp>
          <p:nvSpPr>
            <p:cNvPr id="10" name="8 Rectángulo"/>
            <p:cNvSpPr/>
            <p:nvPr/>
          </p:nvSpPr>
          <p:spPr>
            <a:xfrm>
              <a:off x="1619672" y="3933056"/>
              <a:ext cx="1584176" cy="600164"/>
            </a:xfrm>
            <a:prstGeom prst="rect">
              <a:avLst/>
            </a:prstGeom>
          </p:spPr>
          <p:txBody>
            <a:bodyPr wrap="square">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s-ES" sz="1100" b="1" dirty="0" smtClean="0"/>
                <a:t>Evapotranspiración</a:t>
              </a:r>
            </a:p>
            <a:p>
              <a:pPr algn="ctr"/>
              <a:r>
                <a:rPr lang="es-ES" sz="1100" b="1" dirty="0" smtClean="0"/>
                <a:t>Intercepción</a:t>
              </a:r>
              <a:endParaRPr lang="es-ES" sz="1100" b="1" dirty="0"/>
            </a:p>
            <a:p>
              <a:pPr algn="ctr"/>
              <a:r>
                <a:rPr lang="es-ES" sz="1100" b="1" dirty="0" smtClean="0"/>
                <a:t>Escorrentía</a:t>
              </a:r>
              <a:endParaRPr lang="es-ES" sz="1100" b="1" dirty="0"/>
            </a:p>
          </p:txBody>
        </p:sp>
        <p:cxnSp>
          <p:nvCxnSpPr>
            <p:cNvPr id="11" name="12 Conector recto"/>
            <p:cNvCxnSpPr/>
            <p:nvPr/>
          </p:nvCxnSpPr>
          <p:spPr>
            <a:xfrm>
              <a:off x="395536" y="3645024"/>
              <a:ext cx="0" cy="151216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14 Conector recto"/>
            <p:cNvCxnSpPr/>
            <p:nvPr/>
          </p:nvCxnSpPr>
          <p:spPr>
            <a:xfrm>
              <a:off x="395536" y="3645024"/>
              <a:ext cx="64807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18 Conector recto"/>
            <p:cNvCxnSpPr/>
            <p:nvPr/>
          </p:nvCxnSpPr>
          <p:spPr>
            <a:xfrm>
              <a:off x="395536" y="5157192"/>
              <a:ext cx="1368152"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19 CuadroTexto"/>
            <p:cNvSpPr txBox="1"/>
            <p:nvPr/>
          </p:nvSpPr>
          <p:spPr>
            <a:xfrm>
              <a:off x="1907704" y="5013176"/>
              <a:ext cx="864096" cy="276999"/>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s-ES" sz="1200" dirty="0" smtClean="0"/>
                <a:t>infiltración</a:t>
              </a:r>
              <a:endParaRPr lang="es-ES" sz="1200" dirty="0"/>
            </a:p>
          </p:txBody>
        </p:sp>
        <p:sp>
          <p:nvSpPr>
            <p:cNvPr id="15" name="20 CuadroTexto"/>
            <p:cNvSpPr txBox="1"/>
            <p:nvPr/>
          </p:nvSpPr>
          <p:spPr>
            <a:xfrm>
              <a:off x="3851920" y="1124744"/>
              <a:ext cx="1080120" cy="461665"/>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s-ES" sz="1200" dirty="0" smtClean="0"/>
                <a:t>Base de datos de la cuenca</a:t>
              </a:r>
              <a:endParaRPr lang="es-ES" sz="1200" dirty="0"/>
            </a:p>
          </p:txBody>
        </p:sp>
        <p:sp>
          <p:nvSpPr>
            <p:cNvPr id="16" name="21 CuadroTexto"/>
            <p:cNvSpPr txBox="1"/>
            <p:nvPr/>
          </p:nvSpPr>
          <p:spPr>
            <a:xfrm>
              <a:off x="3779912" y="4221088"/>
              <a:ext cx="1368152" cy="646331"/>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s-ES" sz="1200" dirty="0" smtClean="0"/>
                <a:t>Mapeo de suelos y propiedades </a:t>
              </a:r>
              <a:r>
                <a:rPr lang="es-ES" sz="1200" dirty="0" err="1" smtClean="0"/>
                <a:t>fisicomecánicas</a:t>
              </a:r>
              <a:endParaRPr lang="es-ES" sz="1200" dirty="0"/>
            </a:p>
          </p:txBody>
        </p:sp>
        <p:sp>
          <p:nvSpPr>
            <p:cNvPr id="17" name="22 Flecha abajo"/>
            <p:cNvSpPr/>
            <p:nvPr/>
          </p:nvSpPr>
          <p:spPr>
            <a:xfrm rot="19151880">
              <a:off x="3443979" y="3870246"/>
              <a:ext cx="576064" cy="2880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s-ES"/>
            </a:p>
          </p:txBody>
        </p:sp>
        <p:cxnSp>
          <p:nvCxnSpPr>
            <p:cNvPr id="18" name="24 Forma"/>
            <p:cNvCxnSpPr>
              <a:stCxn id="14" idx="2"/>
              <a:endCxn id="19" idx="1"/>
            </p:cNvCxnSpPr>
            <p:nvPr/>
          </p:nvCxnSpPr>
          <p:spPr>
            <a:xfrm rot="16200000" flipH="1">
              <a:off x="2542855" y="5087072"/>
              <a:ext cx="1249978" cy="1656184"/>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19" name="25 CuadroTexto"/>
            <p:cNvSpPr txBox="1"/>
            <p:nvPr/>
          </p:nvSpPr>
          <p:spPr>
            <a:xfrm>
              <a:off x="3995936" y="6309320"/>
              <a:ext cx="1008112" cy="461665"/>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s-ES" sz="1200" dirty="0" smtClean="0"/>
                <a:t>Modelo de Green-</a:t>
              </a:r>
              <a:r>
                <a:rPr lang="es-ES" sz="1200" dirty="0" err="1"/>
                <a:t>A</a:t>
              </a:r>
              <a:r>
                <a:rPr lang="es-ES" sz="1200" dirty="0" err="1" smtClean="0"/>
                <a:t>mpt</a:t>
              </a:r>
              <a:r>
                <a:rPr lang="es-ES" sz="1200" dirty="0" smtClean="0"/>
                <a:t> </a:t>
              </a:r>
              <a:endParaRPr lang="es-ES" sz="1200" dirty="0"/>
            </a:p>
          </p:txBody>
        </p:sp>
        <p:sp>
          <p:nvSpPr>
            <p:cNvPr id="20" name="28 CuadroTexto"/>
            <p:cNvSpPr txBox="1"/>
            <p:nvPr/>
          </p:nvSpPr>
          <p:spPr>
            <a:xfrm>
              <a:off x="3923928" y="5373216"/>
              <a:ext cx="1008112" cy="461665"/>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s-ES" sz="1200" dirty="0" smtClean="0"/>
                <a:t>Saturación del suelo</a:t>
              </a:r>
              <a:endParaRPr lang="es-ES" sz="1200" dirty="0"/>
            </a:p>
          </p:txBody>
        </p:sp>
        <p:cxnSp>
          <p:nvCxnSpPr>
            <p:cNvPr id="21" name="33 Conector recto de flecha"/>
            <p:cNvCxnSpPr>
              <a:endCxn id="20" idx="0"/>
            </p:cNvCxnSpPr>
            <p:nvPr/>
          </p:nvCxnSpPr>
          <p:spPr>
            <a:xfrm>
              <a:off x="4427984" y="4941168"/>
              <a:ext cx="0" cy="432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42 Conector recto de flecha"/>
            <p:cNvCxnSpPr/>
            <p:nvPr/>
          </p:nvCxnSpPr>
          <p:spPr>
            <a:xfrm flipV="1">
              <a:off x="4427984" y="5877272"/>
              <a:ext cx="0"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46 Conector recto de flecha"/>
            <p:cNvCxnSpPr/>
            <p:nvPr/>
          </p:nvCxnSpPr>
          <p:spPr>
            <a:xfrm>
              <a:off x="4427984" y="5157192"/>
              <a:ext cx="122413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47 CuadroTexto"/>
            <p:cNvSpPr txBox="1"/>
            <p:nvPr/>
          </p:nvSpPr>
          <p:spPr>
            <a:xfrm>
              <a:off x="5724128" y="4941168"/>
              <a:ext cx="1080120" cy="461665"/>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s-ES" sz="1200" dirty="0" smtClean="0"/>
                <a:t>Estabilidad de laderas</a:t>
              </a:r>
              <a:endParaRPr lang="es-ES" sz="1200" dirty="0"/>
            </a:p>
          </p:txBody>
        </p:sp>
        <p:sp>
          <p:nvSpPr>
            <p:cNvPr id="25" name="50 CuadroTexto"/>
            <p:cNvSpPr txBox="1"/>
            <p:nvPr/>
          </p:nvSpPr>
          <p:spPr>
            <a:xfrm>
              <a:off x="5652120" y="3068960"/>
              <a:ext cx="1152128" cy="830997"/>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s-ES" sz="1200" dirty="0" smtClean="0"/>
                <a:t>Mapeo de susceptibilidad de deslizamiento</a:t>
              </a:r>
              <a:endParaRPr lang="es-ES" sz="1200" dirty="0"/>
            </a:p>
          </p:txBody>
        </p:sp>
        <p:sp>
          <p:nvSpPr>
            <p:cNvPr id="26" name="53 Flecha derecha"/>
            <p:cNvSpPr/>
            <p:nvPr/>
          </p:nvSpPr>
          <p:spPr>
            <a:xfrm rot="5400000">
              <a:off x="2177734" y="1862826"/>
              <a:ext cx="288032" cy="39604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s-ES"/>
            </a:p>
          </p:txBody>
        </p:sp>
        <p:sp>
          <p:nvSpPr>
            <p:cNvPr id="27" name="57 Flecha abajo"/>
            <p:cNvSpPr/>
            <p:nvPr/>
          </p:nvSpPr>
          <p:spPr>
            <a:xfrm rot="13926317">
              <a:off x="6859647" y="3077980"/>
              <a:ext cx="360040" cy="31641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s-ES"/>
            </a:p>
          </p:txBody>
        </p:sp>
        <p:pic>
          <p:nvPicPr>
            <p:cNvPr id="28" name="Picture 2"/>
            <p:cNvPicPr>
              <a:picLocks noChangeAspect="1" noChangeArrowheads="1"/>
            </p:cNvPicPr>
            <p:nvPr/>
          </p:nvPicPr>
          <p:blipFill>
            <a:blip r:embed="rId7" cstate="print"/>
            <a:srcRect/>
            <a:stretch>
              <a:fillRect/>
            </a:stretch>
          </p:blipFill>
          <p:spPr bwMode="auto">
            <a:xfrm>
              <a:off x="3563888" y="1916832"/>
              <a:ext cx="1736742" cy="1243507"/>
            </a:xfrm>
            <a:prstGeom prst="rect">
              <a:avLst/>
            </a:prstGeom>
            <a:noFill/>
            <a:ln w="9525">
              <a:noFill/>
              <a:miter lim="800000"/>
              <a:headEnd/>
              <a:tailEnd/>
            </a:ln>
            <a:effectLst/>
          </p:spPr>
        </p:pic>
        <p:sp>
          <p:nvSpPr>
            <p:cNvPr id="29" name="60 CuadroTexto"/>
            <p:cNvSpPr txBox="1"/>
            <p:nvPr/>
          </p:nvSpPr>
          <p:spPr>
            <a:xfrm>
              <a:off x="5436096" y="1556792"/>
              <a:ext cx="1512168" cy="276999"/>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s-ES" sz="1200" dirty="0" err="1" smtClean="0"/>
                <a:t>ArcGis</a:t>
              </a:r>
              <a:r>
                <a:rPr lang="es-ES" sz="1200" dirty="0" smtClean="0"/>
                <a:t> ®</a:t>
              </a:r>
              <a:endParaRPr lang="es-ES" sz="1200" dirty="0"/>
            </a:p>
          </p:txBody>
        </p:sp>
        <p:cxnSp>
          <p:nvCxnSpPr>
            <p:cNvPr id="30" name="64 Conector recto de flecha"/>
            <p:cNvCxnSpPr/>
            <p:nvPr/>
          </p:nvCxnSpPr>
          <p:spPr>
            <a:xfrm>
              <a:off x="4355976" y="1628800"/>
              <a:ext cx="0"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81 Conector recto de flecha"/>
            <p:cNvCxnSpPr/>
            <p:nvPr/>
          </p:nvCxnSpPr>
          <p:spPr>
            <a:xfrm>
              <a:off x="4427984" y="3140968"/>
              <a:ext cx="0" cy="8640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84 Conector recto de flecha"/>
            <p:cNvCxnSpPr/>
            <p:nvPr/>
          </p:nvCxnSpPr>
          <p:spPr>
            <a:xfrm flipV="1">
              <a:off x="6228184" y="3933056"/>
              <a:ext cx="0" cy="8640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94 Conector recto"/>
            <p:cNvCxnSpPr/>
            <p:nvPr/>
          </p:nvCxnSpPr>
          <p:spPr>
            <a:xfrm>
              <a:off x="6156176" y="1916832"/>
              <a:ext cx="0" cy="648072"/>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99 Conector recto de flecha"/>
            <p:cNvCxnSpPr/>
            <p:nvPr/>
          </p:nvCxnSpPr>
          <p:spPr>
            <a:xfrm>
              <a:off x="6156176" y="2564904"/>
              <a:ext cx="64807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5" name="101 Conector recto de flecha"/>
            <p:cNvCxnSpPr/>
            <p:nvPr/>
          </p:nvCxnSpPr>
          <p:spPr>
            <a:xfrm flipH="1">
              <a:off x="5364088" y="2564904"/>
              <a:ext cx="79208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pic>
        <p:nvPicPr>
          <p:cNvPr id="36" name="Picture 5"/>
          <p:cNvPicPr>
            <a:picLocks noChangeAspect="1" noChangeArrowheads="1"/>
          </p:cNvPicPr>
          <p:nvPr/>
        </p:nvPicPr>
        <p:blipFill>
          <a:blip r:embed="rId8" cstate="print"/>
          <a:srcRect/>
          <a:stretch>
            <a:fillRect/>
          </a:stretch>
        </p:blipFill>
        <p:spPr bwMode="auto">
          <a:xfrm>
            <a:off x="611560" y="5517232"/>
            <a:ext cx="2752725" cy="504825"/>
          </a:xfrm>
          <a:prstGeom prst="rect">
            <a:avLst/>
          </a:prstGeom>
          <a:noFill/>
          <a:ln w="9525">
            <a:noFill/>
            <a:miter lim="800000"/>
            <a:headEnd/>
            <a:tailEnd/>
          </a:ln>
        </p:spPr>
      </p:pic>
      <p:sp>
        <p:nvSpPr>
          <p:cNvPr id="38" name="37 CuadroTexto"/>
          <p:cNvSpPr txBox="1"/>
          <p:nvPr/>
        </p:nvSpPr>
        <p:spPr>
          <a:xfrm>
            <a:off x="4067944" y="188640"/>
            <a:ext cx="4190763" cy="369332"/>
          </a:xfrm>
          <a:prstGeom prst="rect">
            <a:avLst/>
          </a:prstGeom>
          <a:noFill/>
        </p:spPr>
        <p:txBody>
          <a:bodyPr wrap="none" rtlCol="0">
            <a:spAutoFit/>
          </a:bodyPr>
          <a:lstStyle/>
          <a:p>
            <a:r>
              <a:rPr lang="es-CL" b="1" dirty="0" smtClean="0">
                <a:effectLst>
                  <a:outerShdw blurRad="38100" dist="38100" dir="2700000" algn="tl">
                    <a:srgbClr val="000000">
                      <a:alpha val="43137"/>
                    </a:srgbClr>
                  </a:outerShdw>
                </a:effectLst>
              </a:rPr>
              <a:t>Modelo acoplado de estabilidad de ladera</a:t>
            </a:r>
            <a:endParaRPr lang="es-CL" b="1" dirty="0">
              <a:effectLst>
                <a:outerShdw blurRad="38100" dist="38100" dir="2700000" algn="tl">
                  <a:srgbClr val="000000">
                    <a:alpha val="43137"/>
                  </a:srgbClr>
                </a:outerShdw>
              </a:effectLst>
            </a:endParaRPr>
          </a:p>
        </p:txBody>
      </p:sp>
      <p:sp>
        <p:nvSpPr>
          <p:cNvPr id="39" name="38 CuadroTexto"/>
          <p:cNvSpPr txBox="1"/>
          <p:nvPr/>
        </p:nvSpPr>
        <p:spPr>
          <a:xfrm>
            <a:off x="5004048" y="980728"/>
            <a:ext cx="2479397" cy="369332"/>
          </a:xfrm>
          <a:prstGeom prst="rect">
            <a:avLst/>
          </a:prstGeom>
          <a:noFill/>
        </p:spPr>
        <p:txBody>
          <a:bodyPr wrap="none" rtlCol="0">
            <a:spAutoFit/>
          </a:bodyPr>
          <a:lstStyle/>
          <a:p>
            <a:r>
              <a:rPr lang="es-CL" dirty="0" smtClean="0"/>
              <a:t>hidrológico + geotécnico</a:t>
            </a:r>
          </a:p>
        </p:txBody>
      </p:sp>
      <p:sp>
        <p:nvSpPr>
          <p:cNvPr id="40" name="39 CuadroTexto"/>
          <p:cNvSpPr txBox="1"/>
          <p:nvPr/>
        </p:nvSpPr>
        <p:spPr>
          <a:xfrm>
            <a:off x="7164288" y="4725144"/>
            <a:ext cx="1041054" cy="369332"/>
          </a:xfrm>
          <a:prstGeom prst="rect">
            <a:avLst/>
          </a:prstGeom>
          <a:noFill/>
        </p:spPr>
        <p:txBody>
          <a:bodyPr wrap="none" rtlCol="0">
            <a:spAutoFit/>
          </a:bodyPr>
          <a:lstStyle/>
          <a:p>
            <a:r>
              <a:rPr lang="es-CL" dirty="0" smtClean="0"/>
              <a:t>FS = </a:t>
            </a:r>
            <a:r>
              <a:rPr lang="es-CL" dirty="0" err="1" smtClean="0"/>
              <a:t>fr</a:t>
            </a:r>
            <a:r>
              <a:rPr lang="es-CL" dirty="0" smtClean="0"/>
              <a:t>/</a:t>
            </a:r>
            <a:r>
              <a:rPr lang="es-CL" dirty="0" err="1" smtClean="0"/>
              <a:t>fd</a:t>
            </a:r>
            <a:endParaRPr lang="es-CL" dirty="0"/>
          </a:p>
        </p:txBody>
      </p:sp>
      <p:pic>
        <p:nvPicPr>
          <p:cNvPr id="41" name="Picture 3"/>
          <p:cNvPicPr>
            <a:picLocks noChangeAspect="1" noChangeArrowheads="1"/>
          </p:cNvPicPr>
          <p:nvPr/>
        </p:nvPicPr>
        <p:blipFill>
          <a:blip r:embed="rId9" cstate="print"/>
          <a:srcRect/>
          <a:stretch>
            <a:fillRect/>
          </a:stretch>
        </p:blipFill>
        <p:spPr bwMode="auto">
          <a:xfrm>
            <a:off x="5148064" y="5517232"/>
            <a:ext cx="2857500" cy="503238"/>
          </a:xfrm>
          <a:prstGeom prst="rect">
            <a:avLst/>
          </a:prstGeom>
          <a:noFill/>
          <a:ln w="9525">
            <a:noFill/>
            <a:miter lim="800000"/>
            <a:headEnd/>
            <a:tailEnd/>
          </a:ln>
        </p:spPr>
      </p:pic>
      <p:sp>
        <p:nvSpPr>
          <p:cNvPr id="42" name="41 CuadroTexto"/>
          <p:cNvSpPr txBox="1"/>
          <p:nvPr/>
        </p:nvSpPr>
        <p:spPr>
          <a:xfrm>
            <a:off x="5436096" y="476672"/>
            <a:ext cx="1532471" cy="369332"/>
          </a:xfrm>
          <a:prstGeom prst="rect">
            <a:avLst/>
          </a:prstGeom>
          <a:noFill/>
        </p:spPr>
        <p:txBody>
          <a:bodyPr wrap="none" rtlCol="0">
            <a:spAutoFit/>
          </a:bodyPr>
          <a:lstStyle/>
          <a:p>
            <a:r>
              <a:rPr lang="es-CL" dirty="0" err="1" smtClean="0"/>
              <a:t>Xie</a:t>
            </a:r>
            <a:r>
              <a:rPr lang="es-CL" dirty="0" smtClean="0"/>
              <a:t> y col, 2001</a:t>
            </a:r>
            <a:endParaRPr lang="es-CL"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focos de inestabilidad.tif"/>
          <p:cNvPicPr/>
          <p:nvPr/>
        </p:nvPicPr>
        <p:blipFill>
          <a:blip r:embed="rId2" cstate="print"/>
          <a:stretch>
            <a:fillRect/>
          </a:stretch>
        </p:blipFill>
        <p:spPr>
          <a:xfrm>
            <a:off x="3491880" y="0"/>
            <a:ext cx="5184575" cy="6858000"/>
          </a:xfrm>
          <a:prstGeom prst="rect">
            <a:avLst/>
          </a:prstGeom>
        </p:spPr>
      </p:pic>
      <p:sp>
        <p:nvSpPr>
          <p:cNvPr id="3" name="2 CuadroTexto"/>
          <p:cNvSpPr txBox="1"/>
          <p:nvPr/>
        </p:nvSpPr>
        <p:spPr>
          <a:xfrm>
            <a:off x="251520" y="332656"/>
            <a:ext cx="2376264" cy="1569660"/>
          </a:xfrm>
          <a:prstGeom prst="rect">
            <a:avLst/>
          </a:prstGeom>
          <a:noFill/>
        </p:spPr>
        <p:txBody>
          <a:bodyPr wrap="square" rtlCol="0">
            <a:spAutoFit/>
          </a:bodyPr>
          <a:lstStyle/>
          <a:p>
            <a:r>
              <a:rPr lang="es-CL" sz="2400" b="1" dirty="0" smtClean="0">
                <a:effectLst>
                  <a:outerShdw blurRad="38100" dist="38100" dir="2700000" algn="tl">
                    <a:srgbClr val="000000">
                      <a:alpha val="43137"/>
                    </a:srgbClr>
                  </a:outerShdw>
                </a:effectLst>
              </a:rPr>
              <a:t>Identificación de focos de inestabilidad de laderas</a:t>
            </a:r>
            <a:endParaRPr lang="es-CL" sz="2400" b="1" dirty="0">
              <a:effectLst>
                <a:outerShdw blurRad="38100" dist="38100" dir="2700000" algn="tl">
                  <a:srgbClr val="000000">
                    <a:alpha val="43137"/>
                  </a:srgbClr>
                </a:outerShdw>
              </a:effectLst>
            </a:endParaRPr>
          </a:p>
        </p:txBody>
      </p:sp>
      <p:sp>
        <p:nvSpPr>
          <p:cNvPr id="4" name="3 CuadroTexto"/>
          <p:cNvSpPr txBox="1"/>
          <p:nvPr/>
        </p:nvSpPr>
        <p:spPr>
          <a:xfrm>
            <a:off x="611560" y="3212976"/>
            <a:ext cx="2160143" cy="584775"/>
          </a:xfrm>
          <a:prstGeom prst="rect">
            <a:avLst/>
          </a:prstGeom>
          <a:noFill/>
        </p:spPr>
        <p:txBody>
          <a:bodyPr wrap="none" rtlCol="0">
            <a:spAutoFit/>
          </a:bodyPr>
          <a:lstStyle/>
          <a:p>
            <a:r>
              <a:rPr lang="es-CL" sz="3200" dirty="0" smtClean="0"/>
              <a:t>0,5 &lt; FS &lt; 1 </a:t>
            </a:r>
            <a:endParaRPr lang="es-CL" sz="3200" dirty="0"/>
          </a:p>
        </p:txBody>
      </p:sp>
      <p:sp>
        <p:nvSpPr>
          <p:cNvPr id="5" name="4 CuadroTexto"/>
          <p:cNvSpPr txBox="1"/>
          <p:nvPr/>
        </p:nvSpPr>
        <p:spPr>
          <a:xfrm>
            <a:off x="323529" y="4437112"/>
            <a:ext cx="3240360" cy="1200329"/>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s-CL" dirty="0" err="1" smtClean="0"/>
              <a:t>Purapel</a:t>
            </a:r>
            <a:r>
              <a:rPr lang="es-CL" dirty="0" smtClean="0"/>
              <a:t> presenta 83 focos distribuidos en zonas de cabecera de cuenca y con </a:t>
            </a:r>
            <a:r>
              <a:rPr lang="es-CL" dirty="0" err="1" smtClean="0"/>
              <a:t>pedientes</a:t>
            </a:r>
            <a:r>
              <a:rPr lang="es-CL" dirty="0" smtClean="0"/>
              <a:t>  superiores a 50%</a:t>
            </a:r>
            <a:endParaRPr lang="es-CL" dirty="0"/>
          </a:p>
        </p:txBody>
      </p:sp>
      <p:sp>
        <p:nvSpPr>
          <p:cNvPr id="6" name="5 CuadroTexto"/>
          <p:cNvSpPr txBox="1"/>
          <p:nvPr/>
        </p:nvSpPr>
        <p:spPr>
          <a:xfrm>
            <a:off x="251520" y="2492896"/>
            <a:ext cx="3124317" cy="369332"/>
          </a:xfrm>
          <a:prstGeom prst="rect">
            <a:avLst/>
          </a:prstGeom>
          <a:noFill/>
        </p:spPr>
        <p:txBody>
          <a:bodyPr wrap="none" rtlCol="0">
            <a:spAutoFit/>
          </a:bodyPr>
          <a:lstStyle/>
          <a:p>
            <a:r>
              <a:rPr lang="es-CL" dirty="0" smtClean="0"/>
              <a:t>Chubasco de 72 horas, 261 mm</a:t>
            </a:r>
            <a:endParaRPr lang="es-CL"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5090" name="Picture 2"/>
          <p:cNvPicPr>
            <a:picLocks noChangeAspect="1" noChangeArrowheads="1"/>
          </p:cNvPicPr>
          <p:nvPr/>
        </p:nvPicPr>
        <p:blipFill>
          <a:blip r:embed="rId2" cstate="print"/>
          <a:srcRect/>
          <a:stretch>
            <a:fillRect/>
          </a:stretch>
        </p:blipFill>
        <p:spPr bwMode="auto">
          <a:xfrm>
            <a:off x="0" y="0"/>
            <a:ext cx="9163050" cy="6877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75856" y="0"/>
            <a:ext cx="2174057" cy="461665"/>
          </a:xfrm>
          <a:prstGeom prst="rect">
            <a:avLst/>
          </a:prstGeom>
          <a:noFill/>
        </p:spPr>
        <p:txBody>
          <a:bodyPr wrap="none" rtlCol="0">
            <a:spAutoFit/>
          </a:bodyPr>
          <a:lstStyle/>
          <a:p>
            <a:r>
              <a:rPr lang="es-CL" sz="2400" b="1" dirty="0" smtClean="0">
                <a:effectLst>
                  <a:outerShdw blurRad="38100" dist="38100" dir="2700000" algn="tl">
                    <a:srgbClr val="000000">
                      <a:alpha val="43137"/>
                    </a:srgbClr>
                  </a:outerShdw>
                </a:effectLst>
              </a:rPr>
              <a:t>CONCLUSIONES</a:t>
            </a:r>
            <a:endParaRPr lang="es-CL" sz="2400" b="1" dirty="0">
              <a:effectLst>
                <a:outerShdw blurRad="38100" dist="38100" dir="2700000" algn="tl">
                  <a:srgbClr val="000000">
                    <a:alpha val="43137"/>
                  </a:srgbClr>
                </a:outerShdw>
              </a:effectLst>
            </a:endParaRPr>
          </a:p>
        </p:txBody>
      </p:sp>
      <p:sp>
        <p:nvSpPr>
          <p:cNvPr id="3" name="2 Rectángulo"/>
          <p:cNvSpPr/>
          <p:nvPr/>
        </p:nvSpPr>
        <p:spPr>
          <a:xfrm>
            <a:off x="683568" y="1844824"/>
            <a:ext cx="2736304" cy="1077218"/>
          </a:xfrm>
          <a:prstGeom prst="rect">
            <a:avLst/>
          </a:prstGeom>
        </p:spPr>
        <p:txBody>
          <a:bodyPr wrap="square">
            <a:spAutoFit/>
          </a:bodyPr>
          <a:lstStyle/>
          <a:p>
            <a:pPr algn="ctr"/>
            <a:r>
              <a:rPr lang="es-ES" sz="1600" dirty="0" smtClean="0"/>
              <a:t>Las áreas con zanjas tiene una mejor sobrevivencia de las plantas y logran mayor crecimiento vegetal. </a:t>
            </a:r>
          </a:p>
        </p:txBody>
      </p:sp>
      <p:sp>
        <p:nvSpPr>
          <p:cNvPr id="4" name="3 Rectángulo"/>
          <p:cNvSpPr/>
          <p:nvPr/>
        </p:nvSpPr>
        <p:spPr>
          <a:xfrm>
            <a:off x="5580112" y="4797152"/>
            <a:ext cx="3096344" cy="1323439"/>
          </a:xfrm>
          <a:prstGeom prst="rect">
            <a:avLst/>
          </a:prstGeom>
        </p:spPr>
        <p:txBody>
          <a:bodyPr wrap="square">
            <a:spAutoFit/>
          </a:bodyPr>
          <a:lstStyle/>
          <a:p>
            <a:pPr algn="ctr"/>
            <a:r>
              <a:rPr lang="es-ES" sz="1600" dirty="0" smtClean="0"/>
              <a:t>La cuenca de </a:t>
            </a:r>
            <a:r>
              <a:rPr lang="es-ES" sz="1600" dirty="0" err="1" smtClean="0"/>
              <a:t>Purapel</a:t>
            </a:r>
            <a:r>
              <a:rPr lang="es-ES" sz="1600" dirty="0" smtClean="0"/>
              <a:t> es apta para la construcción de zanjas , en términos de estabilidad de laderas, con excepción en las cabeceras de cuenca</a:t>
            </a:r>
            <a:endParaRPr lang="es-CL" sz="1600" dirty="0"/>
          </a:p>
        </p:txBody>
      </p:sp>
      <p:sp>
        <p:nvSpPr>
          <p:cNvPr id="5" name="4 Elipse"/>
          <p:cNvSpPr/>
          <p:nvPr/>
        </p:nvSpPr>
        <p:spPr>
          <a:xfrm>
            <a:off x="1619672" y="1052736"/>
            <a:ext cx="792088" cy="7200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dirty="0" smtClean="0"/>
              <a:t>1</a:t>
            </a:r>
            <a:endParaRPr lang="es-CL" dirty="0"/>
          </a:p>
        </p:txBody>
      </p:sp>
      <p:sp>
        <p:nvSpPr>
          <p:cNvPr id="6" name="5 Elipse"/>
          <p:cNvSpPr/>
          <p:nvPr/>
        </p:nvSpPr>
        <p:spPr>
          <a:xfrm>
            <a:off x="6588224" y="980728"/>
            <a:ext cx="792088" cy="7200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dirty="0" smtClean="0"/>
              <a:t>2</a:t>
            </a:r>
            <a:endParaRPr lang="es-CL" dirty="0"/>
          </a:p>
        </p:txBody>
      </p:sp>
      <p:sp>
        <p:nvSpPr>
          <p:cNvPr id="7" name="6 Elipse"/>
          <p:cNvSpPr/>
          <p:nvPr/>
        </p:nvSpPr>
        <p:spPr>
          <a:xfrm>
            <a:off x="6660232" y="3933056"/>
            <a:ext cx="792088" cy="7200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dirty="0" smtClean="0"/>
              <a:t>4</a:t>
            </a:r>
            <a:endParaRPr lang="es-CL" dirty="0"/>
          </a:p>
        </p:txBody>
      </p:sp>
      <p:sp>
        <p:nvSpPr>
          <p:cNvPr id="8" name="7 Elipse"/>
          <p:cNvSpPr/>
          <p:nvPr/>
        </p:nvSpPr>
        <p:spPr>
          <a:xfrm>
            <a:off x="1907704" y="3861048"/>
            <a:ext cx="792088" cy="7200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dirty="0" smtClean="0"/>
              <a:t>3</a:t>
            </a:r>
            <a:endParaRPr lang="es-CL" dirty="0"/>
          </a:p>
        </p:txBody>
      </p:sp>
      <p:cxnSp>
        <p:nvCxnSpPr>
          <p:cNvPr id="10" name="9 Conector recto"/>
          <p:cNvCxnSpPr/>
          <p:nvPr/>
        </p:nvCxnSpPr>
        <p:spPr>
          <a:xfrm>
            <a:off x="4355976" y="620688"/>
            <a:ext cx="0" cy="5976664"/>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a:off x="467544" y="3717032"/>
            <a:ext cx="8028384" cy="0"/>
          </a:xfrm>
          <a:prstGeom prst="line">
            <a:avLst/>
          </a:prstGeom>
        </p:spPr>
        <p:style>
          <a:lnRef idx="1">
            <a:schemeClr val="accent1"/>
          </a:lnRef>
          <a:fillRef idx="0">
            <a:schemeClr val="accent1"/>
          </a:fillRef>
          <a:effectRef idx="0">
            <a:schemeClr val="accent1"/>
          </a:effectRef>
          <a:fontRef idx="minor">
            <a:schemeClr val="tx1"/>
          </a:fontRef>
        </p:style>
      </p:cxnSp>
      <p:sp>
        <p:nvSpPr>
          <p:cNvPr id="18" name="17 Rectángulo"/>
          <p:cNvSpPr/>
          <p:nvPr/>
        </p:nvSpPr>
        <p:spPr>
          <a:xfrm>
            <a:off x="539552" y="4797152"/>
            <a:ext cx="2808312" cy="1323439"/>
          </a:xfrm>
          <a:prstGeom prst="rect">
            <a:avLst/>
          </a:prstGeom>
        </p:spPr>
        <p:txBody>
          <a:bodyPr wrap="square">
            <a:spAutoFit/>
          </a:bodyPr>
          <a:lstStyle/>
          <a:p>
            <a:pPr algn="ctr"/>
            <a:r>
              <a:rPr lang="es-ES" sz="1600" dirty="0" smtClean="0"/>
              <a:t>Los 3 diseños resultan ser apropiados, como una primera aproximación, requieren una matriz de información de suelo, clima, topografía y vegetación</a:t>
            </a:r>
            <a:endParaRPr lang="es-CL" sz="1600" dirty="0"/>
          </a:p>
        </p:txBody>
      </p:sp>
      <p:sp>
        <p:nvSpPr>
          <p:cNvPr id="19" name="18 Rectángulo"/>
          <p:cNvSpPr/>
          <p:nvPr/>
        </p:nvSpPr>
        <p:spPr>
          <a:xfrm>
            <a:off x="5508104" y="1772816"/>
            <a:ext cx="3312368" cy="1323439"/>
          </a:xfrm>
          <a:prstGeom prst="rect">
            <a:avLst/>
          </a:prstGeom>
        </p:spPr>
        <p:txBody>
          <a:bodyPr wrap="square">
            <a:spAutoFit/>
          </a:bodyPr>
          <a:lstStyle/>
          <a:p>
            <a:pPr algn="ctr"/>
            <a:r>
              <a:rPr lang="es-ES" sz="1600" dirty="0" smtClean="0"/>
              <a:t>Métodos de interpolación y análisis regional de frecuencia permiten obtener datos confiables de intensidades máximas anuales para zonas sin registro.</a:t>
            </a:r>
            <a:endParaRPr lang="es-CL" sz="1600" dirty="0"/>
          </a:p>
        </p:txBody>
      </p:sp>
      <p:pic>
        <p:nvPicPr>
          <p:cNvPr id="14" name="13 Imagen" descr="E:\Tesis\fotos\Zanjas c-agua 4.jpg"/>
          <p:cNvPicPr/>
          <p:nvPr/>
        </p:nvPicPr>
        <p:blipFill>
          <a:blip r:embed="rId3" cstate="print"/>
          <a:srcRect/>
          <a:stretch>
            <a:fillRect/>
          </a:stretch>
        </p:blipFill>
        <p:spPr bwMode="auto">
          <a:xfrm>
            <a:off x="3563888" y="1124744"/>
            <a:ext cx="1728192" cy="1296144"/>
          </a:xfrm>
          <a:prstGeom prst="rect">
            <a:avLst/>
          </a:prstGeom>
          <a:noFill/>
          <a:ln w="9525">
            <a:noFill/>
            <a:miter lim="800000"/>
            <a:headEnd/>
            <a:tailEnd/>
          </a:ln>
        </p:spPr>
      </p:pic>
      <p:pic>
        <p:nvPicPr>
          <p:cNvPr id="15" name="Picture 2" descr="http://eias.utalca.cl/imagenes/galeria_de_imagenes/zanjas/grandes/10.jpg"/>
          <p:cNvPicPr>
            <a:picLocks noChangeAspect="1" noChangeArrowheads="1"/>
          </p:cNvPicPr>
          <p:nvPr/>
        </p:nvPicPr>
        <p:blipFill>
          <a:blip r:embed="rId4" cstate="print"/>
          <a:srcRect/>
          <a:stretch>
            <a:fillRect/>
          </a:stretch>
        </p:blipFill>
        <p:spPr bwMode="auto">
          <a:xfrm>
            <a:off x="3563888" y="5013176"/>
            <a:ext cx="1729382" cy="1224136"/>
          </a:xfrm>
          <a:prstGeom prst="rect">
            <a:avLst/>
          </a:prstGeom>
          <a:noFill/>
        </p:spPr>
      </p:pic>
      <p:pic>
        <p:nvPicPr>
          <p:cNvPr id="16" name="Picture 2" descr="http://eias.utalca.cl/imagenes/galeria_de_imagenes/zanjas/grandes/05.jpg"/>
          <p:cNvPicPr>
            <a:picLocks noChangeAspect="1" noChangeArrowheads="1"/>
          </p:cNvPicPr>
          <p:nvPr/>
        </p:nvPicPr>
        <p:blipFill>
          <a:blip r:embed="rId5" cstate="print"/>
          <a:srcRect/>
          <a:stretch>
            <a:fillRect/>
          </a:stretch>
        </p:blipFill>
        <p:spPr bwMode="auto">
          <a:xfrm>
            <a:off x="3563888" y="2564904"/>
            <a:ext cx="1734276" cy="2328155"/>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9512" y="5301208"/>
            <a:ext cx="2540696" cy="461665"/>
          </a:xfrm>
          <a:prstGeom prst="rect">
            <a:avLst/>
          </a:prstGeom>
          <a:noFill/>
        </p:spPr>
        <p:txBody>
          <a:bodyPr wrap="none" rtlCol="0">
            <a:spAutoFit/>
          </a:bodyPr>
          <a:lstStyle/>
          <a:p>
            <a:r>
              <a:rPr lang="es-CL" sz="2400" b="1" dirty="0" smtClean="0">
                <a:effectLst>
                  <a:outerShdw blurRad="38100" dist="38100" dir="2700000" algn="tl">
                    <a:srgbClr val="000000">
                      <a:alpha val="43137"/>
                    </a:srgbClr>
                  </a:outerShdw>
                </a:effectLst>
              </a:rPr>
              <a:t>MUCHAS GRACIAS</a:t>
            </a:r>
            <a:endParaRPr lang="es-CL" sz="2400" b="1" dirty="0">
              <a:effectLst>
                <a:outerShdw blurRad="38100" dist="38100" dir="2700000" algn="tl">
                  <a:srgbClr val="000000">
                    <a:alpha val="43137"/>
                  </a:srgbClr>
                </a:outerShdw>
              </a:effectLst>
            </a:endParaRPr>
          </a:p>
        </p:txBody>
      </p:sp>
      <p:sp>
        <p:nvSpPr>
          <p:cNvPr id="15" name="14 CuadroTexto"/>
          <p:cNvSpPr txBox="1"/>
          <p:nvPr/>
        </p:nvSpPr>
        <p:spPr>
          <a:xfrm>
            <a:off x="251520" y="404664"/>
            <a:ext cx="1802929" cy="461665"/>
          </a:xfrm>
          <a:prstGeom prst="rect">
            <a:avLst/>
          </a:prstGeom>
          <a:noFill/>
        </p:spPr>
        <p:txBody>
          <a:bodyPr wrap="none" rtlCol="0">
            <a:spAutoFit/>
          </a:bodyPr>
          <a:lstStyle/>
          <a:p>
            <a:r>
              <a:rPr lang="es-CL" sz="2400" b="1" dirty="0" smtClean="0"/>
              <a:t>Agradezco a:</a:t>
            </a:r>
            <a:endParaRPr lang="es-CL" sz="2400" b="1" dirty="0"/>
          </a:p>
        </p:txBody>
      </p:sp>
      <p:sp>
        <p:nvSpPr>
          <p:cNvPr id="16" name="15 CuadroTexto"/>
          <p:cNvSpPr txBox="1"/>
          <p:nvPr/>
        </p:nvSpPr>
        <p:spPr>
          <a:xfrm>
            <a:off x="2195736" y="1916832"/>
            <a:ext cx="6269793" cy="1200329"/>
          </a:xfrm>
          <a:prstGeom prst="rect">
            <a:avLst/>
          </a:prstGeom>
          <a:noFill/>
        </p:spPr>
        <p:txBody>
          <a:bodyPr wrap="none" rtlCol="0">
            <a:spAutoFit/>
          </a:bodyPr>
          <a:lstStyle/>
          <a:p>
            <a:r>
              <a:rPr lang="es-CL" i="1" dirty="0" smtClean="0">
                <a:solidFill>
                  <a:schemeClr val="tx1">
                    <a:lumMod val="50000"/>
                    <a:lumOff val="50000"/>
                  </a:schemeClr>
                </a:solidFill>
              </a:rPr>
              <a:t>a mi familia….</a:t>
            </a:r>
          </a:p>
          <a:p>
            <a:r>
              <a:rPr lang="es-CL" i="1" dirty="0" smtClean="0">
                <a:solidFill>
                  <a:schemeClr val="tx1">
                    <a:lumMod val="50000"/>
                    <a:lumOff val="50000"/>
                  </a:schemeClr>
                </a:solidFill>
              </a:rPr>
              <a:t>a mis tutores……</a:t>
            </a:r>
          </a:p>
          <a:p>
            <a:r>
              <a:rPr lang="es-CL" i="1" dirty="0" smtClean="0">
                <a:solidFill>
                  <a:schemeClr val="tx1">
                    <a:lumMod val="50000"/>
                    <a:lumOff val="50000"/>
                  </a:schemeClr>
                </a:solidFill>
              </a:rPr>
              <a:t>a mis </a:t>
            </a:r>
            <a:r>
              <a:rPr lang="es-CL" i="1" dirty="0" err="1" smtClean="0">
                <a:solidFill>
                  <a:schemeClr val="tx1">
                    <a:lumMod val="50000"/>
                    <a:lumOff val="50000"/>
                  </a:schemeClr>
                </a:solidFill>
              </a:rPr>
              <a:t>amig@s</a:t>
            </a:r>
            <a:r>
              <a:rPr lang="es-CL" i="1" dirty="0" smtClean="0">
                <a:solidFill>
                  <a:schemeClr val="tx1">
                    <a:lumMod val="50000"/>
                    <a:lumOff val="50000"/>
                  </a:schemeClr>
                </a:solidFill>
              </a:rPr>
              <a:t>........</a:t>
            </a:r>
          </a:p>
          <a:p>
            <a:r>
              <a:rPr lang="es-CL" i="1" dirty="0" smtClean="0">
                <a:solidFill>
                  <a:schemeClr val="tx1">
                    <a:lumMod val="50000"/>
                    <a:lumOff val="50000"/>
                  </a:schemeClr>
                </a:solidFill>
              </a:rPr>
              <a:t>Y a todas las personas que aportaron su apoyo y conocimiento….. </a:t>
            </a:r>
            <a:endParaRPr lang="es-CL" i="1"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1"/>
          <p:cNvSpPr>
            <a:spLocks noChangeArrowheads="1"/>
          </p:cNvSpPr>
          <p:nvPr/>
        </p:nvSpPr>
        <p:spPr bwMode="auto">
          <a:xfrm>
            <a:off x="539552" y="260648"/>
            <a:ext cx="2013693"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tabLst/>
            </a:pPr>
            <a:r>
              <a:rPr kumimoji="0" lang="es-ES" sz="2400" b="1" i="0" strike="noStrike" cap="none" normalizeH="0" baseline="0" dirty="0" smtClean="0" bmk="_Toc433183827">
                <a:ln>
                  <a:noFill/>
                </a:ln>
                <a:solidFill>
                  <a:schemeClr val="tx1"/>
                </a:solidFill>
                <a:effectLst/>
                <a:latin typeface="Kalinga" pitchFamily="34" charset="0"/>
                <a:ea typeface="MS Mincho" pitchFamily="49" charset="-128"/>
                <a:cs typeface="Kalinga" pitchFamily="34" charset="0"/>
              </a:rPr>
              <a:t>CAP</a:t>
            </a:r>
            <a:r>
              <a:rPr kumimoji="0" lang="es-ES" sz="2400" b="1" i="0" strike="noStrike" cap="none" normalizeH="0" baseline="0" dirty="0" smtClean="0" bmk="_Toc433183827">
                <a:ln>
                  <a:noFill/>
                </a:ln>
                <a:solidFill>
                  <a:schemeClr val="tx1"/>
                </a:solidFill>
                <a:effectLst/>
                <a:latin typeface="Calibri"/>
                <a:ea typeface="MS Mincho" pitchFamily="49" charset="-128"/>
                <a:cs typeface="Kalinga" pitchFamily="34" charset="0"/>
              </a:rPr>
              <a:t>Í</a:t>
            </a:r>
            <a:r>
              <a:rPr kumimoji="0" lang="es-ES" sz="2400" b="1" i="0" strike="noStrike" cap="none" normalizeH="0" baseline="0" dirty="0" smtClean="0" bmk="_Toc433183827">
                <a:ln>
                  <a:noFill/>
                </a:ln>
                <a:solidFill>
                  <a:schemeClr val="tx1"/>
                </a:solidFill>
                <a:effectLst/>
                <a:latin typeface="Kalinga" pitchFamily="34" charset="0"/>
                <a:ea typeface="MS Mincho" pitchFamily="49" charset="-128"/>
                <a:cs typeface="Kalinga" pitchFamily="34" charset="0"/>
              </a:rPr>
              <a:t>TULO 1</a:t>
            </a:r>
            <a:endParaRPr kumimoji="0" lang="es-ES" sz="2400" b="0" i="0" strike="noStrike" cap="none" normalizeH="0" baseline="0" dirty="0" smtClean="0">
              <a:ln>
                <a:noFill/>
              </a:ln>
              <a:solidFill>
                <a:schemeClr val="tx1"/>
              </a:solidFill>
              <a:effectLst/>
              <a:latin typeface="Arial" pitchFamily="34" charset="0"/>
              <a:cs typeface="Arial" pitchFamily="34" charset="0"/>
            </a:endParaRPr>
          </a:p>
        </p:txBody>
      </p:sp>
      <p:sp>
        <p:nvSpPr>
          <p:cNvPr id="3" name="2 Rectángulo"/>
          <p:cNvSpPr/>
          <p:nvPr/>
        </p:nvSpPr>
        <p:spPr>
          <a:xfrm>
            <a:off x="251520" y="1196752"/>
            <a:ext cx="3456384" cy="646331"/>
          </a:xfrm>
          <a:prstGeom prst="rect">
            <a:avLst/>
          </a:prstGeom>
        </p:spPr>
        <p:txBody>
          <a:bodyPr wrap="square">
            <a:spAutoFit/>
          </a:bodyPr>
          <a:lstStyle/>
          <a:p>
            <a:pPr algn="just"/>
            <a:r>
              <a:rPr lang="es-ES" dirty="0" smtClean="0"/>
              <a:t>Evaluar la captura de sedimentos en zanjas de infiltración</a:t>
            </a:r>
            <a:endParaRPr lang="es-ES" dirty="0"/>
          </a:p>
        </p:txBody>
      </p:sp>
      <p:pic>
        <p:nvPicPr>
          <p:cNvPr id="70657" name="Picture 1" descr="D:\Tesis\TESIS\fotos\2014-07-10 16.06.37.jpg"/>
          <p:cNvPicPr>
            <a:picLocks noChangeAspect="1" noChangeArrowheads="1"/>
          </p:cNvPicPr>
          <p:nvPr/>
        </p:nvPicPr>
        <p:blipFill>
          <a:blip r:embed="rId3" cstate="print"/>
          <a:srcRect/>
          <a:stretch>
            <a:fillRect/>
          </a:stretch>
        </p:blipFill>
        <p:spPr bwMode="auto">
          <a:xfrm>
            <a:off x="5114088" y="0"/>
            <a:ext cx="4029912" cy="6858000"/>
          </a:xfrm>
          <a:prstGeom prst="rect">
            <a:avLst/>
          </a:prstGeom>
          <a:noFill/>
        </p:spPr>
      </p:pic>
      <p:sp>
        <p:nvSpPr>
          <p:cNvPr id="6" name="5 Rectángulo"/>
          <p:cNvSpPr/>
          <p:nvPr/>
        </p:nvSpPr>
        <p:spPr>
          <a:xfrm>
            <a:off x="467544" y="2132856"/>
            <a:ext cx="4392488" cy="923330"/>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r>
              <a:rPr lang="es-ES" b="1" dirty="0" smtClean="0">
                <a:effectLst>
                  <a:outerShdw blurRad="38100" dist="38100" dir="2700000" algn="tl">
                    <a:srgbClr val="000000">
                      <a:alpha val="43137"/>
                    </a:srgbClr>
                  </a:outerShdw>
                </a:effectLst>
              </a:rPr>
              <a:t>hipótesis 1: </a:t>
            </a:r>
          </a:p>
          <a:p>
            <a:r>
              <a:rPr lang="es-ES" dirty="0" smtClean="0"/>
              <a:t>Menor distanciamiento entre zanjas de infiltración, reduce la pérdida de suelos</a:t>
            </a:r>
            <a:endParaRPr lang="es-CL" dirty="0"/>
          </a:p>
        </p:txBody>
      </p:sp>
      <p:sp>
        <p:nvSpPr>
          <p:cNvPr id="7" name="6 Rectángulo"/>
          <p:cNvSpPr/>
          <p:nvPr/>
        </p:nvSpPr>
        <p:spPr>
          <a:xfrm>
            <a:off x="467544" y="4797152"/>
            <a:ext cx="4392488" cy="1200329"/>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r>
              <a:rPr lang="es-ES" b="1" dirty="0" smtClean="0">
                <a:effectLst>
                  <a:outerShdw blurRad="38100" dist="38100" dir="2700000" algn="tl">
                    <a:srgbClr val="000000">
                      <a:alpha val="43137"/>
                    </a:srgbClr>
                  </a:outerShdw>
                </a:effectLst>
              </a:rPr>
              <a:t>hipótesis 2:</a:t>
            </a:r>
          </a:p>
          <a:p>
            <a:r>
              <a:rPr lang="es-ES" dirty="0" smtClean="0"/>
              <a:t>El contenido de humedad del suelo en las zonas de zanjas infiltración es mayor que en zonas sin tratamiento</a:t>
            </a:r>
            <a:endParaRPr lang="es-CL" dirty="0"/>
          </a:p>
        </p:txBody>
      </p:sp>
      <p:sp>
        <p:nvSpPr>
          <p:cNvPr id="8" name="7 Rectángulo"/>
          <p:cNvSpPr/>
          <p:nvPr/>
        </p:nvSpPr>
        <p:spPr>
          <a:xfrm>
            <a:off x="251520" y="3861048"/>
            <a:ext cx="3456384" cy="646331"/>
          </a:xfrm>
          <a:prstGeom prst="rect">
            <a:avLst/>
          </a:prstGeom>
        </p:spPr>
        <p:txBody>
          <a:bodyPr wrap="square">
            <a:spAutoFit/>
          </a:bodyPr>
          <a:lstStyle/>
          <a:p>
            <a:pPr algn="just"/>
            <a:r>
              <a:rPr lang="es-ES" dirty="0" smtClean="0"/>
              <a:t>Evaluar el contenido de humedad en zanjas de infiltración</a:t>
            </a:r>
            <a:endParaRPr lang="es-E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pSp>
        <p:nvGrpSpPr>
          <p:cNvPr id="51201" name="Group 1"/>
          <p:cNvGrpSpPr>
            <a:grpSpLocks/>
          </p:cNvGrpSpPr>
          <p:nvPr/>
        </p:nvGrpSpPr>
        <p:grpSpPr bwMode="auto">
          <a:xfrm>
            <a:off x="1547664" y="188660"/>
            <a:ext cx="6480720" cy="6480721"/>
            <a:chOff x="1074837" y="1057681"/>
            <a:chExt cx="54259" cy="54224"/>
          </a:xfrm>
        </p:grpSpPr>
        <p:pic>
          <p:nvPicPr>
            <p:cNvPr id="51203" name="Picture 3"/>
            <p:cNvPicPr>
              <a:picLocks noChangeAspect="1" noChangeArrowheads="1"/>
            </p:cNvPicPr>
            <p:nvPr/>
          </p:nvPicPr>
          <p:blipFill>
            <a:blip r:embed="rId3" cstate="print"/>
            <a:srcRect/>
            <a:stretch>
              <a:fillRect/>
            </a:stretch>
          </p:blipFill>
          <p:spPr bwMode="auto">
            <a:xfrm>
              <a:off x="1074837" y="1059841"/>
              <a:ext cx="54259" cy="52064"/>
            </a:xfrm>
            <a:prstGeom prst="rect">
              <a:avLst/>
            </a:prstGeom>
            <a:noFill/>
            <a:ln w="9525" algn="in">
              <a:noFill/>
              <a:miter lim="800000"/>
              <a:headEnd/>
              <a:tailEnd/>
            </a:ln>
            <a:effectLst/>
          </p:spPr>
        </p:pic>
        <p:sp>
          <p:nvSpPr>
            <p:cNvPr id="51202" name="Text Box 2"/>
            <p:cNvSpPr txBox="1">
              <a:spLocks noChangeArrowheads="1"/>
            </p:cNvSpPr>
            <p:nvPr/>
          </p:nvSpPr>
          <p:spPr bwMode="auto">
            <a:xfrm>
              <a:off x="1085689" y="1057681"/>
              <a:ext cx="32390" cy="3242"/>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1" i="0" u="sng" strike="noStrike" cap="none" normalizeH="0" baseline="0" dirty="0" smtClean="0">
                  <a:ln>
                    <a:noFill/>
                  </a:ln>
                  <a:solidFill>
                    <a:schemeClr val="tx1"/>
                  </a:solidFill>
                  <a:effectLst/>
                  <a:latin typeface="Kalinga" pitchFamily="34" charset="0"/>
                  <a:ea typeface="MS Mincho" pitchFamily="49" charset="-128"/>
                  <a:cs typeface="Kalinga" pitchFamily="34" charset="0"/>
                </a:rPr>
                <a:t>PARCELAS EXPERIMENTALES</a:t>
              </a:r>
              <a:endParaRPr kumimoji="0" lang="es-ES" sz="1600" b="0" i="0" u="none" strike="noStrike" cap="none" normalizeH="0" baseline="0" dirty="0" smtClean="0">
                <a:ln>
                  <a:noFill/>
                </a:ln>
                <a:solidFill>
                  <a:schemeClr val="tx1"/>
                </a:solidFill>
                <a:effectLst/>
                <a:latin typeface="Kalinga" pitchFamily="34" charset="0"/>
                <a:cs typeface="Kalinga" pitchFamily="34" charset="0"/>
              </a:endParaRPr>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05" name="Picture 5"/>
          <p:cNvPicPr>
            <a:picLocks noChangeAspect="1" noChangeArrowheads="1"/>
          </p:cNvPicPr>
          <p:nvPr/>
        </p:nvPicPr>
        <p:blipFill>
          <a:blip r:embed="rId3" cstate="print"/>
          <a:srcRect/>
          <a:stretch>
            <a:fillRect/>
          </a:stretch>
        </p:blipFill>
        <p:spPr bwMode="auto">
          <a:xfrm>
            <a:off x="2843808" y="980728"/>
            <a:ext cx="5940152" cy="3079832"/>
          </a:xfrm>
          <a:prstGeom prst="rect">
            <a:avLst/>
          </a:prstGeom>
          <a:noFill/>
          <a:ln w="9525">
            <a:noFill/>
            <a:miter lim="800000"/>
            <a:headEnd/>
            <a:tailEnd/>
          </a:ln>
        </p:spPr>
      </p:pic>
      <p:pic>
        <p:nvPicPr>
          <p:cNvPr id="102409" name="Picture 9" descr="http://eias.utalca.cl/imagenes/galeria_de_imagenes/erosion/grandes/01.jpg"/>
          <p:cNvPicPr>
            <a:picLocks noChangeAspect="1" noChangeArrowheads="1"/>
          </p:cNvPicPr>
          <p:nvPr/>
        </p:nvPicPr>
        <p:blipFill>
          <a:blip r:embed="rId4" cstate="print"/>
          <a:srcRect/>
          <a:stretch>
            <a:fillRect/>
          </a:stretch>
        </p:blipFill>
        <p:spPr bwMode="auto">
          <a:xfrm>
            <a:off x="0" y="0"/>
            <a:ext cx="2874834" cy="2204864"/>
          </a:xfrm>
          <a:prstGeom prst="rect">
            <a:avLst/>
          </a:prstGeom>
          <a:noFill/>
        </p:spPr>
      </p:pic>
      <p:pic>
        <p:nvPicPr>
          <p:cNvPr id="102411" name="Picture 11" descr="http://eias.utalca.cl/imagenes/galeria_de_imagenes/erosion/grandes/02.jpg"/>
          <p:cNvPicPr>
            <a:picLocks noChangeAspect="1" noChangeArrowheads="1"/>
          </p:cNvPicPr>
          <p:nvPr/>
        </p:nvPicPr>
        <p:blipFill>
          <a:blip r:embed="rId5" cstate="print"/>
          <a:srcRect/>
          <a:stretch>
            <a:fillRect/>
          </a:stretch>
        </p:blipFill>
        <p:spPr bwMode="auto">
          <a:xfrm>
            <a:off x="-1" y="4725145"/>
            <a:ext cx="2845839" cy="2132856"/>
          </a:xfrm>
          <a:prstGeom prst="rect">
            <a:avLst/>
          </a:prstGeom>
          <a:noFill/>
        </p:spPr>
      </p:pic>
      <p:pic>
        <p:nvPicPr>
          <p:cNvPr id="102413" name="Picture 13" descr="http://eias.utalca.cl/imagenes/galeria_de_imagenes/erosion/grandes/03.jpg"/>
          <p:cNvPicPr>
            <a:picLocks noChangeAspect="1" noChangeArrowheads="1"/>
          </p:cNvPicPr>
          <p:nvPr/>
        </p:nvPicPr>
        <p:blipFill>
          <a:blip r:embed="rId6" cstate="print"/>
          <a:srcRect/>
          <a:stretch>
            <a:fillRect/>
          </a:stretch>
        </p:blipFill>
        <p:spPr bwMode="auto">
          <a:xfrm>
            <a:off x="0" y="2420888"/>
            <a:ext cx="2843808" cy="2131334"/>
          </a:xfrm>
          <a:prstGeom prst="rect">
            <a:avLst/>
          </a:prstGeom>
          <a:noFill/>
        </p:spPr>
      </p:pic>
      <p:sp>
        <p:nvSpPr>
          <p:cNvPr id="8" name="7 CuadroTexto"/>
          <p:cNvSpPr txBox="1"/>
          <p:nvPr/>
        </p:nvSpPr>
        <p:spPr>
          <a:xfrm>
            <a:off x="3059832" y="260648"/>
            <a:ext cx="3306867" cy="369332"/>
          </a:xfrm>
          <a:prstGeom prst="rect">
            <a:avLst/>
          </a:prstGeom>
          <a:noFill/>
        </p:spPr>
        <p:txBody>
          <a:bodyPr wrap="none" rtlCol="0">
            <a:spAutoFit/>
          </a:bodyPr>
          <a:lstStyle/>
          <a:p>
            <a:r>
              <a:rPr lang="es-CL" b="1" dirty="0" smtClean="0">
                <a:effectLst>
                  <a:outerShdw blurRad="38100" dist="38100" dir="2700000" algn="tl">
                    <a:srgbClr val="000000">
                      <a:alpha val="43137"/>
                    </a:srgbClr>
                  </a:outerShdw>
                </a:effectLst>
              </a:rPr>
              <a:t>Medición captura de sedimentos</a:t>
            </a:r>
            <a:endParaRPr lang="es-CL" b="1" dirty="0">
              <a:effectLst>
                <a:outerShdw blurRad="38100" dist="38100" dir="2700000" algn="tl">
                  <a:srgbClr val="000000">
                    <a:alpha val="43137"/>
                  </a:srgbClr>
                </a:outerShdw>
              </a:effectLst>
            </a:endParaRPr>
          </a:p>
        </p:txBody>
      </p:sp>
      <p:pic>
        <p:nvPicPr>
          <p:cNvPr id="257026" name="Picture 2" descr="http://www.scielo.cl/fbpe/img/bosque/v29n2/fig11.jpg"/>
          <p:cNvPicPr>
            <a:picLocks noChangeAspect="1" noChangeArrowheads="1"/>
          </p:cNvPicPr>
          <p:nvPr/>
        </p:nvPicPr>
        <p:blipFill>
          <a:blip r:embed="rId7" cstate="print"/>
          <a:srcRect/>
          <a:stretch>
            <a:fillRect/>
          </a:stretch>
        </p:blipFill>
        <p:spPr bwMode="auto">
          <a:xfrm>
            <a:off x="3779912" y="4143374"/>
            <a:ext cx="4095750" cy="2714626"/>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1" name="Picture 3"/>
          <p:cNvPicPr>
            <a:picLocks noChangeAspect="1" noChangeArrowheads="1"/>
          </p:cNvPicPr>
          <p:nvPr/>
        </p:nvPicPr>
        <p:blipFill>
          <a:blip r:embed="rId3" cstate="print"/>
          <a:srcRect/>
          <a:stretch>
            <a:fillRect/>
          </a:stretch>
        </p:blipFill>
        <p:spPr bwMode="auto">
          <a:xfrm>
            <a:off x="166969" y="1124744"/>
            <a:ext cx="8336087" cy="5400600"/>
          </a:xfrm>
          <a:prstGeom prst="rect">
            <a:avLst/>
          </a:prstGeom>
          <a:noFill/>
          <a:ln w="9525">
            <a:noFill/>
            <a:miter lim="800000"/>
            <a:headEnd/>
            <a:tailEnd/>
          </a:ln>
        </p:spPr>
      </p:pic>
      <p:sp>
        <p:nvSpPr>
          <p:cNvPr id="3" name="2 Rectángulo"/>
          <p:cNvSpPr/>
          <p:nvPr/>
        </p:nvSpPr>
        <p:spPr>
          <a:xfrm>
            <a:off x="1187624" y="836712"/>
            <a:ext cx="1152128" cy="369332"/>
          </a:xfrm>
          <a:prstGeom prst="rect">
            <a:avLst/>
          </a:prstGeom>
        </p:spPr>
        <p:txBody>
          <a:bodyPr wrap="square">
            <a:spAutoFit/>
          </a:bodyPr>
          <a:lstStyle/>
          <a:p>
            <a:r>
              <a:rPr lang="es-ES" dirty="0" err="1" smtClean="0"/>
              <a:t>Hidango</a:t>
            </a:r>
            <a:endParaRPr lang="es-CL" dirty="0"/>
          </a:p>
        </p:txBody>
      </p:sp>
      <p:sp>
        <p:nvSpPr>
          <p:cNvPr id="4" name="3 Rectángulo"/>
          <p:cNvSpPr/>
          <p:nvPr/>
        </p:nvSpPr>
        <p:spPr>
          <a:xfrm>
            <a:off x="3923928" y="836712"/>
            <a:ext cx="1152128" cy="369332"/>
          </a:xfrm>
          <a:prstGeom prst="rect">
            <a:avLst/>
          </a:prstGeom>
        </p:spPr>
        <p:txBody>
          <a:bodyPr wrap="square">
            <a:spAutoFit/>
          </a:bodyPr>
          <a:lstStyle/>
          <a:p>
            <a:r>
              <a:rPr lang="es-ES" dirty="0" err="1" smtClean="0"/>
              <a:t>Botacura</a:t>
            </a:r>
            <a:endParaRPr lang="es-CL" dirty="0"/>
          </a:p>
        </p:txBody>
      </p:sp>
      <p:sp>
        <p:nvSpPr>
          <p:cNvPr id="5" name="4 Rectángulo"/>
          <p:cNvSpPr/>
          <p:nvPr/>
        </p:nvSpPr>
        <p:spPr>
          <a:xfrm>
            <a:off x="1331640" y="6488668"/>
            <a:ext cx="773832" cy="369332"/>
          </a:xfrm>
          <a:prstGeom prst="rect">
            <a:avLst/>
          </a:prstGeom>
        </p:spPr>
        <p:txBody>
          <a:bodyPr wrap="square">
            <a:spAutoFit/>
          </a:bodyPr>
          <a:lstStyle/>
          <a:p>
            <a:r>
              <a:rPr lang="es-ES" dirty="0" err="1" smtClean="0"/>
              <a:t>Name</a:t>
            </a:r>
            <a:endParaRPr lang="es-CL" dirty="0"/>
          </a:p>
        </p:txBody>
      </p:sp>
      <p:sp>
        <p:nvSpPr>
          <p:cNvPr id="6" name="5 Rectángulo"/>
          <p:cNvSpPr/>
          <p:nvPr/>
        </p:nvSpPr>
        <p:spPr>
          <a:xfrm>
            <a:off x="6516216" y="836712"/>
            <a:ext cx="1080120" cy="369332"/>
          </a:xfrm>
          <a:prstGeom prst="rect">
            <a:avLst/>
          </a:prstGeom>
        </p:spPr>
        <p:txBody>
          <a:bodyPr wrap="square">
            <a:spAutoFit/>
          </a:bodyPr>
          <a:lstStyle/>
          <a:p>
            <a:r>
              <a:rPr lang="es-ES" dirty="0" smtClean="0"/>
              <a:t>Parrón</a:t>
            </a:r>
            <a:endParaRPr lang="es-CL" dirty="0"/>
          </a:p>
        </p:txBody>
      </p:sp>
      <p:sp>
        <p:nvSpPr>
          <p:cNvPr id="7" name="6 Rectángulo"/>
          <p:cNvSpPr/>
          <p:nvPr/>
        </p:nvSpPr>
        <p:spPr>
          <a:xfrm>
            <a:off x="6948264" y="6488668"/>
            <a:ext cx="1440160" cy="369332"/>
          </a:xfrm>
          <a:prstGeom prst="rect">
            <a:avLst/>
          </a:prstGeom>
        </p:spPr>
        <p:txBody>
          <a:bodyPr wrap="square">
            <a:spAutoFit/>
          </a:bodyPr>
          <a:lstStyle/>
          <a:p>
            <a:r>
              <a:rPr lang="es-ES" dirty="0" smtClean="0"/>
              <a:t>Manzanares</a:t>
            </a:r>
            <a:endParaRPr lang="es-CL" dirty="0"/>
          </a:p>
        </p:txBody>
      </p:sp>
      <p:sp>
        <p:nvSpPr>
          <p:cNvPr id="8" name="7 Rectángulo"/>
          <p:cNvSpPr/>
          <p:nvPr/>
        </p:nvSpPr>
        <p:spPr>
          <a:xfrm>
            <a:off x="4283968" y="6488668"/>
            <a:ext cx="936104" cy="369332"/>
          </a:xfrm>
          <a:prstGeom prst="rect">
            <a:avLst/>
          </a:prstGeom>
        </p:spPr>
        <p:txBody>
          <a:bodyPr wrap="square">
            <a:spAutoFit/>
          </a:bodyPr>
          <a:lstStyle/>
          <a:p>
            <a:r>
              <a:rPr lang="es-ES" dirty="0" err="1" smtClean="0"/>
              <a:t>Llohué</a:t>
            </a:r>
            <a:endParaRPr lang="es-CL" dirty="0"/>
          </a:p>
        </p:txBody>
      </p:sp>
      <p:sp>
        <p:nvSpPr>
          <p:cNvPr id="9" name="8 CuadroTexto"/>
          <p:cNvSpPr txBox="1"/>
          <p:nvPr/>
        </p:nvSpPr>
        <p:spPr>
          <a:xfrm>
            <a:off x="1403648" y="332656"/>
            <a:ext cx="6679264" cy="369332"/>
          </a:xfrm>
          <a:prstGeom prst="rect">
            <a:avLst/>
          </a:prstGeom>
          <a:noFill/>
        </p:spPr>
        <p:txBody>
          <a:bodyPr wrap="none" rtlCol="0">
            <a:spAutoFit/>
          </a:bodyPr>
          <a:lstStyle/>
          <a:p>
            <a:r>
              <a:rPr lang="es-CL" dirty="0" smtClean="0"/>
              <a:t>¿Cómo se relaciona el área de impluvio con la captura de sedimento?</a:t>
            </a:r>
            <a:endParaRPr lang="es-CL" dirty="0"/>
          </a:p>
        </p:txBody>
      </p:sp>
      <p:sp>
        <p:nvSpPr>
          <p:cNvPr id="10" name="9 CuadroTexto"/>
          <p:cNvSpPr txBox="1"/>
          <p:nvPr/>
        </p:nvSpPr>
        <p:spPr>
          <a:xfrm>
            <a:off x="1043608" y="1916832"/>
            <a:ext cx="1726755" cy="369332"/>
          </a:xfrm>
          <a:prstGeom prst="rect">
            <a:avLst/>
          </a:prstGeom>
          <a:noFill/>
        </p:spPr>
        <p:txBody>
          <a:bodyPr wrap="none" rtlCol="0">
            <a:spAutoFit/>
          </a:bodyPr>
          <a:lstStyle/>
          <a:p>
            <a:r>
              <a:rPr lang="es-CL" dirty="0" smtClean="0"/>
              <a:t>2,5 x E-3 m3/m2</a:t>
            </a:r>
            <a:endParaRPr lang="es-CL" dirty="0"/>
          </a:p>
        </p:txBody>
      </p:sp>
      <p:sp>
        <p:nvSpPr>
          <p:cNvPr id="11" name="10 CuadroTexto"/>
          <p:cNvSpPr txBox="1"/>
          <p:nvPr/>
        </p:nvSpPr>
        <p:spPr>
          <a:xfrm>
            <a:off x="6444208" y="4509120"/>
            <a:ext cx="1726755" cy="369332"/>
          </a:xfrm>
          <a:prstGeom prst="rect">
            <a:avLst/>
          </a:prstGeom>
          <a:noFill/>
        </p:spPr>
        <p:txBody>
          <a:bodyPr wrap="none" rtlCol="0">
            <a:spAutoFit/>
          </a:bodyPr>
          <a:lstStyle/>
          <a:p>
            <a:r>
              <a:rPr lang="es-CL" dirty="0" smtClean="0"/>
              <a:t>2,5 x E-3 m3/m2</a:t>
            </a:r>
            <a:endParaRPr lang="es-CL" dirty="0"/>
          </a:p>
        </p:txBody>
      </p:sp>
      <p:sp>
        <p:nvSpPr>
          <p:cNvPr id="12" name="11 CuadroTexto"/>
          <p:cNvSpPr txBox="1"/>
          <p:nvPr/>
        </p:nvSpPr>
        <p:spPr>
          <a:xfrm>
            <a:off x="1043608" y="4653136"/>
            <a:ext cx="1574470" cy="369332"/>
          </a:xfrm>
          <a:prstGeom prst="rect">
            <a:avLst/>
          </a:prstGeom>
          <a:noFill/>
        </p:spPr>
        <p:txBody>
          <a:bodyPr wrap="none" rtlCol="0">
            <a:spAutoFit/>
          </a:bodyPr>
          <a:lstStyle/>
          <a:p>
            <a:r>
              <a:rPr lang="es-CL" dirty="0" smtClean="0"/>
              <a:t>1,2 E-3 m3/m2</a:t>
            </a:r>
            <a:endParaRPr lang="es-CL"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C:\Users\jpflores\AppData\Local\Temp\PTOS_SUELO.jpg"/>
          <p:cNvPicPr/>
          <p:nvPr/>
        </p:nvPicPr>
        <p:blipFill>
          <a:blip r:embed="rId3" cstate="print"/>
          <a:srcRect/>
          <a:stretch>
            <a:fillRect/>
          </a:stretch>
        </p:blipFill>
        <p:spPr bwMode="auto">
          <a:xfrm>
            <a:off x="4427984" y="0"/>
            <a:ext cx="4536504" cy="3429000"/>
          </a:xfrm>
          <a:prstGeom prst="rect">
            <a:avLst/>
          </a:prstGeom>
          <a:noFill/>
          <a:ln w="9525">
            <a:noFill/>
            <a:miter lim="800000"/>
            <a:headEnd/>
            <a:tailEnd/>
          </a:ln>
        </p:spPr>
      </p:pic>
      <p:sp>
        <p:nvSpPr>
          <p:cNvPr id="4" name="3 Flecha derecha"/>
          <p:cNvSpPr/>
          <p:nvPr/>
        </p:nvSpPr>
        <p:spPr>
          <a:xfrm>
            <a:off x="3059832" y="3356992"/>
            <a:ext cx="1152128"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5" name="4 CuadroTexto"/>
          <p:cNvSpPr txBox="1"/>
          <p:nvPr/>
        </p:nvSpPr>
        <p:spPr>
          <a:xfrm>
            <a:off x="3059832" y="2924944"/>
            <a:ext cx="1011815" cy="369332"/>
          </a:xfrm>
          <a:prstGeom prst="rect">
            <a:avLst/>
          </a:prstGeom>
          <a:noFill/>
        </p:spPr>
        <p:txBody>
          <a:bodyPr wrap="none" rtlCol="0">
            <a:spAutoFit/>
          </a:bodyPr>
          <a:lstStyle/>
          <a:p>
            <a:r>
              <a:rPr lang="es-CL" dirty="0" smtClean="0"/>
              <a:t>10 AÑOS</a:t>
            </a:r>
            <a:endParaRPr lang="es-CL" dirty="0"/>
          </a:p>
        </p:txBody>
      </p:sp>
      <p:pic>
        <p:nvPicPr>
          <p:cNvPr id="8" name="Picture 1" descr="D:\Imágenes\Name\Plantación 1.jpg"/>
          <p:cNvPicPr>
            <a:picLocks noChangeAspect="1" noChangeArrowheads="1"/>
          </p:cNvPicPr>
          <p:nvPr/>
        </p:nvPicPr>
        <p:blipFill>
          <a:blip r:embed="rId4" cstate="print"/>
          <a:srcRect/>
          <a:stretch>
            <a:fillRect/>
          </a:stretch>
        </p:blipFill>
        <p:spPr bwMode="auto">
          <a:xfrm>
            <a:off x="323528" y="1844824"/>
            <a:ext cx="2520280" cy="2039144"/>
          </a:xfrm>
          <a:prstGeom prst="rect">
            <a:avLst/>
          </a:prstGeom>
          <a:noFill/>
        </p:spPr>
      </p:pic>
      <p:sp>
        <p:nvSpPr>
          <p:cNvPr id="9" name="8 Rectángulo"/>
          <p:cNvSpPr/>
          <p:nvPr/>
        </p:nvSpPr>
        <p:spPr>
          <a:xfrm>
            <a:off x="251520" y="332656"/>
            <a:ext cx="4032448" cy="830997"/>
          </a:xfrm>
          <a:prstGeom prst="rect">
            <a:avLst/>
          </a:prstGeom>
        </p:spPr>
        <p:txBody>
          <a:bodyPr wrap="square">
            <a:spAutoFit/>
          </a:bodyPr>
          <a:lstStyle/>
          <a:p>
            <a:r>
              <a:rPr lang="es-ES" sz="2400" b="1" dirty="0" smtClean="0"/>
              <a:t>Evaluación de la humedad del suelo en zanjas de infiltración</a:t>
            </a:r>
            <a:endParaRPr lang="es-CL" sz="2400" b="1" dirty="0"/>
          </a:p>
        </p:txBody>
      </p:sp>
      <p:pic>
        <p:nvPicPr>
          <p:cNvPr id="254979" name="Picture 3" descr="D:\Imágenes\Name\plantación y cerco5.jpg"/>
          <p:cNvPicPr>
            <a:picLocks noChangeAspect="1" noChangeArrowheads="1"/>
          </p:cNvPicPr>
          <p:nvPr/>
        </p:nvPicPr>
        <p:blipFill>
          <a:blip r:embed="rId5" cstate="print"/>
          <a:srcRect/>
          <a:stretch>
            <a:fillRect/>
          </a:stretch>
        </p:blipFill>
        <p:spPr bwMode="auto">
          <a:xfrm>
            <a:off x="323528" y="3933056"/>
            <a:ext cx="2520280" cy="1890210"/>
          </a:xfrm>
          <a:prstGeom prst="rect">
            <a:avLst/>
          </a:prstGeom>
          <a:noFill/>
        </p:spPr>
      </p:pic>
      <p:sp>
        <p:nvSpPr>
          <p:cNvPr id="10" name="9 CuadroTexto"/>
          <p:cNvSpPr txBox="1"/>
          <p:nvPr/>
        </p:nvSpPr>
        <p:spPr>
          <a:xfrm>
            <a:off x="251520" y="1412776"/>
            <a:ext cx="2707408" cy="369332"/>
          </a:xfrm>
          <a:prstGeom prst="rect">
            <a:avLst/>
          </a:prstGeom>
          <a:noFill/>
        </p:spPr>
        <p:txBody>
          <a:bodyPr wrap="none" rtlCol="0">
            <a:spAutoFit/>
          </a:bodyPr>
          <a:lstStyle/>
          <a:p>
            <a:r>
              <a:rPr lang="es-CL" dirty="0" smtClean="0"/>
              <a:t>6 unidades experimentales</a:t>
            </a:r>
            <a:endParaRPr lang="es-CL" dirty="0"/>
          </a:p>
        </p:txBody>
      </p:sp>
      <p:pic>
        <p:nvPicPr>
          <p:cNvPr id="11" name="10 Imagen"/>
          <p:cNvPicPr/>
          <p:nvPr/>
        </p:nvPicPr>
        <p:blipFill>
          <a:blip r:embed="rId6" cstate="print"/>
          <a:srcRect/>
          <a:stretch>
            <a:fillRect/>
          </a:stretch>
        </p:blipFill>
        <p:spPr bwMode="auto">
          <a:xfrm>
            <a:off x="4644008" y="3429000"/>
            <a:ext cx="3995936" cy="3429000"/>
          </a:xfrm>
          <a:prstGeom prst="rect">
            <a:avLst/>
          </a:prstGeom>
          <a:noFill/>
          <a:ln w="9525">
            <a:noFill/>
            <a:miter lim="800000"/>
            <a:headEnd/>
            <a:tailEnd/>
          </a:ln>
        </p:spPr>
      </p:pic>
      <p:sp>
        <p:nvSpPr>
          <p:cNvPr id="12" name="11 Elipse"/>
          <p:cNvSpPr/>
          <p:nvPr/>
        </p:nvSpPr>
        <p:spPr>
          <a:xfrm>
            <a:off x="4860032" y="4869160"/>
            <a:ext cx="1584176" cy="57606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4932040" y="188640"/>
            <a:ext cx="2013693"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tabLst/>
            </a:pPr>
            <a:r>
              <a:rPr kumimoji="0" lang="es-ES" sz="2400" b="1" i="0" strike="noStrike" cap="none" normalizeH="0" baseline="0" dirty="0" smtClean="0" bmk="_Toc433183827">
                <a:ln>
                  <a:noFill/>
                </a:ln>
                <a:solidFill>
                  <a:schemeClr val="tx1"/>
                </a:solidFill>
                <a:effectLst/>
                <a:latin typeface="Kalinga" pitchFamily="34" charset="0"/>
                <a:ea typeface="MS Mincho" pitchFamily="49" charset="-128"/>
                <a:cs typeface="Kalinga" pitchFamily="34" charset="0"/>
              </a:rPr>
              <a:t>CAP</a:t>
            </a:r>
            <a:r>
              <a:rPr kumimoji="0" lang="es-ES" sz="2400" b="1" i="0" strike="noStrike" cap="none" normalizeH="0" baseline="0" dirty="0" smtClean="0" bmk="_Toc433183827">
                <a:ln>
                  <a:noFill/>
                </a:ln>
                <a:solidFill>
                  <a:schemeClr val="tx1"/>
                </a:solidFill>
                <a:effectLst/>
                <a:latin typeface="Calibri"/>
                <a:ea typeface="MS Mincho" pitchFamily="49" charset="-128"/>
                <a:cs typeface="Kalinga" pitchFamily="34" charset="0"/>
              </a:rPr>
              <a:t>Í</a:t>
            </a:r>
            <a:r>
              <a:rPr kumimoji="0" lang="es-ES" sz="2400" b="1" i="0" strike="noStrike" cap="none" normalizeH="0" baseline="0" dirty="0" smtClean="0" bmk="_Toc433183827">
                <a:ln>
                  <a:noFill/>
                </a:ln>
                <a:solidFill>
                  <a:schemeClr val="tx1"/>
                </a:solidFill>
                <a:effectLst/>
                <a:latin typeface="Kalinga" pitchFamily="34" charset="0"/>
                <a:ea typeface="MS Mincho" pitchFamily="49" charset="-128"/>
                <a:cs typeface="Kalinga" pitchFamily="34" charset="0"/>
              </a:rPr>
              <a:t>TULO 2</a:t>
            </a:r>
            <a:endParaRPr kumimoji="0" lang="es-ES" sz="2400" b="0" i="0" strike="noStrike" cap="none" normalizeH="0" baseline="0" dirty="0" smtClean="0">
              <a:ln>
                <a:noFill/>
              </a:ln>
              <a:solidFill>
                <a:schemeClr val="tx1"/>
              </a:solidFill>
              <a:effectLst/>
              <a:latin typeface="Arial" pitchFamily="34" charset="0"/>
              <a:cs typeface="Arial" pitchFamily="34" charset="0"/>
            </a:endParaRPr>
          </a:p>
        </p:txBody>
      </p:sp>
      <p:pic>
        <p:nvPicPr>
          <p:cNvPr id="3" name="Picture 1" descr="D:\Tesis\DOCS\TESIS\fotos\2014-07-10 12.20.50.jpg"/>
          <p:cNvPicPr>
            <a:picLocks noChangeAspect="1" noChangeArrowheads="1"/>
          </p:cNvPicPr>
          <p:nvPr/>
        </p:nvPicPr>
        <p:blipFill>
          <a:blip r:embed="rId3" cstate="print"/>
          <a:srcRect/>
          <a:stretch>
            <a:fillRect/>
          </a:stretch>
        </p:blipFill>
        <p:spPr bwMode="auto">
          <a:xfrm>
            <a:off x="0" y="0"/>
            <a:ext cx="4716016" cy="6858000"/>
          </a:xfrm>
          <a:prstGeom prst="rect">
            <a:avLst/>
          </a:prstGeom>
          <a:noFill/>
        </p:spPr>
      </p:pic>
      <p:pic>
        <p:nvPicPr>
          <p:cNvPr id="4" name="Picture 8"/>
          <p:cNvPicPr>
            <a:picLocks noChangeAspect="1" noChangeArrowheads="1"/>
          </p:cNvPicPr>
          <p:nvPr/>
        </p:nvPicPr>
        <p:blipFill>
          <a:blip r:embed="rId4" cstate="print"/>
          <a:srcRect/>
          <a:stretch>
            <a:fillRect/>
          </a:stretch>
        </p:blipFill>
        <p:spPr bwMode="auto">
          <a:xfrm>
            <a:off x="4932040" y="4200927"/>
            <a:ext cx="3851920" cy="2657073"/>
          </a:xfrm>
          <a:prstGeom prst="rect">
            <a:avLst/>
          </a:prstGeom>
          <a:noFill/>
          <a:ln w="9525">
            <a:noFill/>
            <a:miter lim="800000"/>
            <a:headEnd/>
            <a:tailEnd/>
          </a:ln>
        </p:spPr>
      </p:pic>
      <p:pic>
        <p:nvPicPr>
          <p:cNvPr id="5" name="Imagen 20" descr="Plantación testigo"/>
          <p:cNvPicPr>
            <a:picLocks noChangeAspect="1" noChangeArrowheads="1"/>
          </p:cNvPicPr>
          <p:nvPr/>
        </p:nvPicPr>
        <p:blipFill>
          <a:blip r:embed="rId5" cstate="print"/>
          <a:srcRect/>
          <a:stretch>
            <a:fillRect/>
          </a:stretch>
        </p:blipFill>
        <p:spPr bwMode="auto">
          <a:xfrm>
            <a:off x="5364088" y="2204864"/>
            <a:ext cx="1440160" cy="1838325"/>
          </a:xfrm>
          <a:prstGeom prst="rect">
            <a:avLst/>
          </a:prstGeom>
          <a:noFill/>
        </p:spPr>
      </p:pic>
      <p:pic>
        <p:nvPicPr>
          <p:cNvPr id="6" name="Imagen 10" descr="zanjas_trabajando_plantacion"/>
          <p:cNvPicPr>
            <a:picLocks noChangeAspect="1" noChangeArrowheads="1"/>
          </p:cNvPicPr>
          <p:nvPr/>
        </p:nvPicPr>
        <p:blipFill>
          <a:blip r:embed="rId6" cstate="print"/>
          <a:srcRect/>
          <a:stretch>
            <a:fillRect/>
          </a:stretch>
        </p:blipFill>
        <p:spPr bwMode="auto">
          <a:xfrm>
            <a:off x="7308304" y="2204864"/>
            <a:ext cx="1428750" cy="1838325"/>
          </a:xfrm>
          <a:prstGeom prst="rect">
            <a:avLst/>
          </a:prstGeom>
          <a:noFill/>
        </p:spPr>
      </p:pic>
      <p:sp>
        <p:nvSpPr>
          <p:cNvPr id="7" name="6 CuadroTexto"/>
          <p:cNvSpPr txBox="1"/>
          <p:nvPr/>
        </p:nvSpPr>
        <p:spPr>
          <a:xfrm>
            <a:off x="6876256" y="2708920"/>
            <a:ext cx="420564" cy="369332"/>
          </a:xfrm>
          <a:prstGeom prst="rect">
            <a:avLst/>
          </a:prstGeom>
          <a:noFill/>
        </p:spPr>
        <p:txBody>
          <a:bodyPr wrap="none" rtlCol="0">
            <a:spAutoFit/>
          </a:bodyPr>
          <a:lstStyle/>
          <a:p>
            <a:r>
              <a:rPr lang="es-CL" dirty="0" smtClean="0"/>
              <a:t>VS</a:t>
            </a:r>
            <a:endParaRPr lang="es-CL" dirty="0"/>
          </a:p>
        </p:txBody>
      </p:sp>
      <p:sp>
        <p:nvSpPr>
          <p:cNvPr id="8" name="7 Rectángulo"/>
          <p:cNvSpPr/>
          <p:nvPr/>
        </p:nvSpPr>
        <p:spPr>
          <a:xfrm>
            <a:off x="4932040" y="692696"/>
            <a:ext cx="4211960" cy="707886"/>
          </a:xfrm>
          <a:prstGeom prst="rect">
            <a:avLst/>
          </a:prstGeom>
        </p:spPr>
        <p:txBody>
          <a:bodyPr wrap="square">
            <a:spAutoFit/>
          </a:bodyPr>
          <a:lstStyle/>
          <a:p>
            <a:r>
              <a:rPr lang="es-ES" sz="2000" b="1" dirty="0" smtClean="0"/>
              <a:t>¿Influye la zanja de infiltración sobre el crecimiento vegetal?</a:t>
            </a:r>
            <a:endParaRPr lang="es-CL" sz="2000" b="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2859</TotalTime>
  <Words>7843</Words>
  <Application>Microsoft Office PowerPoint</Application>
  <PresentationFormat>Presentación en pantalla (4:3)</PresentationFormat>
  <Paragraphs>712</Paragraphs>
  <Slides>35</Slides>
  <Notes>29</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35</vt:i4>
      </vt:variant>
    </vt:vector>
  </HeadingPairs>
  <TitlesOfParts>
    <vt:vector size="37" baseType="lpstr">
      <vt:lpstr>Tema de Office</vt:lpstr>
      <vt:lpstr>Ecuación</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Juan Pablo Flores</dc:creator>
  <cp:lastModifiedBy>vpoblete</cp:lastModifiedBy>
  <cp:revision>166</cp:revision>
  <dcterms:created xsi:type="dcterms:W3CDTF">2015-12-28T17:07:26Z</dcterms:created>
  <dcterms:modified xsi:type="dcterms:W3CDTF">2016-03-04T18:27:04Z</dcterms:modified>
</cp:coreProperties>
</file>