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tiff" ContentType="image/tiff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2" r:id="rId1"/>
    <p:sldMasterId id="2147483667" r:id="rId2"/>
    <p:sldMasterId id="2147483679" r:id="rId3"/>
  </p:sldMasterIdLst>
  <p:notesMasterIdLst>
    <p:notesMasterId r:id="rId26"/>
  </p:notesMasterIdLst>
  <p:sldIdLst>
    <p:sldId id="490" r:id="rId4"/>
    <p:sldId id="732" r:id="rId5"/>
    <p:sldId id="594" r:id="rId6"/>
    <p:sldId id="556" r:id="rId7"/>
    <p:sldId id="483" r:id="rId8"/>
    <p:sldId id="435" r:id="rId9"/>
    <p:sldId id="446" r:id="rId10"/>
    <p:sldId id="552" r:id="rId11"/>
    <p:sldId id="461" r:id="rId12"/>
    <p:sldId id="730" r:id="rId13"/>
    <p:sldId id="463" r:id="rId14"/>
    <p:sldId id="650" r:id="rId15"/>
    <p:sldId id="747" r:id="rId16"/>
    <p:sldId id="644" r:id="rId17"/>
    <p:sldId id="645" r:id="rId18"/>
    <p:sldId id="743" r:id="rId19"/>
    <p:sldId id="741" r:id="rId20"/>
    <p:sldId id="740" r:id="rId21"/>
    <p:sldId id="742" r:id="rId22"/>
    <p:sldId id="745" r:id="rId23"/>
    <p:sldId id="746" r:id="rId24"/>
    <p:sldId id="739" r:id="rId2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69" autoAdjust="0"/>
    <p:restoredTop sz="93548" autoAdjust="0"/>
  </p:normalViewPr>
  <p:slideViewPr>
    <p:cSldViewPr>
      <p:cViewPr>
        <p:scale>
          <a:sx n="70" d="100"/>
          <a:sy n="70" d="100"/>
        </p:scale>
        <p:origin x="-136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31226-5F62-4A08-B7CF-26EE5DF29ADA}" type="datetimeFigureOut">
              <a:rPr lang="es-CL" smtClean="0"/>
              <a:pPr/>
              <a:t>09-05-2016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98062-6150-45E1-AC9D-0946955E04C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326166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98062-6150-45E1-AC9D-0946955E04C9}" type="slidenum">
              <a:rPr lang="es-CL" smtClean="0"/>
              <a:pPr/>
              <a:t>1</a:t>
            </a:fld>
            <a:endParaRPr lang="es-CL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98062-6150-45E1-AC9D-0946955E04C9}" type="slidenum">
              <a:rPr lang="es-CL" smtClean="0"/>
              <a:pPr/>
              <a:t>15</a:t>
            </a:fld>
            <a:endParaRPr lang="es-C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B3F6C-F134-4213-A444-13833FBF8E74}" type="slidenum">
              <a:rPr lang="es-CL" smtClean="0"/>
              <a:pPr/>
              <a:t>16</a:t>
            </a:fld>
            <a:endParaRPr lang="es-C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998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MX" smtClean="0"/>
          </a:p>
        </p:txBody>
      </p:sp>
      <p:sp>
        <p:nvSpPr>
          <p:cNvPr id="16998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4645DB-9934-4723-8FEA-B037E18A7E1A}" type="slidenum">
              <a:rPr lang="es-ES" smtClean="0"/>
              <a:pPr/>
              <a:t>19</a:t>
            </a:fld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98062-6150-45E1-AC9D-0946955E04C9}" type="slidenum">
              <a:rPr lang="es-CL" smtClean="0"/>
              <a:pPr/>
              <a:t>22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98062-6150-45E1-AC9D-0946955E04C9}" type="slidenum">
              <a:rPr lang="es-CL" smtClean="0"/>
              <a:pPr/>
              <a:t>2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EFA73-D037-41F1-B14C-9B6577F2A416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El problema que motiva la realización de esta propuesta es que en la actualidad, tanto el Ministerio de Agricultura como los pequeños y medianos propietarios forestales, no cuentan con la información sistematizada y espacializada que permita mejorar la gestión de la aplicación de la Ley 20.283(sobre recuperación del bosque nativo y fomento forestal)  así como su fiscalización en terreno. 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98062-6150-45E1-AC9D-0946955E04C9}" type="slidenum">
              <a:rPr lang="es-CL" smtClean="0"/>
              <a:pPr/>
              <a:t>6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671432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98062-6150-45E1-AC9D-0946955E04C9}" type="slidenum">
              <a:rPr lang="es-CL" smtClean="0"/>
              <a:pPr/>
              <a:t>7</a:t>
            </a:fld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98062-6150-45E1-AC9D-0946955E04C9}" type="slidenum">
              <a:rPr lang="es-CL" smtClean="0"/>
              <a:pPr/>
              <a:t>9</a:t>
            </a:fld>
            <a:endParaRPr lang="es-C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98062-6150-45E1-AC9D-0946955E04C9}" type="slidenum">
              <a:rPr lang="es-CL" smtClean="0"/>
              <a:pPr/>
              <a:t>11</a:t>
            </a:fld>
            <a:endParaRPr lang="es-C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98062-6150-45E1-AC9D-0946955E04C9}" type="slidenum">
              <a:rPr lang="es-CL" smtClean="0"/>
              <a:pPr/>
              <a:t>12</a:t>
            </a:fld>
            <a:endParaRPr lang="es-C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98062-6150-45E1-AC9D-0946955E04C9}" type="slidenum">
              <a:rPr lang="es-CL" smtClean="0"/>
              <a:pPr/>
              <a:t>14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7772400" cy="9366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400"/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US" noProof="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590800"/>
            <a:ext cx="6400800" cy="6096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US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138E01EF-C06A-45F9-A385-2488F945D93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4886C-D31F-49FA-8018-77DD56FE63C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221DB-0A8B-451B-BCA1-318F8C7FF13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2EC8D-4529-47FE-B7F4-004292F7829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4CACE-EC5F-4715-B0FF-DD1FFDCEB10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85B77-BBC2-479F-8118-64CD1333255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198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102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D57AE-8C05-4EEA-BAFF-7B3EE36F46B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7FCA7A85-849F-4702-98C0-E24D6C2841B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7F9530D-7A76-440B-B7CF-B521657C5D7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D85FFDEC-5292-4660-9741-FE162B9F10C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D99FC4C8-0A65-4DF3-951F-449798E692F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fld id="{0A401355-7D70-4F69-9341-5EDBA61385C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7E066FA-8715-45A4-B911-FD0AC2F851D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2F7BB608-BA03-4C43-9483-FF2C4C8E780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F74C3BED-5B1B-45BD-B17E-91DB8B721D2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440B40A6-FC9D-4BF7-B01E-7F4124CACC6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E5F200D-42D7-4EE0-A564-468946ED1D2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150433ED-669F-4B72-918B-6B03E127D5A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6E9B1349-5613-4C5D-983F-0CD81AC80C6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fld id="{0A401355-7D70-4F69-9341-5EDBA61385C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fld id="{0A401355-7D70-4F69-9341-5EDBA61385C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01C20-4A0D-46A9-A410-48AD1C3FC04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CBE53-BB61-4F4C-AFDA-AC1C09DFA4E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49BA8-F43E-4069-AD76-26B1505F4F7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63E90-AF2E-4B38-A477-6C0DB4E8ADE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6043C-7EB0-4044-874F-7409F27AA29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C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533400" y="3333750"/>
            <a:ext cx="1033463" cy="352425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1566863" y="3333750"/>
            <a:ext cx="1260475" cy="3524250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052" name="Picture 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7700" y="3452813"/>
            <a:ext cx="803275" cy="585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053" name="Picture 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677988" y="3452813"/>
            <a:ext cx="1031875" cy="41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1" name="Rectangle 70"/>
          <p:cNvSpPr>
            <a:spLocks noChangeArrowheads="1"/>
          </p:cNvSpPr>
          <p:nvPr/>
        </p:nvSpPr>
        <p:spPr bwMode="auto">
          <a:xfrm>
            <a:off x="533400" y="0"/>
            <a:ext cx="1033463" cy="137160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1566863" y="0"/>
            <a:ext cx="1260475" cy="1371600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152400"/>
            <a:ext cx="81645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477963"/>
            <a:ext cx="817721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ヒラギノ角ゴ Pro W3" charset="0"/>
                <a:cs typeface="Verdana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83313" y="6527800"/>
            <a:ext cx="2133600" cy="193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F610B98B-5FEC-45CD-94B1-B8B013DAC6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413750" y="-6350"/>
            <a:ext cx="284163" cy="866775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697913" y="0"/>
            <a:ext cx="347662" cy="860425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413750" y="6400800"/>
            <a:ext cx="284163" cy="45720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697913" y="6400800"/>
            <a:ext cx="347662" cy="457200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06CB7"/>
          </a:solidFill>
          <a:latin typeface="Verdana"/>
          <a:ea typeface="ヒラギノ角ゴ Pro W3" charset="-128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595959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EF41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153275" y="0"/>
            <a:ext cx="1990725" cy="662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38100" dir="5640026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7153275" y="2058988"/>
            <a:ext cx="1990725" cy="2038350"/>
            <a:chOff x="3511550" y="2133600"/>
            <a:chExt cx="2976563" cy="304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3511550" y="2133600"/>
              <a:ext cx="1338741" cy="3048000"/>
            </a:xfrm>
            <a:prstGeom prst="rect">
              <a:avLst/>
            </a:prstGeom>
            <a:solidFill>
              <a:srgbClr val="006CB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s-ES">
                <a:solidFill>
                  <a:srgbClr val="FFFFFF"/>
                </a:solidFill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4850291" y="2133600"/>
              <a:ext cx="1637822" cy="3048000"/>
            </a:xfrm>
            <a:prstGeom prst="rect">
              <a:avLst/>
            </a:prstGeom>
            <a:solidFill>
              <a:srgbClr val="EF41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s-ES">
                <a:solidFill>
                  <a:srgbClr val="FFFFFF"/>
                </a:solidFill>
                <a:ea typeface="ヒラギノ角ゴ Pro W3" charset="0"/>
                <a:cs typeface="ヒラギノ角ゴ Pro W3" charset="0"/>
              </a:endParaRPr>
            </a:p>
          </p:txBody>
        </p:sp>
        <p:pic>
          <p:nvPicPr>
            <p:cNvPr id="4105" name="Picture 1"/>
            <p:cNvPicPr>
              <a:picLocks noChangeAspect="1" noChangeArrowheads="1"/>
            </p:cNvPicPr>
            <p:nvPr userDrawn="1"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3660775" y="2287588"/>
              <a:ext cx="1041400" cy="7604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4106" name="Picture 1"/>
            <p:cNvPicPr>
              <a:picLocks noChangeAspect="1" noChangeArrowheads="1"/>
            </p:cNvPicPr>
            <p:nvPr userDrawn="1"/>
          </p:nvPicPr>
          <p:blipFill>
            <a:blip r:embed="rId14" cstate="screen"/>
            <a:srcRect/>
            <a:stretch>
              <a:fillRect/>
            </a:stretch>
          </p:blipFill>
          <p:spPr bwMode="auto">
            <a:xfrm>
              <a:off x="4995863" y="2287588"/>
              <a:ext cx="1339850" cy="5445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4107" name="Picture 1"/>
            <p:cNvPicPr>
              <a:picLocks noChangeAspect="1" noChangeArrowheads="1"/>
            </p:cNvPicPr>
            <p:nvPr userDrawn="1"/>
          </p:nvPicPr>
          <p:blipFill>
            <a:blip r:embed="rId15" cstate="screen"/>
            <a:srcRect/>
            <a:stretch>
              <a:fillRect/>
            </a:stretch>
          </p:blipFill>
          <p:spPr bwMode="auto">
            <a:xfrm>
              <a:off x="5003800" y="4851400"/>
              <a:ext cx="1336675" cy="2301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763" y="0"/>
            <a:ext cx="7148512" cy="662940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3779989" algn="br" rotWithShape="0">
              <a:srgbClr val="808080">
                <a:alpha val="70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41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525713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10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hyperlink" Target="file:///\\192.10.10.224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0 Grupo"/>
          <p:cNvGrpSpPr>
            <a:grpSpLocks/>
          </p:cNvGrpSpPr>
          <p:nvPr/>
        </p:nvGrpSpPr>
        <p:grpSpPr bwMode="auto">
          <a:xfrm>
            <a:off x="1619672" y="1628775"/>
            <a:ext cx="4968551" cy="4320587"/>
            <a:chOff x="2521158" y="2564904"/>
            <a:chExt cx="5406246" cy="4319970"/>
          </a:xfrm>
        </p:grpSpPr>
        <p:sp>
          <p:nvSpPr>
            <p:cNvPr id="2" name="1 CuadroTexto"/>
            <p:cNvSpPr txBox="1"/>
            <p:nvPr/>
          </p:nvSpPr>
          <p:spPr>
            <a:xfrm>
              <a:off x="2521158" y="2564904"/>
              <a:ext cx="5406139" cy="9237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CL" sz="5400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HIDROFOR</a:t>
              </a:r>
            </a:p>
          </p:txBody>
        </p:sp>
        <p:pic>
          <p:nvPicPr>
            <p:cNvPr id="22540" name="Picture 4" descr="http://www.conaf.cl/wp-content/files_mf/cache/th_1c26ca90328416ef19c1438fa529a42c_fondo-investigacion-bosque-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44889" y="6308810"/>
              <a:ext cx="1785798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4 Rectángulo"/>
            <p:cNvSpPr/>
            <p:nvPr/>
          </p:nvSpPr>
          <p:spPr>
            <a:xfrm>
              <a:off x="2690622" y="3501395"/>
              <a:ext cx="5236782" cy="107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s-CL" sz="1600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ZONIFICACIÓN DE ESTÁNDARES Y PARÁMETROS EDAFOCLIMÁTICOS PARA LA CONSERVACIÓN Y PROTECCIÓN DE SUELOS Y AGUAS INCLUIDOS EN LA LEY 20283. REGIONES V-X</a:t>
              </a:r>
            </a:p>
          </p:txBody>
        </p:sp>
      </p:grpSp>
      <p:grpSp>
        <p:nvGrpSpPr>
          <p:cNvPr id="4" name="15 Grupo"/>
          <p:cNvGrpSpPr>
            <a:grpSpLocks/>
          </p:cNvGrpSpPr>
          <p:nvPr/>
        </p:nvGrpSpPr>
        <p:grpSpPr bwMode="auto">
          <a:xfrm>
            <a:off x="179388" y="1341438"/>
            <a:ext cx="1296987" cy="5183187"/>
            <a:chOff x="7380312" y="332656"/>
            <a:chExt cx="1512168" cy="6192688"/>
          </a:xfrm>
        </p:grpSpPr>
        <p:pic>
          <p:nvPicPr>
            <p:cNvPr id="22534" name="5 Image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80312" y="332656"/>
              <a:ext cx="1512168" cy="11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5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80312" y="1556792"/>
              <a:ext cx="1512168" cy="1200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6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80312" y="2852936"/>
              <a:ext cx="1512168" cy="1204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7" name="irc_mi" descr="http://www.comunidadism.es/wp-content/uploads/2013/02/landsat_8.jpg"/>
            <p:cNvPicPr>
              <a:picLocks noChangeAspect="1" noChangeArrowheads="1"/>
            </p:cNvPicPr>
            <p:nvPr/>
          </p:nvPicPr>
          <p:blipFill>
            <a:blip r:embed="rId7" cstate="print"/>
            <a:srcRect l="35941"/>
            <a:stretch>
              <a:fillRect/>
            </a:stretch>
          </p:blipFill>
          <p:spPr bwMode="auto">
            <a:xfrm>
              <a:off x="7380312" y="4149080"/>
              <a:ext cx="1512168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8" name="Picture 10" descr="http://www.conaf.cl/wp-content/files_mf/cache/th_4adc6ebe3e2b0d2fbfea201316181ee9_parq7_600x480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80312" y="5373216"/>
              <a:ext cx="1512168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532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8125" y="1196975"/>
            <a:ext cx="2305050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13 CuadroTexto"/>
          <p:cNvSpPr txBox="1">
            <a:spLocks noChangeArrowheads="1"/>
          </p:cNvSpPr>
          <p:nvPr/>
        </p:nvSpPr>
        <p:spPr bwMode="auto">
          <a:xfrm>
            <a:off x="3347864" y="4581128"/>
            <a:ext cx="1297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/>
              <a:t>2013 - </a:t>
            </a:r>
            <a:r>
              <a:rPr lang="es-CL" dirty="0" smtClean="0"/>
              <a:t>2016</a:t>
            </a:r>
            <a:endParaRPr lang="es-CL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1616145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733" name="Picture 5" descr="C:\Users\jpflores\AppData\Local\Temp\LOGO CIRE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57950" y="0"/>
            <a:ext cx="1785980" cy="79241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5353" y="1484784"/>
            <a:ext cx="1718647" cy="422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539552" y="476672"/>
            <a:ext cx="6048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4000" dirty="0" smtClean="0"/>
              <a:t>Plan de trabajo  </a:t>
            </a:r>
            <a:r>
              <a:rPr lang="es-CL" dirty="0" smtClean="0"/>
              <a:t>(3 productos)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14348" y="3284984"/>
            <a:ext cx="68099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es-CL" sz="2800" dirty="0" smtClean="0"/>
              <a:t>Zonificación de áreas de protección ribereñas</a:t>
            </a:r>
            <a:endParaRPr lang="es-CL" sz="2800" dirty="0"/>
          </a:p>
        </p:txBody>
      </p:sp>
      <p:sp>
        <p:nvSpPr>
          <p:cNvPr id="7" name="6 Rectángulo"/>
          <p:cNvSpPr/>
          <p:nvPr/>
        </p:nvSpPr>
        <p:spPr>
          <a:xfrm>
            <a:off x="642910" y="2060848"/>
            <a:ext cx="688141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es-CL" sz="2800" dirty="0" smtClean="0"/>
              <a:t>Construcción de línea base </a:t>
            </a:r>
            <a:r>
              <a:rPr lang="es-CL" sz="2800" dirty="0" err="1" smtClean="0"/>
              <a:t>biogeofísica</a:t>
            </a:r>
            <a:endParaRPr lang="es-CL" sz="2800" dirty="0" smtClean="0"/>
          </a:p>
        </p:txBody>
      </p:sp>
      <p:sp>
        <p:nvSpPr>
          <p:cNvPr id="8" name="7 Rectángulo"/>
          <p:cNvSpPr/>
          <p:nvPr/>
        </p:nvSpPr>
        <p:spPr>
          <a:xfrm>
            <a:off x="714348" y="4509120"/>
            <a:ext cx="680998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 algn="ctr"/>
            <a:r>
              <a:rPr lang="es-CL" sz="2800" dirty="0" smtClean="0"/>
              <a:t>Transferencia y difusión de los resultados finales del proyecto</a:t>
            </a:r>
            <a:endParaRPr lang="es-CL" sz="2800" dirty="0"/>
          </a:p>
        </p:txBody>
      </p:sp>
      <p:sp>
        <p:nvSpPr>
          <p:cNvPr id="9" name="8 Flecha abajo"/>
          <p:cNvSpPr/>
          <p:nvPr/>
        </p:nvSpPr>
        <p:spPr>
          <a:xfrm>
            <a:off x="3714744" y="2714620"/>
            <a:ext cx="432048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Flecha abajo"/>
          <p:cNvSpPr/>
          <p:nvPr/>
        </p:nvSpPr>
        <p:spPr>
          <a:xfrm>
            <a:off x="3857620" y="4000504"/>
            <a:ext cx="432048" cy="4320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500042"/>
            <a:ext cx="2305050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467544" y="908720"/>
            <a:ext cx="525658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2400" b="1" u="sng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Construcci</a:t>
            </a:r>
            <a:r>
              <a:rPr lang="es-MX" sz="2400" b="1" u="sng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ó</a:t>
            </a:r>
            <a:r>
              <a:rPr lang="es-MX" sz="2400" b="1" u="sng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 de l</a:t>
            </a:r>
            <a:r>
              <a:rPr lang="es-MX" sz="2400" b="1" u="sng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í</a:t>
            </a:r>
            <a:r>
              <a:rPr lang="es-MX" sz="2400" b="1" u="sng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nea base</a:t>
            </a:r>
            <a:r>
              <a:rPr lang="es-MX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endParaRPr lang="es-MX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Corresponde a la cartograf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í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 b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á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sica de los elementos </a:t>
            </a:r>
            <a:r>
              <a:rPr lang="es-MX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biogeogr</a:t>
            </a:r>
            <a:r>
              <a:rPr lang="es-MX" dirty="0" err="1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á</a:t>
            </a:r>
            <a:r>
              <a:rPr lang="es-MX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ficos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que describen el territorio y permiten localizan 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á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reas de inter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é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 para la conservaci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ó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 y protecci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ó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 de los recursos naturales. 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endParaRPr lang="es-MX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Pendiente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Drenaje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Vegetación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(incorporamos últimos catastros)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Suelos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Erosión 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Pluviometría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Glaciares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Humedales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Cuencas hidrográficas</a:t>
            </a:r>
            <a:endParaRPr lang="es-ES" sz="16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032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04664"/>
            <a:ext cx="2736304" cy="625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 rot="16200000">
            <a:off x="5963055" y="3406098"/>
            <a:ext cx="5652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u="sng" dirty="0" smtClean="0"/>
              <a:t>Redefinición de la red hidrográfica nacional (2014 – 2015)</a:t>
            </a:r>
            <a:endParaRPr lang="es-CL" u="sng" dirty="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214282" y="260648"/>
          <a:ext cx="6413369" cy="6303328"/>
        </p:xfrm>
        <a:graphic>
          <a:graphicData uri="http://schemas.openxmlformats.org/drawingml/2006/table">
            <a:tbl>
              <a:tblPr/>
              <a:tblGrid>
                <a:gridCol w="745147"/>
                <a:gridCol w="510974"/>
                <a:gridCol w="3000327"/>
                <a:gridCol w="635181"/>
                <a:gridCol w="976770"/>
                <a:gridCol w="544970"/>
              </a:tblGrid>
              <a:tr h="275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Región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Código BNA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n° Subcuencas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Población (INE, 2002)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Superficie (km2)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29"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Valparaíso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0500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Quilimarí y Río Petorca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331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265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0501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Ligua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11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60.343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3.971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65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0502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Ligua y Río Aconcagua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44.395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849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0503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Aconcagua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15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485.108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7.323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0504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Aconcagua y Río Maipo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850.959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2.314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65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0505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Maipo y Río Rapel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14.967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1.073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9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Metropolitana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1300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Maipo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30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6.158.272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15.205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34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O´Higgins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0600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Rapel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35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729.054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13.769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0601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Estero Alhué y Quebrada del Espino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5.422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683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2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0602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Sector Pichilemu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407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0603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Estero Nilahue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5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9.633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1.777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0604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Paredones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6.695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554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81">
                <a:tc row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Maule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0700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Maule Norte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4.916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620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0701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Mataquito y afluentes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29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249.949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6.324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0702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Talca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1.090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0703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Maule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46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655.986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21.149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2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0704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Maule y Río Reloca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503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0705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Reloca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4.225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628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0706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Chanco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9.457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199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2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0707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Maule Sur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567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81"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Biobío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0800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Costeras entre límite Región y Río Itata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5.687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548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0801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Itata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27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422.343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11.443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0802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Costeras e Islas entre Río Itata y Río Biobío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358.981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1.500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0803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Biobío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48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857.166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24.332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0804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Arauco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9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179.490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1.924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65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0805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Costeras entre Punta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Lavapié</a:t>
                      </a: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 y Río Lebu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8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75.610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1.201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65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0806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Costeras entre Lebu y Tirúa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11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46.772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3.062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34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La Araucanía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0900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Imperial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551.964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12.667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32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0901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límite Región y Río Imperial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52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2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0902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Imperial  y Río Toltén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661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0903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Toltén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30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187.197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8.517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32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0904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Queule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697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29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Los Ríos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1400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Los Ríos Norte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728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1401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Valdivia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257.580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10.339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1402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Valdivia y Río Bueno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5.463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764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1403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Bueno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336.755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15.184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81">
                <a:tc rowSpan="1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Los Lagos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1000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Bueno y 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Maullín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9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4.106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265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1001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Maullín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15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76.449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3.873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1002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 Islas entre 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Maullín</a:t>
                      </a: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 y Río Chamiza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8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175.938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640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Chamiza y 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Petrohué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7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1.384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1004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Petrohué</a:t>
                      </a: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 y Lago Todos Los Santos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2.658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1005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Petrohué</a:t>
                      </a: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 y 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Puelo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4.363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478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1006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Puelo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8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3.064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65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1007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Puelo</a:t>
                      </a: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 y 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Yelcho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17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15.455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5.883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1008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Yelcho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9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1.826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4.112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1009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</a:t>
                      </a:r>
                      <a:r>
                        <a:rPr lang="es-CL" sz="7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Yelcho</a:t>
                      </a: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 y límite Regional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9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s.i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2.714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1010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Islas Chiloé y Circundantes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145.790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9.291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1100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Palena y Costera hasta límite Décima Región</a:t>
                      </a:r>
                      <a:endParaRPr lang="es-ES" sz="7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1.690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3.167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763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Total general 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619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12.995.900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7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214.327</a:t>
                      </a:r>
                      <a:endParaRPr lang="es-ES" sz="7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4 CuadroTexto"/>
          <p:cNvSpPr txBox="1"/>
          <p:nvPr/>
        </p:nvSpPr>
        <p:spPr>
          <a:xfrm>
            <a:off x="1071538" y="214290"/>
            <a:ext cx="5786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/>
              <a:t>Cuencas  y subcuencas hidrográficas – XIV región</a:t>
            </a:r>
            <a:endParaRPr lang="es-ES" sz="2000" b="1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42844" y="1000108"/>
          <a:ext cx="8786874" cy="2944368"/>
        </p:xfrm>
        <a:graphic>
          <a:graphicData uri="http://schemas.openxmlformats.org/drawingml/2006/table">
            <a:tbl>
              <a:tblPr/>
              <a:tblGrid>
                <a:gridCol w="1034592"/>
                <a:gridCol w="844347"/>
                <a:gridCol w="4957821"/>
                <a:gridCol w="1049590"/>
                <a:gridCol w="900524"/>
              </a:tblGrid>
              <a:tr h="275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Región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b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Código BNA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b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b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n° Subcuencas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Superficie (km2)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81">
                <a:tc rowSpan="1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b="1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Los Lagos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1000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Bueno y Río </a:t>
                      </a:r>
                      <a:r>
                        <a:rPr lang="es-CL" sz="12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Maullín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9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4.106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265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1001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</a:t>
                      </a:r>
                      <a:r>
                        <a:rPr lang="es-CL" sz="12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Maullín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15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3.873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1002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 Islas entre Río </a:t>
                      </a:r>
                      <a:r>
                        <a:rPr lang="es-CL" sz="12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Maullín</a:t>
                      </a: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 y Río Chamiza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8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640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1003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Chamiza y Río </a:t>
                      </a:r>
                      <a:r>
                        <a:rPr lang="es-CL" sz="12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Petrohué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7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1.384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1004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</a:t>
                      </a:r>
                      <a:r>
                        <a:rPr lang="es-CL" sz="12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Petrohué</a:t>
                      </a: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 y Lago Todos Los Santos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6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2.658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1005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</a:t>
                      </a:r>
                      <a:r>
                        <a:rPr lang="es-CL" sz="12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Petrohué</a:t>
                      </a: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 y Río </a:t>
                      </a:r>
                      <a:r>
                        <a:rPr lang="es-CL" sz="12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Puelo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478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1006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</a:t>
                      </a:r>
                      <a:r>
                        <a:rPr lang="es-CL" sz="12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Puelo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8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3.064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65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1007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</a:t>
                      </a:r>
                      <a:r>
                        <a:rPr lang="es-CL" sz="12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Puelo</a:t>
                      </a: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 y Río </a:t>
                      </a:r>
                      <a:r>
                        <a:rPr lang="es-CL" sz="12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Yelcho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17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5.883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1008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</a:t>
                      </a:r>
                      <a:r>
                        <a:rPr lang="es-CL" sz="12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Yelcho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9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4.112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1009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Costeras entre Río </a:t>
                      </a:r>
                      <a:r>
                        <a:rPr lang="es-CL" sz="1200" dirty="0" err="1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Yelcho</a:t>
                      </a: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 y límite Regional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9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2.714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3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1010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Cuencas Islas Chiloé y Circundantes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34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9.291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88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1100</a:t>
                      </a:r>
                      <a:endParaRPr lang="es-ES" sz="120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Río Palena y Costera hasta límite Décima Región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4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200" dirty="0">
                          <a:solidFill>
                            <a:srgbClr val="000000"/>
                          </a:solidFill>
                          <a:latin typeface="Kalinga" pitchFamily="34" charset="0"/>
                          <a:ea typeface="Times New Roman"/>
                          <a:cs typeface="Kalinga" pitchFamily="34" charset="0"/>
                        </a:rPr>
                        <a:t>3.167</a:t>
                      </a:r>
                      <a:endParaRPr lang="es-ES" sz="1200" dirty="0">
                        <a:latin typeface="Kalinga" pitchFamily="34" charset="0"/>
                        <a:ea typeface="Times New Roman"/>
                        <a:cs typeface="Kalinga" pitchFamily="34" charset="0"/>
                      </a:endParaRPr>
                    </a:p>
                  </a:txBody>
                  <a:tcPr marL="4991" marR="499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1" descr="D:\HIDROFOR_rev\18 CONSERVACION\vegetacion nativa y humdales CBN.tif"/>
          <p:cNvPicPr>
            <a:picLocks noChangeAspect="1" noChangeArrowheads="1"/>
          </p:cNvPicPr>
          <p:nvPr/>
        </p:nvPicPr>
        <p:blipFill>
          <a:blip r:embed="rId3" cstate="print"/>
          <a:srcRect l="5357" t="4875" r="29190" b="9176"/>
          <a:stretch>
            <a:fillRect/>
          </a:stretch>
        </p:blipFill>
        <p:spPr bwMode="auto">
          <a:xfrm>
            <a:off x="3629465" y="42532"/>
            <a:ext cx="3938953" cy="67481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2 CuadroTexto"/>
          <p:cNvSpPr txBox="1"/>
          <p:nvPr/>
        </p:nvSpPr>
        <p:spPr>
          <a:xfrm>
            <a:off x="142844" y="2071678"/>
            <a:ext cx="28388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2013  -  REGIÓN DE VALPARAÍSO</a:t>
            </a:r>
          </a:p>
          <a:p>
            <a:r>
              <a:rPr lang="es-CL" sz="1400" dirty="0" smtClean="0"/>
              <a:t>2013  -  REGIÓN METROPOLITANA</a:t>
            </a:r>
          </a:p>
          <a:p>
            <a:r>
              <a:rPr lang="es-CL" sz="1400" dirty="0" smtClean="0"/>
              <a:t>2013  -  REGIÓN DE O´HIGGINS</a:t>
            </a:r>
          </a:p>
          <a:p>
            <a:r>
              <a:rPr lang="es-CL" sz="1400" dirty="0" smtClean="0"/>
              <a:t>2008  -  REGIÓN DEL MAULE</a:t>
            </a:r>
          </a:p>
          <a:p>
            <a:r>
              <a:rPr lang="es-CL" sz="1400" dirty="0" smtClean="0"/>
              <a:t>2009  -  REGIÓN DEL BIOBÍO</a:t>
            </a:r>
          </a:p>
          <a:p>
            <a:r>
              <a:rPr lang="es-CL" sz="1400" dirty="0" smtClean="0"/>
              <a:t>2014  -  REGIÓN DE LA ARAUCANÍA</a:t>
            </a:r>
          </a:p>
          <a:p>
            <a:r>
              <a:rPr lang="es-CL" sz="1400" dirty="0" smtClean="0"/>
              <a:t>2014  -  REGIÓN DE LOS RÍOS </a:t>
            </a:r>
          </a:p>
          <a:p>
            <a:r>
              <a:rPr lang="es-CL" sz="1400" dirty="0" smtClean="0"/>
              <a:t>2013  -  REGIÓN DE LOS LAGOS</a:t>
            </a:r>
            <a:endParaRPr lang="es-CL" sz="1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404664"/>
            <a:ext cx="3678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AÑO DE LOS CATASTROS DE VEGETACIÓN NATIVA,</a:t>
            </a:r>
          </a:p>
          <a:p>
            <a:r>
              <a:rPr lang="es-CL" b="1" dirty="0" smtClean="0"/>
              <a:t>CONAF</a:t>
            </a:r>
            <a:endParaRPr lang="es-CL" b="1" dirty="0"/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3071802" y="2928934"/>
            <a:ext cx="3640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195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/>
          <a:srcRect l="50132" t="16444" r="30919" b="11180"/>
          <a:stretch>
            <a:fillRect/>
          </a:stretch>
        </p:blipFill>
        <p:spPr bwMode="auto">
          <a:xfrm>
            <a:off x="3214678" y="-26145"/>
            <a:ext cx="2365434" cy="6775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179512" y="620688"/>
            <a:ext cx="34157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ESTUDIOS AGROLÓGICOS,</a:t>
            </a:r>
          </a:p>
          <a:p>
            <a:r>
              <a:rPr lang="es-CL" sz="2400" dirty="0" smtClean="0"/>
              <a:t>CIREN</a:t>
            </a:r>
            <a:endParaRPr lang="es-CL" sz="24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 l="22503" t="15002" b="9990"/>
          <a:stretch>
            <a:fillRect/>
          </a:stretch>
        </p:blipFill>
        <p:spPr bwMode="auto">
          <a:xfrm>
            <a:off x="5724128" y="2852935"/>
            <a:ext cx="3419872" cy="2482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5 Conector recto"/>
          <p:cNvCxnSpPr/>
          <p:nvPr/>
        </p:nvCxnSpPr>
        <p:spPr>
          <a:xfrm flipV="1">
            <a:off x="2987824" y="4857760"/>
            <a:ext cx="798358" cy="299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6200000" flipV="1">
            <a:off x="2312013" y="3240715"/>
            <a:ext cx="2149980" cy="798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 rot="16200000" flipH="1">
            <a:off x="4435964" y="1564772"/>
            <a:ext cx="1781390" cy="794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rot="16200000" flipH="1">
            <a:off x="3427282" y="2716330"/>
            <a:ext cx="3798754" cy="794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print"/>
          <a:srcRect l="33754" t="15002" r="4364" b="9990"/>
          <a:stretch>
            <a:fillRect/>
          </a:stretch>
        </p:blipFill>
        <p:spPr bwMode="auto">
          <a:xfrm>
            <a:off x="179512" y="2564904"/>
            <a:ext cx="285151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28 Rectángulo"/>
          <p:cNvSpPr/>
          <p:nvPr/>
        </p:nvSpPr>
        <p:spPr>
          <a:xfrm>
            <a:off x="5724128" y="332656"/>
            <a:ext cx="29912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400" dirty="0" smtClean="0">
                <a:solidFill>
                  <a:srgbClr val="FF0000"/>
                </a:solidFill>
              </a:rPr>
              <a:t>2016</a:t>
            </a:r>
            <a:r>
              <a:rPr lang="es-CL" sz="1400" dirty="0" smtClean="0"/>
              <a:t>  </a:t>
            </a:r>
            <a:r>
              <a:rPr lang="es-CL" sz="1400" dirty="0" smtClean="0"/>
              <a:t>-  REGIÓN DE VALPARAÍSO</a:t>
            </a:r>
          </a:p>
          <a:p>
            <a:r>
              <a:rPr lang="es-CL" sz="1400" dirty="0" smtClean="0"/>
              <a:t>2015  </a:t>
            </a:r>
            <a:r>
              <a:rPr lang="es-CL" sz="1400" dirty="0" smtClean="0"/>
              <a:t>-  REGIÓN METROPOLITANA</a:t>
            </a:r>
          </a:p>
          <a:p>
            <a:r>
              <a:rPr lang="es-CL" sz="1400" dirty="0" smtClean="0"/>
              <a:t>2010  -  REGIÓN DE O´HIGGINS</a:t>
            </a:r>
          </a:p>
          <a:p>
            <a:r>
              <a:rPr lang="es-CL" sz="1400" dirty="0" smtClean="0"/>
              <a:t>2011  -  REGIÓN DEL MAULE</a:t>
            </a:r>
          </a:p>
          <a:p>
            <a:r>
              <a:rPr lang="es-CL" sz="1400" dirty="0" smtClean="0"/>
              <a:t>2010  </a:t>
            </a:r>
            <a:r>
              <a:rPr lang="es-CL" sz="1400" dirty="0" smtClean="0"/>
              <a:t>-  REGIÓN DEL BIOBÍO</a:t>
            </a:r>
          </a:p>
          <a:p>
            <a:r>
              <a:rPr lang="es-CL" sz="1400" dirty="0" smtClean="0"/>
              <a:t>2013  -  REGIÓN DE LA ARAUCANÍA</a:t>
            </a:r>
          </a:p>
          <a:p>
            <a:r>
              <a:rPr lang="es-CL" sz="1400" dirty="0" smtClean="0"/>
              <a:t>2000  </a:t>
            </a:r>
            <a:r>
              <a:rPr lang="es-CL" sz="1400" dirty="0" smtClean="0"/>
              <a:t>-  REGIÓN DE LOS RÍOS </a:t>
            </a:r>
          </a:p>
          <a:p>
            <a:r>
              <a:rPr lang="es-CL" sz="1400" dirty="0" smtClean="0"/>
              <a:t>2012  -  REGIÓN DE LOS LAGOS</a:t>
            </a:r>
            <a:endParaRPr lang="es-CL" sz="14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500826" y="2500306"/>
            <a:ext cx="2643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Reg. Metropolitana</a:t>
            </a:r>
            <a:endParaRPr lang="es-E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85720" y="2214554"/>
            <a:ext cx="2643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Reg. De  Los Ríos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5944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285720" y="404664"/>
            <a:ext cx="45005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Zonificación de áreas de protección ribereñas</a:t>
            </a:r>
            <a:endParaRPr lang="es-CL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642910" y="2428868"/>
            <a:ext cx="34970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dirty="0" smtClean="0"/>
              <a:t>Se define como cauce, un curso de agua conformado por un lecho de sedimentos, arena o rocas y delimitado por riberas definidas, donde el escurrimiento de agua ocurre de forma temporal o esporádica</a:t>
            </a:r>
            <a:endParaRPr lang="es-CL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27584" y="119675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dirty="0" smtClean="0"/>
              <a:t>Reglamento de suelos, aguas y humedales</a:t>
            </a:r>
            <a:endParaRPr lang="es-CL" dirty="0"/>
          </a:p>
        </p:txBody>
      </p:sp>
      <p:cxnSp>
        <p:nvCxnSpPr>
          <p:cNvPr id="20" name="19 Conector recto de flecha"/>
          <p:cNvCxnSpPr/>
          <p:nvPr/>
        </p:nvCxnSpPr>
        <p:spPr>
          <a:xfrm rot="5400000">
            <a:off x="2357422" y="2142322"/>
            <a:ext cx="428628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571472" y="5214950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Tipología</a:t>
            </a:r>
            <a:endParaRPr lang="es-CL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793050" y="4429132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Ríos</a:t>
            </a:r>
            <a:endParaRPr lang="es-CL" dirty="0"/>
          </a:p>
        </p:txBody>
      </p:sp>
      <p:sp>
        <p:nvSpPr>
          <p:cNvPr id="24" name="23 CuadroTexto"/>
          <p:cNvSpPr txBox="1"/>
          <p:nvPr/>
        </p:nvSpPr>
        <p:spPr>
          <a:xfrm>
            <a:off x="2793050" y="5214950"/>
            <a:ext cx="861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Esteros</a:t>
            </a:r>
            <a:endParaRPr lang="es-CL" dirty="0"/>
          </a:p>
        </p:txBody>
      </p:sp>
      <p:sp>
        <p:nvSpPr>
          <p:cNvPr id="25" name="24 CuadroTexto"/>
          <p:cNvSpPr txBox="1"/>
          <p:nvPr/>
        </p:nvSpPr>
        <p:spPr>
          <a:xfrm>
            <a:off x="2793050" y="5988626"/>
            <a:ext cx="1207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Quebradas</a:t>
            </a:r>
            <a:endParaRPr lang="es-CL" dirty="0"/>
          </a:p>
        </p:txBody>
      </p:sp>
      <p:cxnSp>
        <p:nvCxnSpPr>
          <p:cNvPr id="30" name="29 Conector recto de flecha"/>
          <p:cNvCxnSpPr>
            <a:stCxn id="21" idx="3"/>
            <a:endCxn id="23" idx="1"/>
          </p:cNvCxnSpPr>
          <p:nvPr/>
        </p:nvCxnSpPr>
        <p:spPr>
          <a:xfrm flipV="1">
            <a:off x="1612142" y="4613798"/>
            <a:ext cx="1180908" cy="78581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21" idx="3"/>
            <a:endCxn id="24" idx="1"/>
          </p:cNvCxnSpPr>
          <p:nvPr/>
        </p:nvCxnSpPr>
        <p:spPr>
          <a:xfrm>
            <a:off x="1612142" y="5399616"/>
            <a:ext cx="1180908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>
            <a:stCxn id="21" idx="3"/>
            <a:endCxn id="25" idx="1"/>
          </p:cNvCxnSpPr>
          <p:nvPr/>
        </p:nvCxnSpPr>
        <p:spPr>
          <a:xfrm>
            <a:off x="1612142" y="5399616"/>
            <a:ext cx="1180908" cy="77367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4697" y="0"/>
            <a:ext cx="42793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6072198" y="142852"/>
            <a:ext cx="22145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Fuente: Mininco, 2013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HIDROGRAFIA-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4348" y="285728"/>
            <a:ext cx="7858180" cy="6357982"/>
          </a:xfrm>
          <a:prstGeom prst="rect">
            <a:avLst/>
          </a:prstGeom>
          <a:ln w="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428596" y="357166"/>
            <a:ext cx="557216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500" b="1" dirty="0" smtClean="0">
                <a:latin typeface="Arial" pitchFamily="34" charset="0"/>
                <a:cs typeface="Arial" pitchFamily="34" charset="0"/>
              </a:rPr>
              <a:t>Red de drenaje superficial modelado con distintos DEM…..</a:t>
            </a:r>
            <a:endParaRPr lang="es-CL" sz="15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30 Imagen" descr="dem_comparacio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7624" y="1052736"/>
            <a:ext cx="6599087" cy="544809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" descr="Lid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981075"/>
            <a:ext cx="87376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Rectangle 6"/>
          <p:cNvSpPr>
            <a:spLocks noChangeArrowheads="1"/>
          </p:cNvSpPr>
          <p:nvPr/>
        </p:nvSpPr>
        <p:spPr bwMode="auto">
          <a:xfrm>
            <a:off x="1907704" y="332656"/>
            <a:ext cx="5340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dirty="0">
                <a:latin typeface="Arial" pitchFamily="34" charset="0"/>
                <a:ea typeface="Times New Roman" pitchFamily="18" charset="0"/>
                <a:cs typeface="Arial" pitchFamily="34" charset="0"/>
              </a:rPr>
              <a:t>DTM </a:t>
            </a:r>
            <a:r>
              <a:rPr lang="es-ES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Lidar</a:t>
            </a:r>
            <a:r>
              <a:rPr lang="es-ES" dirty="0">
                <a:latin typeface="Arial" pitchFamily="34" charset="0"/>
                <a:ea typeface="Times New Roman" pitchFamily="18" charset="0"/>
                <a:cs typeface="Arial" pitchFamily="34" charset="0"/>
              </a:rPr>
              <a:t> (Sector de </a:t>
            </a:r>
            <a:r>
              <a:rPr lang="es-ES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Marchigue</a:t>
            </a:r>
            <a:r>
              <a:rPr lang="es-ES" dirty="0">
                <a:latin typeface="Arial" pitchFamily="34" charset="0"/>
                <a:ea typeface="Times New Roman" pitchFamily="18" charset="0"/>
                <a:cs typeface="Arial" pitchFamily="34" charset="0"/>
              </a:rPr>
              <a:t>) VI Región - 1 m.</a:t>
            </a:r>
            <a:endParaRPr lang="es-CL" sz="18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1924" name="3 CuadroTexto"/>
          <p:cNvSpPr txBox="1">
            <a:spLocks noChangeArrowheads="1"/>
          </p:cNvSpPr>
          <p:nvPr/>
        </p:nvSpPr>
        <p:spPr bwMode="auto">
          <a:xfrm>
            <a:off x="3059113" y="6381750"/>
            <a:ext cx="3313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Escala 1:5.000 (predial)</a:t>
            </a:r>
          </a:p>
        </p:txBody>
      </p:sp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179512" y="5445224"/>
            <a:ext cx="74882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000" b="1" i="1" dirty="0">
                <a:solidFill>
                  <a:srgbClr val="FF0000"/>
                </a:solidFill>
                <a:latin typeface="Calibri" pitchFamily="34" charset="0"/>
              </a:rPr>
              <a:t> Cantidad y calidad de información vs Objetivos de mi toma de decisiones…</a:t>
            </a:r>
            <a:endParaRPr lang="es-CL" sz="20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 preferRelativeResize="0">
            <a:picLocks noChangeAspect="1"/>
          </p:cNvPicPr>
          <p:nvPr/>
        </p:nvPicPr>
        <p:blipFill>
          <a:blip r:embed="rId3" cstate="print"/>
          <a:srcRect l="29105" t="7805" r="27783" b="15045"/>
          <a:stretch>
            <a:fillRect/>
          </a:stretch>
        </p:blipFill>
        <p:spPr bwMode="auto">
          <a:xfrm>
            <a:off x="5652120" y="112135"/>
            <a:ext cx="2376264" cy="3222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/>
          <p:cNvPicPr preferRelativeResize="0">
            <a:picLocks noChangeAspect="1"/>
          </p:cNvPicPr>
          <p:nvPr/>
        </p:nvPicPr>
        <p:blipFill>
          <a:blip r:embed="rId4" cstate="print"/>
          <a:srcRect l="26137" t="7579" r="31008" b="15045"/>
          <a:stretch>
            <a:fillRect/>
          </a:stretch>
        </p:blipFill>
        <p:spPr bwMode="auto">
          <a:xfrm>
            <a:off x="5652120" y="3429000"/>
            <a:ext cx="238268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467544" y="5229200"/>
            <a:ext cx="5328592" cy="7386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CL" sz="1400" dirty="0" smtClean="0"/>
              <a:t>Queda de manifiesto en los documentos elaborados por INFOR (2009, 2010), la falta de información técnica que complica la implementación del reglamento. </a:t>
            </a:r>
            <a:r>
              <a:rPr lang="es-CL" sz="1400" dirty="0" err="1" smtClean="0"/>
              <a:t>p.e.</a:t>
            </a:r>
            <a:r>
              <a:rPr lang="es-CL" sz="1400" dirty="0" smtClean="0"/>
              <a:t> antecedentes de precipitaciones, suelos etc., </a:t>
            </a:r>
            <a:endParaRPr lang="es-ES" sz="1400" dirty="0"/>
          </a:p>
        </p:txBody>
      </p:sp>
      <p:sp>
        <p:nvSpPr>
          <p:cNvPr id="6" name="5 Rectángulo"/>
          <p:cNvSpPr/>
          <p:nvPr/>
        </p:nvSpPr>
        <p:spPr>
          <a:xfrm>
            <a:off x="395536" y="908720"/>
            <a:ext cx="46085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 smtClean="0"/>
              <a:t>Con la promulgación de la Ley de Recuperación del Bosque Nativo y Fomento Forestal, Chile dispone de una legislación destinada al desarrollo sustentable de los recursos vegetacionales originarios. </a:t>
            </a:r>
          </a:p>
          <a:p>
            <a:endParaRPr lang="es-CL" dirty="0" smtClean="0"/>
          </a:p>
          <a:p>
            <a:r>
              <a:rPr lang="es-CL" dirty="0" smtClean="0"/>
              <a:t>Esta normativa tiene como espíritu impulsar el progreso social y económico de las comunidades rurales en equilibrio con la protección del medio ambiente.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338384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24"/>
            <a:ext cx="357158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Rectángulo"/>
          <p:cNvSpPr/>
          <p:nvPr/>
        </p:nvSpPr>
        <p:spPr>
          <a:xfrm>
            <a:off x="428596" y="357166"/>
            <a:ext cx="31352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500" b="1" dirty="0" smtClean="0">
                <a:latin typeface="Arial" pitchFamily="34" charset="0"/>
                <a:cs typeface="Arial" pitchFamily="34" charset="0"/>
              </a:rPr>
              <a:t>REPRESENTACIÓN CARTOGRÁFICA DE LA INFORMACIÓN GEORREFERENCIADA DE DRENAJE SUPERFICIAL DENSIFICADO</a:t>
            </a:r>
            <a:endParaRPr lang="es-CL" sz="1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39750" y="2928934"/>
            <a:ext cx="33178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500" dirty="0" smtClean="0">
                <a:latin typeface="Arial" pitchFamily="34" charset="0"/>
                <a:cs typeface="Arial" pitchFamily="34" charset="0"/>
              </a:rPr>
              <a:t>Información cartográfica referencial para los planes de manejo silvícola del bosque nativo (ley 20.283) a escala 1:35.000</a:t>
            </a:r>
            <a:endParaRPr lang="es-CL" sz="15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 descr="C:\Users\jpflores\AppData\Local\Temp\CRUCE PENDIENTES2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4636" y="0"/>
            <a:ext cx="529936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9174" y="2636912"/>
            <a:ext cx="20002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AutoShape 6" descr="data:image/jpeg;base64,/9j/4AAQSkZJRgABAQAAAQABAAD/2wCEAAkGBxITEhQUExQVFhUXFxoaGBYYFxgYGBgWFRgWFxUYGBgYHCggGBslHRcXITEhJSkrLi4uFx8zODMsNygtLisBCgoKDg0OFBAQGiwfHRwsLCwsLCwsLCwsLCwsLDcsLCwsLCwsLCwsLSwsLCw3LCwsLCssLCssLCwsLCwsLCwsLP/AABEIAOEA4QMBIgACEQEDEQH/xAAcAAABBQEBAQAAAAAAAAAAAAAAAwQFBgcCAQj/xABEEAABBAAEAwYDBQQHBwUAAAABAAIDEQQSITEFQVEGEyJhcYEHMpFSobHB8BRCYtEjM0NygpLxFRYkU2Oi4RdEk7LS/8QAGgEBAQEBAQEBAAAAAAAAAAAAAAECAwQFBv/EACERAQEAAgIBBQEBAAAAAAAAAAABAhEDIRIEEzFBYVEi/9oADAMBAAIRAxEAPwDcUIQgEIQg8ITafARP+ZjHerQU6XhQZh8TeGRRmIxsawkG8ooGiN1QcVO0jxcgtF+KWJaS1oPia035EkFY/wATlddWdwuWXy1vovi53X4dtq9k1wuHkbLmI0IO/JKZxTdb1F9Uu5pJG9fRRNkpZ7NVfkm+LwReAQPF0u07knLOQB8t/qm44m4O332Q2a/7Hpvid4ufkmLoCLvbkeVqckje4WRXumz8ED8zj7dURDwODXeK68k6m4kOQoHy1/klpWNzZSL8v5rmTBNy6CrP3IIqSbVKRvv05p1LhWtFc+qZSwlvugeRs/eHv5p9h6DSb16qHbI7a13nNIJXEtAG9phlBoBJscT1KXZSCTwMNAl2/LRdyYoDT71xFKCL5jkkpZB01KNa6KyzjQHYpNrAD4dPMc0gI71TuNuhtAnNKSarTr/ND4qFkaJTvtaJBFfoJGSe9D9OSK87/wAkLnP6IQfWyEIXZgIQhALly6XLkGV/FKAMfY1ttkdNfv8AdZZxCUHQggULpaF8T8/7S+nitPwGizyb+9r6LjVp3hYQxoO5drfILnHT+HTUrxrS6IZf3dzrv5KPc14snakiOHyWQVzE4uJ0vLt008027snU7etJxgGPOmzeun5q6Eo/EUAT5KDxmOJOh+nRLyakjUgfcFHYlrQfCQrIOZZiTm1tPJ8VbWkdEybKeoXTBWl37FULPfYPUfmkHybH9Wkjd6nVeEKaCjPonT4mgXmBN9UxCcOjAA115hTQ7YfZKA0kWlOmx3zUHcctUunAnfdeRweSWMY6o1HLXkIFkpXK2k6ggBr06IujDF0KXXD8BJK4BgJtO38PMjw2MFzvIXZ6ADdbN8KOzL8PG6SVha51BocKIA3NH2+ism2azL/cXE/Yd96F9HoWvAdIQhbQIQhAJnxR8gieYxbwNB5p4vCEHzd2r4hKZ3mW81m701VfGJjdvofIUbX0B207CRYwFzKZKeZuj69D5rN3/DnE4Vr3FofreZpsBtemi56EHAahGhAr9FV/iEzgdfx3UzjJaNEbeqgsViBmOgo/UKSDyLG00gjXqm83ETzopWVoPy7deqZ4iI5soHOldBKXGOPP1/8AKSzZtaUoeBkNsu1S+E4SALkP+EfmU3BBu0SjYHHVTDXRsfTGak776dUYhzr1b4Dz0sJsRBC6LdFMYONlmowNNzt5brjHYYXYLQfLS1KIvu9EvhcG54sBO3YJ5bYojou8JisgrL9Bz52oGjI6GuhtOIxQ33XWKna8baqzdhezzcVK2Mmsx1Ppr7osRGBwznvaBZWi4T4WyyNDyQywKB319NlfOCdhcJhnNe0Oc5u2Yir61Ss4W5j/AFbWUf8ApCeUzb6UQE6wnwrr5pRXQAlaehXxjO1e4H2QwuGLXMZbwKzHXXqOhVgpeoWpB5SF6hAIQhAIQhAIQhAJHEB2U5QCa0B2vzStqO43xiPDMzyH0HMoPnrtpgpI5X6GrN6Cgqc1hc8N11K0Xtx2hhxUpeGljTQPOzzOypk+BtzSwHrXX3Oy5h9JECMrR8tar1uAa3xHV13qTyTrBsAd49Lqh+ua6nLbcXVQ2F7rIYzvzZdRy9ElIc9k3roADWiaYjGguAb122UhFFlb4na1sPruqGDgGghtWfPVR8+Ldt15J1KG3VHT9bpuXBoOm+uoWgthZXEG9K6JKbECnAfVe4Z7nktYAL3PQcynzGRNBAaDXMi7WQYGYhoA97/88k4lljvXQnnyKb93GKvTqBt5LmabS3NBbsNBuoLV2e7AzYw3Gab1O31Wi9m/hs/DSMf37TR5Ag6eqr/w57fCCHup22xt5XNrNfQ9Qr5wTt9hJ7BeIyPtka+lc/Jaki7WsLpJwzNcA5pBBFgjYhd2uiPUIQgEIQgEIQgEIQgEIQgF4V6vHIILtbxh+GiD2NabNG+Xt9VkfbTtY7FFo+VwsafKbNjQ7K1fEzAY2STwte6HSsmvLWxyO+6yTiOGcx9ODhXqCueVqucUTYBINdNkiMS2MGgL8l7LOCCk8PwvvACTlvUXrY3JrkEiOcPi3ON9PTfql8RmJtpLh+8NK13SrcHCKoF1ew9wE5OJZoGtB/WuigjHQseTXhy0RlHNdiDOd3DzKfYjHxt0cHEnkBQ+7dReeU3kBy9TQQJzNrmDXUVSQ/ZgRfiJ+o9glcQ9xAzNqtjzXIxrBWl0OeiocwxBocW6cvNN6LrvUDlX4rjE8RLttAkXYkuPNNByQ1tXXp+C7bHZoUQeQ5JBzNNtOoK9iz14RQ62FLA/wIILmOsDl1ocks+VwNNbl86TTD20lzt/yO6VLnEl2U/gFBoXYrt9Nhg2KQd5ENhoHAk6kH8ltHDca2aNkjLyuFi918uYKR7yA1t61+S+iuwnDJYMIxsp8R1y/YBA8P5+63jaqxoQhbQIQhAIQhAIQhAIQhAIQhB5SYcU4NBiGlssbXA86Fj0O4UghBj3Gfg68kmGVmvJ1t/AEKk8X4DPgjkn0LdiDeZvka2X0o80sU+KfaKPEPDA0ZWWA7cnUWfLZYygoUsmlDwD7ymjJwHaHfQk/iu3yteToSBz15JF8YIIaPp+drIkIZGtsjU3od6/kksTxCwar1OuvpyTNmHe0aEpn3Ty+nWG77bpAuZXynQWL16BLO4ZZ5MHmd04wWguqaPlCMTI9zgABV/onkoIuXhjm3XiHpST/YJPsu+inWzZfxPTyST8QCQCbu7/ACTdEPLE9nzbeRv2SjJxpon2JjDxv7aWPZNzgSNiHHmB0V2HOGe6V4DGlzjoAATfsFofZ/4a4yYgz1E3z39m/wA0/wDhV2GcO6xrn5dSWtA8Wmmt6UdVsYCsxFZ7M9iMJgxbWB79y94BNj7I2arMAvULoBCEIBCEIBCEIBCEIBCEIBCF4UHpXD3gAk6Aa35JLGzFrHOaMxAJDdrpZX2m47jpw5gIYw6Fo6Xz/wBVLQ27e9spHudHG4iO9NK02s9eaznGOBdqCddTvfonHEm0dXg0f1fJIR4eVzszY5COtGvqdPoudUTsa0DMNPs8r8wN153ozEGtB/opjD9jMXiMpdTBz3KteA+GkTR45Hm96IA/C1E0y3E4qzlH4r2TMG6kGuWoWsP+GmF3aDfm5x/FO+G9hMPG4EtBI1FjmmxkUFlg0I6BevzZhpuP1rst7dwiIisoTQdm4LvIFNmmBYrEACgD9Vw0bUavmSt9xnZfDSCjEz/KFBSfDfC/umRnSnX/APYFNrpkMkZFH7+i0r4RcAhxb5DiG5+7aCBsLcf3q1OyS4n8M3BpMUuY1s8DU+o/kveyHC+I4BzpQwixRa2n6ebR4q9FrGzaNyweEZEwMjaGtGwGwThUPhPxBafDOzKRuW8vVp1Ct2B4pFKLje13odR6jcLqHyF4CvUAhCEAhCEAhCEAvFHYrjUEZyukGb7Lbe7/ACtsplJx5x+SJ1fakIb9Gi3fWljLPHH5rUxt+E8Skp8Q1gt7mtHVxAH1KquO4liXFoBABNOIBGVvXez9UznwbXAl8bZHXo51O8PMkm6NclzvPPpbx5b1pL47tthGGmvMruQjBdfvt96iz2yxTnDJgZMhPzF1O9gW/dqqrx/iZwYDI4YgH348pDrHK2kKuydqHB5ljjYyQtIDw6Q5cza8LC/I0+dcluZy/CZY2fK78X+Icccha+GcPAosLw1vqQRahomYniZzNaIMPdZqJBI3oaGQ/QBMuyePn4gGQYinsyEyFzWmQNbXyvIzNJNCx1K0yJjWgNaA1oADWgUABoAByATLJJEDwzsbhIaOTO/7b/EfYfK32Cl/2GP7IThFrncmtPA0DZCFyXAanZAoG+EuJDWjdzjQHuV7BT/lEjh1y5G/WQi/olsbhW4hlsfoW/0bxqGuJ1cBe9adRqoiXg3fCGKad8jI7MgZJkEjh8okymy0HMMpPRdpxxi2pWERu2P1cBfpbdfZE8cbWhzn5QdATVEnROIOE4RjabDAABWjGbdLKq82BhmmMbY3ZHgiSK3ZBRblf0Y4UdW7ihrsr44pupx2HNWCHDqDf3JvalMOW1eR0eUV4qHgA6gnQeahmYyOW3xm2FxynkcpLSR5Eg0uXJjJ8NY3ZQlc2vCV4ubRtjuHwzD+kYHHk7Zw9HDVQsnBZICZcM9ziB8hAzex2d6EfVWK14VrHKxLFd4R8QMQ0nvGseAaoW0/mAfZXPhXbDDTUM3du+y/T6HZUftLwc5u+ibq7+sA6gaPrzF36X1SZ7PZZGuDmuiIDs0jgwWRsQLP3e69M7jF6a4x4OxtdWqDwuUNkDIJiDvk1LHDnlBsge6tcPExmyEtLgLqxmrrXRQ2lEJCLEtdsfbmlgUV6hCEFVhwwaKaA0dAAB9AlHMXVrkuX5zzyyu7XrxtJkBM+ITtYxznPbEKPjcRQNb66H05p48qtcf4a1z++kIcGN8LXmmNcOZ6WSASvRx9u9y1jus97RcSxTwWOf38ZNsmbA5jWkba5a233BvTZe8A4VjJYmmFuFNk5HOcxshANG2k2OdaK5/71yCssbRe5GLb3O+lMbqfpsuG9rOHgM77EQtfFJn8DXONm848DNBemuuh6r6PDfLp4M/k+7O8NGDfJJPKwOlaBlLrIymyG83D0HJT8PE4n/K7NW+Vrz9abos+492p4XOWujxP9KHMPiw8sjDlLfC5jg0EECtdrPUqUwfGoyO+kjYWRjPnZhgxwDdnNIkc+vQUdiV3yk2k2uZxDf4v/jk//K5/aW9SPVrx+LVQsb29w0L3Ow0MkpdYc985YLd4jTHlxodcoA2HRMpPifKf/bxtrn3znkeesdWsWYnbTonZiA3W9RWtjXb6H6LrFMDG3K5kbSat72sBJB0GY6mr0WV4P4hTFxLQ7NWmUMOXeyKjH2jvaUn4/wATd4wcY5jtbLIi0G9Mg7s0d9QFjyx39nZ33XEsBNIIXOdESXh0YMsZa/VmZpFHStRr5lPYfiTiYge+wYI/edG2WMne7tv4FedmMZj3skMrMS52YZXPkZH4Q3wisrDW+wPqnkkHF5bMkuFif+46Nr3ZL3Jaba8+trc5DxNcT8TsK+LK7Cyn+El2bTqS0k+6iB8X+7bkgwoaAT873yOskk2KBO/VTbeyWJd/XcRxB6iJois89ieeuyd4fsbhGgB7XzVt30jn6nc1YFn8k92Q8We47tNxTibxCM5aTqxrQGgdXBugHm8rUeA8P/Z8PFCTmLG0XdXEkuP1JTvDYZkbcsbGsb9ljQ0fQLtc8s9rJp7a8tFry1lRaCvCuXOqtyToABZJOwA/VbnRNbRF9qMZ3eHcR8xBA/ynMfax9Qqt2r4jFPBFEwOLo6z2KAOWtNfVT/E+GvMj3YnERsY4BrYGAve0DNz2LiXEk0Bt0C5wogiJMUNu/wCZL43ezflavXh1GL3TLsbh8Sx/eFhawAAOf4GZaGxO/spTtNx6M0Yntzt3eI2k0dKbIdRz26qF4xipZHHM5zq5XoPQck3wXgsmuW+vXl1V3tnSa7G4uaTFRtLpcpNnMXUcuvNau1UfsAwvfJIQSGjK1x2zH5q5aCvqr0EaCEIQVgRPOzD9FAdtOOOwELJXRF+d+RozVrlc63GjQ8Ne6ouM+IuMf/aH2ofgFV+PcdxMzdXlxDg5uajqDoadpYtfNw4MNyPTlyanTReH43HY5rXtmZBG/wCUN1dzJBc4WXaHQAbJbEcHe+J8T8XM8yscO5kpjiBzLXNsNJrXTceizbsnx/ENjkw72xzRCn5H2SCSAac0ithonUnG5AHshZHBnBDjGDnN8i97iQPSl09m43Uc/LLKIp/axzSBHhsGzLpRha51je3FoG/koqTGGVz3yBmd7i4kMB3AFN109NlFlhFef6Kcxxg/61+K9l2zhpYcBO52ZkLIGUD4xHI9wIFkl8rC1o30FdAu8bw6FkbJZHygljfFHb83KznIyN/hApRcTSWZcxyn9390+23uvX4Id3Q3F6EurroNgVj776auPXSQ4JPw50gZijIxp/tmFxYD0dGNR6gn0Wn8B7F8IcM8OTE+Zlzj/IKI9wsXwmJwwcBJC9zKolsmWQE/vNdRB9CKTl/DISc+ExQvdrJf6CUHoH2WOPmHBbvG57fROB4bDBYiiZHe+VobdbXSdL5/w/a3jGE3llyjlK0SN/zOBv6qZwHxgxI/roYn+bbYfpsuN4q15NmXizTC/GGA/wBZh5G+jgQnzPixgDu2Ue1/ks3jyNxfCuVRz8VeH/8AWP8AgH81a+yHFWcQidNG2RkYeWBzwAXFoBdlAOwsC+t9E9vI8oelclOsPJhnyOibK10jd2ZhY9t0pinYeL5nC+l2for7VPJHrsx0Mzqa37TjlH1KjeLdosrD3LADYAc4A8wNAuOHkyRd4+3yEupxNkZXEDLejduQC3OL+s3I8kxjAPCM38Tjkj9ifE72Huo/j80rYgc9W4CmeFtU4kfadt19knl8Qsno53zG6NgOPnpTR9yT7Vyf0bP7xP8A2kD8V0mMibVcPJcKPME78ip5h0Kr0bqIUh/tRhc9jTbmfN5Grr11CqPMZOGklVzivErIaDVanXnsPuSfHOMZQSNTs0dXH8lL9hfhhi8URNjC6CE65NppAdef9WPM69AN1Vat8NIq4dAebs7j/ie78qVqTXh2BZBGyKJuVjAGtbZNAeZ1PqU6QCEIQYc7hXDmC/2aV397EO/BrQvOJ9ncDNhz3TXQTEEN8TpIydPmzat3Go+/VPjB1Uc4vgNnVhPPauYP1Xk9TnePGWR6vTcOPJlqqHwPAvgxckUgpxjNj/EKN7H1CfPip23NXIxQy5S4Xl+V2mZoNZm3zF3oU84jguHQtD3mVxIsMymyPo0Vp1WuHmx5Z+w5+DLiv5WdcM7Iue97nxyOjLiWljovlJ0sPcCrLhOwOEOrm4gef9ER/wBrimPHMVHipMhzQxs2j3zg6Z/Do7bSr3PNMji34XMyKfummj4Xh16bi22D7Ar026cccZl19rUOw/Doxb53RD+NzWX7HdMeO9mBAwTQkzQEAkiiWg7OFfOzzGoVc4Zi3u73xMe/5mySFxeSLuMb5nPBAyk1Q91O8NxeJwjnva8Swve7NE9uQO1p5y2TE6z79CuGfJjZ29GPp88b094d2Lw2IgzgEOBINaajqK3pRHE+wTmXkshX3s1xPCxs7tso1keSHOBLAXDIHHplIAP8OptWaJsb7ylrgDRINi6vQjddsLuR5c5ZldvnyXCYjD/K+Rg6BxA+g0Tf/aRJqSOF/Vzoxm+rKtbJ237MzYiNowwjBvxBxykjlRojfqqpwP4TzlxOIc3+GOMlxJ6udVAem62xtQzLCf7CvNsjm/c4OC4y4fcicf4oz95AWqzfDLDsNzYgRt5tZTpD7HRvuneB/YMJrhMMC8f2039JJflejfalOlUbgnw/mxQD2RzxRb97N3cbK66nM72BWndlcZh+GYcYdkpxDrJJaMrAXEk0Tvqd/JQPEeKyzG5Hl34ew2TRgURYOK9o5JHEtDYydywU8joX/MR7pxDICATZJAJvqqxNIAprAy2xvoFKpTisvhqv3gfz/kpPCYxjIGgvonMaGrtXuO3L3Ve4xJTW+d/d/qoufiTjoNP11SCyYjjDW2WgA/accz/bp7KCxfEC+7PqXEknmooz3o23OPIAkk+QGpVp4L8PcZiKMv8Aw8f8YuQ+jOX+Ij0VFXkxzQbJ0Bsn081OcH7KYjE5nYeLI2U26eQFjTfNoIzPPoK81pvZ/sLg8LTgzvJB/aSU4g9Wt+VvsL81aAEFK7L/AA5w2FcJZP8AiJh8rntGVh6xs1o+ZJPorrlXqEAhCEAhCEGSyss+HX01/BcSQOykPY7KdMxa4Ns7AkiteS1oRgbAD0FJPGYZsjHMeMzXCiD0WM8JlNVvjzuF3GNYfs9K95ETgxgHje75Y262TrrpsEt2j4j3xw8UHjbhyMssgLs5ADS5wAsNrn6HkrhFgu5MuHmBfE8WHc3N2BsfvChfmL5pbhXZmGIGiJA4buaDbTyPIhc+L0+OMv67c3qcs8p+MX7Sx95KxsLC1zm26FluIeSQ4sLAS5p0203XWE7DTVc4jwzTzmOZ556RNOb60VtI7PwxjLG79naf3YWRxkjzdlJTKTsPh3aiWa+pcxxPrbV0mH9ZvP8AWM0xzEYEQPcxju8boQ8R5Lvfw2a1B5pbH4iogOdfmd1pfEewROXunRENABErXW7qS5rqG+wA9eaYy9h8HFMXSSh0W4hLe8kvXTMTWQXYBHIXa8vL6a5ZS/T18PrMccf9fLLoMJnbG9jywh+UuOzTyy/bvQ1stj7MyYkxATMaGAf12UQg+rDoT/EzT0TfE8dZEysPC1gGznAOd5UB4W9VXsbxOaQ5nucfMm/oNh7L0YYWfby8vPM99LnjeO4eIeG5SdNPCy/XevQKucS7WTPtrCGN/gFX+ZVflLjW59TouYx7rq85aSUnUmyeq4cUuBmAugBz6/qlyco8/wCSBuxl8t0rl80Pfppumck4boiPZ9vL+Sc8QdOYYBhzlt1yG6OUXQvpe/oE34fwvF4t1QROeNi75WC97edPpZ8lofZ74bloH7VMXf8ATj8LPQvIzH2yoqg44yzytihY6V7W0QwWbNXfTlurPwL4YTSU7FyCIf8ALZTnnyLvlb7ZlqPD+HRQNyQxsjb0aANep6nzKdUgieB9msLhBUETWnm8+J59XnX22UsAvUIBCEIBCEIBCEIBCEIBCEIIXtFACGu5ix7Gj+LQofA44xHKbLD93orFxuO4X+Qv6KnOl0DTv+Nboh52qw+FxEDnPAlMdENbMYze1OyGzzNHXTTVVDGdpJy0ND+7YNAxhygDzdeZx9SlcTETJKKJ1B/X1TaPBYdo1b3pP2tvdFOeF8amewtMrnC+Z1+u5Hkly3qmuEY0fK1rR0aKCcFQNsawZK5392ijJYffopWdml/rdIPcNt/ypIIjuy4rruALBK9xGOaNB92/r+Kj3YzM4N1cTs1osk8gBuVQ/k1bZOnIXf3BNp8WxoBGp032Hvy1Vl4R2JxuIovAw0ZH7wzSEf3AdPcj0V64D2HweGpwj7yQf2ktOIPVo2b7C0GX8J7L47GasjLGE33slsab6D5newrzV/4D8NsLFTpycRJ/F4Y78mA6/wCIlXYBeoOIog0ANAAGwAoAeQGyUQhAIQhAIQhAIQhAIQhAIQhAIQhAIQhBxIwEEHUEUR5FVDi/ZeT5oXAgbNOjgOYvY6+iuS8IQZBxiGdjgXNc150ojQ3v5HbzGq7Zw+U2XxTlg2LY3ZTvZOUWtbyoLUGOOkYHjJWUjltpv72o/j3HhA6NjWZnSE86AArn11/FXzt/2fLgJ4Iy6TNT2sFlwOzqHMVV9D5KnR8LxMzw1uFlzjm9hY1t8y99D6Wik+J4+mXYqxVc1DxzTTu7uFjnuP7rG3/mrYeq0Lhvw3a4h2Mkz1tFGS1g9X6Od7ZVeeH8NhgYGQxtjYOTQAPfr7ojMOCfDGZ9OxUgjbvkjIc/3cRlb7WtD4J2cw2FFQxBp5vPiefV519tlLBeoPAF6hCAQhCAQhCAQhCAQhCAQhCAQhCAQhCAQhCAQhCAQhCAXhXqECfNeIQg7C6CEIBCEIBCEIBCEIBCEIBCEIBCEIBCEIBCEIBCEIBCEIP/2Q=="/>
          <p:cNvSpPr>
            <a:spLocks noChangeAspect="1" noChangeArrowheads="1"/>
          </p:cNvSpPr>
          <p:nvPr/>
        </p:nvSpPr>
        <p:spPr bwMode="auto">
          <a:xfrm>
            <a:off x="155575" y="-1462088"/>
            <a:ext cx="3048000" cy="3048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797152"/>
            <a:ext cx="17526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92696"/>
            <a:ext cx="29146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 descr="http://sprites.comohacerpara.com/chp47/imagenes/ilustraciones/055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420888"/>
            <a:ext cx="1561356" cy="1040904"/>
          </a:xfrm>
          <a:prstGeom prst="rect">
            <a:avLst/>
          </a:prstGeom>
          <a:noFill/>
        </p:spPr>
      </p:pic>
      <p:pic>
        <p:nvPicPr>
          <p:cNvPr id="1044" name="Picture 20" descr="http://www.deordenadores.com/wp-content/uploads/2014/05/como-reparar-un-disco-duro-extern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3284984"/>
            <a:ext cx="1448561" cy="1086421"/>
          </a:xfrm>
          <a:prstGeom prst="rect">
            <a:avLst/>
          </a:prstGeom>
          <a:noFill/>
        </p:spPr>
      </p:pic>
      <p:sp>
        <p:nvSpPr>
          <p:cNvPr id="9" name="8 Flecha derecha"/>
          <p:cNvSpPr/>
          <p:nvPr/>
        </p:nvSpPr>
        <p:spPr>
          <a:xfrm>
            <a:off x="3995936" y="2420888"/>
            <a:ext cx="864096" cy="15121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Picture 2" descr="http://www.sinap-sys.com/img/566063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1124744"/>
            <a:ext cx="2193728" cy="1645297"/>
          </a:xfrm>
          <a:prstGeom prst="rect">
            <a:avLst/>
          </a:prstGeom>
          <a:noFill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20072" y="2996952"/>
            <a:ext cx="3460798" cy="1872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 Título"/>
          <p:cNvSpPr>
            <a:spLocks noGrp="1"/>
          </p:cNvSpPr>
          <p:nvPr>
            <p:ph type="title"/>
          </p:nvPr>
        </p:nvSpPr>
        <p:spPr>
          <a:xfrm>
            <a:off x="4292544" y="0"/>
            <a:ext cx="4851456" cy="1143000"/>
          </a:xfrm>
        </p:spPr>
        <p:txBody>
          <a:bodyPr>
            <a:normAutofit/>
          </a:bodyPr>
          <a:lstStyle/>
          <a:p>
            <a:r>
              <a:rPr lang="es-CL" sz="24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Administración de las BD</a:t>
            </a:r>
            <a:r>
              <a:rPr lang="es-CL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13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 DE BOSQUES Y EROSIÓN</a:t>
            </a:r>
            <a:endParaRPr lang="es-CL" sz="13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148064" y="5013176"/>
            <a:ext cx="3566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/>
              <a:t>repositorio nuevo (</a:t>
            </a:r>
            <a:r>
              <a:rPr lang="es-CL" dirty="0" smtClean="0">
                <a:hlinkClick r:id="rId9" action="ppaction://hlinkfile"/>
              </a:rPr>
              <a:t>\\192.10.10.224</a:t>
            </a:r>
            <a:r>
              <a:rPr lang="es-CL" dirty="0" smtClean="0"/>
              <a:t>)</a:t>
            </a:r>
            <a:endParaRPr lang="es-ES" dirty="0"/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536" y="4221088"/>
            <a:ext cx="1175601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707904" y="404664"/>
            <a:ext cx="3826768" cy="854968"/>
          </a:xfrm>
        </p:spPr>
        <p:txBody>
          <a:bodyPr/>
          <a:lstStyle/>
          <a:p>
            <a:r>
              <a:rPr lang="es-ES" sz="2800" dirty="0" smtClean="0"/>
              <a:t>Equipo de Trabajo</a:t>
            </a:r>
            <a:endParaRPr lang="es-ES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347864" y="1196752"/>
            <a:ext cx="45365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/>
              <a:t>Juan Pablo Flores, Dr. Ing. Forestal </a:t>
            </a:r>
          </a:p>
          <a:p>
            <a:pPr algn="ctr"/>
            <a:r>
              <a:rPr lang="es-ES" sz="2000" dirty="0" smtClean="0"/>
              <a:t>Pedro Muñoz, Geógrafo</a:t>
            </a:r>
          </a:p>
          <a:p>
            <a:pPr algn="ctr"/>
            <a:r>
              <a:rPr lang="es-ES" sz="2000" dirty="0" smtClean="0"/>
              <a:t>Héctor Sáez, </a:t>
            </a:r>
            <a:r>
              <a:rPr lang="es-ES" sz="2000" dirty="0" err="1" smtClean="0"/>
              <a:t>MSc</a:t>
            </a:r>
            <a:r>
              <a:rPr lang="es-ES" sz="2000" dirty="0" smtClean="0"/>
              <a:t>, Cartógrafo</a:t>
            </a:r>
          </a:p>
          <a:p>
            <a:pPr algn="ctr"/>
            <a:r>
              <a:rPr lang="es-ES" sz="2000" dirty="0" smtClean="0"/>
              <a:t>Carlos Torres, Cartógrafo</a:t>
            </a:r>
          </a:p>
          <a:p>
            <a:pPr algn="ctr"/>
            <a:r>
              <a:rPr lang="es-ES" sz="2000" dirty="0" smtClean="0"/>
              <a:t>Isaac Ahumada, Ing. Forestal</a:t>
            </a:r>
          </a:p>
          <a:p>
            <a:pPr algn="ctr"/>
            <a:r>
              <a:rPr lang="es-ES" sz="2000" dirty="0" smtClean="0"/>
              <a:t>Alex Fernández, </a:t>
            </a:r>
            <a:r>
              <a:rPr lang="es-ES" sz="2000" dirty="0" err="1" smtClean="0"/>
              <a:t>MSc</a:t>
            </a:r>
            <a:r>
              <a:rPr lang="es-ES" sz="2000" dirty="0" smtClean="0"/>
              <a:t>, Geógrafo</a:t>
            </a:r>
          </a:p>
          <a:p>
            <a:pPr algn="ctr"/>
            <a:r>
              <a:rPr lang="es-ES" sz="2000" dirty="0" smtClean="0"/>
              <a:t>Claudio Olguín, Cartógrafo</a:t>
            </a:r>
          </a:p>
          <a:p>
            <a:pPr algn="ctr"/>
            <a:r>
              <a:rPr lang="es-ES" sz="2000" dirty="0" smtClean="0"/>
              <a:t>Marcelo Retamal, Cartógrafo</a:t>
            </a:r>
            <a:endParaRPr lang="es-ES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491880" y="4941168"/>
            <a:ext cx="38041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Gerencia de Estudios y Proyectos </a:t>
            </a:r>
            <a:r>
              <a:rPr lang="es-CL" dirty="0" err="1" smtClean="0"/>
              <a:t>GEyP</a:t>
            </a:r>
            <a:endParaRPr lang="es-CL" dirty="0" smtClean="0"/>
          </a:p>
          <a:p>
            <a:r>
              <a:rPr lang="es-CL" dirty="0" smtClean="0"/>
              <a:t>Fernando Mercado</a:t>
            </a:r>
          </a:p>
          <a:p>
            <a:endParaRPr lang="es-CL" dirty="0" smtClean="0"/>
          </a:p>
          <a:p>
            <a:r>
              <a:rPr lang="es-CL" dirty="0" smtClean="0"/>
              <a:t>Gerencia de </a:t>
            </a:r>
            <a:r>
              <a:rPr lang="es-CL" dirty="0" err="1" smtClean="0"/>
              <a:t>Geomática</a:t>
            </a:r>
            <a:endParaRPr lang="es-CL" dirty="0" smtClean="0"/>
          </a:p>
          <a:p>
            <a:r>
              <a:rPr lang="es-CL" dirty="0" smtClean="0"/>
              <a:t>Sergio Maldonado</a:t>
            </a:r>
            <a:endParaRPr lang="es-CL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699792" y="4221088"/>
            <a:ext cx="3826768" cy="8549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ヒラギノ角ゴ Pro W3" charset="-128"/>
                <a:cs typeface="ヒラギノ角ゴ Pro W3" charset="-128"/>
              </a:rPr>
              <a:t>Coordinación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727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4 Imagen" descr="HIDROGRAFIA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4 Imagen" descr="VEGETACION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ENDIENTES EN %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00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86983" y="292427"/>
            <a:ext cx="5076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  <a:ea typeface="Times New Roman" pitchFamily="18" charset="0"/>
              </a:rPr>
              <a:t>EL PROBLEMA</a:t>
            </a:r>
          </a:p>
        </p:txBody>
      </p:sp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5148064" y="5162709"/>
            <a:ext cx="381642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Eliminaci</a:t>
            </a: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vegetaci</a:t>
            </a: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</a:t>
            </a: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reas de protecci</a:t>
            </a: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cursos de agua y tala rasa en pendientes mayores a 45 grados en Predio Las Rosas 2.</a:t>
            </a:r>
            <a:endParaRPr kumimoji="0" lang="es-CL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61950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4098" name="Picture 2" descr="http://upload.wikimedia.org/wikipedia/commons/7/71/Riparian_stri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128"/>
            <a:ext cx="6238875" cy="42005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forestthreats.org/research/projects/project-summaries/Hill_Fores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1535"/>
          <a:stretch/>
        </p:blipFill>
        <p:spPr bwMode="auto">
          <a:xfrm>
            <a:off x="5924550" y="1340768"/>
            <a:ext cx="3219450" cy="31432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dfc.wfpa.org/image/bufferZoneGraphi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6934200" cy="2752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7696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836712"/>
            <a:ext cx="4059559" cy="972344"/>
          </a:xfrm>
        </p:spPr>
        <p:txBody>
          <a:bodyPr/>
          <a:lstStyle/>
          <a:p>
            <a:r>
              <a:rPr lang="es-CL" dirty="0" smtClean="0"/>
              <a:t>Cómo CIREN puede aportar al conocimiento?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4 CuadroTexto"/>
          <p:cNvSpPr txBox="1"/>
          <p:nvPr/>
        </p:nvSpPr>
        <p:spPr>
          <a:xfrm>
            <a:off x="642910" y="2500306"/>
            <a:ext cx="753924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CL" sz="2400" dirty="0" smtClean="0"/>
              <a:t> Bajar la escala de los estudios a un precio razonable!</a:t>
            </a:r>
          </a:p>
          <a:p>
            <a:pPr marL="342900" indent="-342900">
              <a:buFont typeface="+mj-lt"/>
              <a:buAutoNum type="arabicPeriod"/>
            </a:pPr>
            <a:endParaRPr lang="es-CL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s-CL" sz="2400" dirty="0" smtClean="0"/>
              <a:t> Qué incluya la mayor superficie posible!</a:t>
            </a:r>
          </a:p>
          <a:p>
            <a:pPr marL="342900" indent="-342900">
              <a:buFont typeface="+mj-lt"/>
              <a:buAutoNum type="arabicPeriod"/>
            </a:pPr>
            <a:endParaRPr lang="es-CL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s-CL" sz="2400" dirty="0" smtClean="0"/>
              <a:t> Sistematizando y homologando las cartografías</a:t>
            </a:r>
          </a:p>
          <a:p>
            <a:pPr marL="342900" indent="-342900">
              <a:buFont typeface="+mj-lt"/>
              <a:buAutoNum type="arabicPeriod"/>
            </a:pPr>
            <a:endParaRPr lang="es-CL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s-CL" sz="2400" dirty="0" smtClean="0"/>
              <a:t> Qué incorpore conceptos y elementos técnicos de la ley</a:t>
            </a:r>
            <a:endParaRPr lang="es-C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 rotWithShape="1">
          <a:blip r:embed="rId3" cstate="print"/>
          <a:srcRect l="45849" t="14622" r="25116" b="9067"/>
          <a:stretch/>
        </p:blipFill>
        <p:spPr bwMode="auto">
          <a:xfrm>
            <a:off x="5004048" y="116632"/>
            <a:ext cx="3312368" cy="652941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1 CuadroTexto"/>
          <p:cNvSpPr txBox="1"/>
          <p:nvPr/>
        </p:nvSpPr>
        <p:spPr>
          <a:xfrm>
            <a:off x="323528" y="40466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>
                <a:solidFill>
                  <a:srgbClr val="0070C0"/>
                </a:solidFill>
              </a:rPr>
              <a:t>Á</a:t>
            </a:r>
            <a:r>
              <a:rPr lang="es-CL" sz="2800" b="1" dirty="0" smtClean="0">
                <a:solidFill>
                  <a:srgbClr val="0070C0"/>
                </a:solidFill>
              </a:rPr>
              <a:t>rea de estudio</a:t>
            </a:r>
            <a:endParaRPr lang="es-CL" sz="2800" b="1" dirty="0">
              <a:solidFill>
                <a:srgbClr val="0070C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3528" y="1268760"/>
            <a:ext cx="44644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8 regiones del país</a:t>
            </a:r>
          </a:p>
          <a:p>
            <a:endParaRPr lang="es-MX" dirty="0" smtClean="0"/>
          </a:p>
          <a:p>
            <a:r>
              <a:rPr lang="es-MX" dirty="0" smtClean="0"/>
              <a:t>La superficie total (V a X) es de 21,4 millones de hectáreas.</a:t>
            </a:r>
          </a:p>
          <a:p>
            <a:endParaRPr lang="es-MX" dirty="0" smtClean="0"/>
          </a:p>
          <a:p>
            <a:r>
              <a:rPr lang="es-MX" dirty="0" smtClean="0"/>
              <a:t>Se estudia la superficie donde  hay estudio de suelos CIREN  14,8 millones de hectáreas </a:t>
            </a:r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Se estudia la superficie con bosque nativo definido por CONAF con estudios de suelos CIREN (7,5 millones de hectáreas).</a:t>
            </a:r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Incluye 48 cuencas y 618 </a:t>
            </a:r>
            <a:r>
              <a:rPr lang="es-MX" dirty="0" err="1" smtClean="0"/>
              <a:t>subcuencas</a:t>
            </a:r>
            <a:r>
              <a:rPr lang="es-MX" dirty="0" smtClean="0"/>
              <a:t> 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263317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bierno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gobierno2</Template>
  <TotalTime>15560</TotalTime>
  <Words>1314</Words>
  <Application>Microsoft Office PowerPoint</Application>
  <PresentationFormat>Presentación en pantalla (4:3)</PresentationFormat>
  <Paragraphs>433</Paragraphs>
  <Slides>22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22</vt:i4>
      </vt:variant>
    </vt:vector>
  </HeadingPairs>
  <TitlesOfParts>
    <vt:vector size="25" baseType="lpstr">
      <vt:lpstr>gobierno2</vt:lpstr>
      <vt:lpstr>1_Office Theme</vt:lpstr>
      <vt:lpstr>2_Office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Cómo CIREN puede aportar al conocimiento?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Administración de las BD ÁREA DE BOSQUES Y EROSIÓN</vt:lpstr>
      <vt:lpstr>Equipo de Trabajo</vt:lpstr>
    </vt:vector>
  </TitlesOfParts>
  <Company>ciren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nn</dc:creator>
  <cp:lastModifiedBy>a</cp:lastModifiedBy>
  <cp:revision>690</cp:revision>
  <dcterms:created xsi:type="dcterms:W3CDTF">2011-11-30T08:11:13Z</dcterms:created>
  <dcterms:modified xsi:type="dcterms:W3CDTF">2016-05-09T12:50:47Z</dcterms:modified>
</cp:coreProperties>
</file>