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2" r:id="rId1"/>
    <p:sldMasterId id="2147483667" r:id="rId2"/>
    <p:sldMasterId id="2147483679" r:id="rId3"/>
  </p:sldMasterIdLst>
  <p:notesMasterIdLst>
    <p:notesMasterId r:id="rId36"/>
  </p:notesMasterIdLst>
  <p:sldIdLst>
    <p:sldId id="490" r:id="rId4"/>
    <p:sldId id="730" r:id="rId5"/>
    <p:sldId id="731" r:id="rId6"/>
    <p:sldId id="732" r:id="rId7"/>
    <p:sldId id="733" r:id="rId8"/>
    <p:sldId id="735" r:id="rId9"/>
    <p:sldId id="736" r:id="rId10"/>
    <p:sldId id="737" r:id="rId11"/>
    <p:sldId id="738" r:id="rId12"/>
    <p:sldId id="740" r:id="rId13"/>
    <p:sldId id="743" r:id="rId14"/>
    <p:sldId id="744" r:id="rId15"/>
    <p:sldId id="742" r:id="rId16"/>
    <p:sldId id="741" r:id="rId17"/>
    <p:sldId id="747" r:id="rId18"/>
    <p:sldId id="748" r:id="rId19"/>
    <p:sldId id="745" r:id="rId20"/>
    <p:sldId id="749" r:id="rId21"/>
    <p:sldId id="746" r:id="rId22"/>
    <p:sldId id="750" r:id="rId23"/>
    <p:sldId id="753" r:id="rId24"/>
    <p:sldId id="752" r:id="rId25"/>
    <p:sldId id="760" r:id="rId26"/>
    <p:sldId id="761" r:id="rId27"/>
    <p:sldId id="762" r:id="rId28"/>
    <p:sldId id="764" r:id="rId29"/>
    <p:sldId id="754" r:id="rId30"/>
    <p:sldId id="758" r:id="rId31"/>
    <p:sldId id="755" r:id="rId32"/>
    <p:sldId id="757" r:id="rId33"/>
    <p:sldId id="751" r:id="rId34"/>
    <p:sldId id="766" r:id="rId35"/>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F2FD"/>
    <a:srgbClr val="FF99FF"/>
    <a:srgbClr val="141FF8"/>
    <a:srgbClr val="0DFF35"/>
    <a:srgbClr val="F418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72" autoAdjust="0"/>
    <p:restoredTop sz="92597" autoAdjust="0"/>
  </p:normalViewPr>
  <p:slideViewPr>
    <p:cSldViewPr>
      <p:cViewPr varScale="1">
        <p:scale>
          <a:sx n="74" d="100"/>
          <a:sy n="74" d="100"/>
        </p:scale>
        <p:origin x="-1254" y="-90"/>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931226-5F62-4A08-B7CF-26EE5DF29ADA}" type="datetimeFigureOut">
              <a:rPr lang="es-CL" smtClean="0"/>
              <a:pPr/>
              <a:t>12-04-2016</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998062-6150-45E1-AC9D-0946955E04C9}" type="slidenum">
              <a:rPr lang="es-CL" smtClean="0"/>
              <a:pPr/>
              <a:t>‹Nº›</a:t>
            </a:fld>
            <a:endParaRPr lang="es-CL"/>
          </a:p>
        </p:txBody>
      </p:sp>
    </p:spTree>
    <p:extLst>
      <p:ext uri="{BB962C8B-B14F-4D97-AF65-F5344CB8AC3E}">
        <p14:creationId xmlns:p14="http://schemas.microsoft.com/office/powerpoint/2010/main" val="2326166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E9998062-6150-45E1-AC9D-0946955E04C9}" type="slidenum">
              <a:rPr lang="es-CL" smtClean="0"/>
              <a:pPr/>
              <a:t>1</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7772400" cy="936625"/>
          </a:xfrm>
          <a:prstGeom prst="rect">
            <a:avLst/>
          </a:prstGeom>
        </p:spPr>
        <p:txBody>
          <a:bodyPr/>
          <a:lstStyle>
            <a:lvl1pPr marL="0" marR="0" indent="0" algn="l" defTabSz="457200" rtl="0" eaLnBrk="1" fontAlgn="auto" latinLnBrk="0" hangingPunct="1">
              <a:lnSpc>
                <a:spcPct val="100000"/>
              </a:lnSpc>
              <a:spcBef>
                <a:spcPct val="0"/>
              </a:spcBef>
              <a:spcAft>
                <a:spcPts val="0"/>
              </a:spcAft>
              <a:tabLst/>
              <a:defRPr sz="4400"/>
            </a:lvl1pPr>
          </a:lstStyle>
          <a:p>
            <a:pPr lvl="0"/>
            <a:r>
              <a:rPr lang="es-ES" noProof="0" smtClean="0"/>
              <a:t>Haga clic para modificar el estilo de título del patrón</a:t>
            </a:r>
            <a:endParaRPr lang="en-US" noProof="0" dirty="0" smtClean="0"/>
          </a:p>
        </p:txBody>
      </p:sp>
      <p:sp>
        <p:nvSpPr>
          <p:cNvPr id="3" name="Subtitle 2"/>
          <p:cNvSpPr>
            <a:spLocks noGrp="1"/>
          </p:cNvSpPr>
          <p:nvPr>
            <p:ph type="subTitle" idx="1"/>
          </p:nvPr>
        </p:nvSpPr>
        <p:spPr>
          <a:xfrm>
            <a:off x="457200" y="2590800"/>
            <a:ext cx="6400800" cy="609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3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s-ES" noProof="0" smtClean="0"/>
              <a:t>Haga clic para modificar el estilo de subtítulo del patrón</a:t>
            </a:r>
            <a:endParaRPr lang="en-US" noProof="0" dirty="0" smtClean="0"/>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138E01EF-C06A-45F9-A385-2488F945D938}"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Footer Placeholder 3"/>
          <p:cNvSpPr>
            <a:spLocks noGrp="1"/>
          </p:cNvSpPr>
          <p:nvPr>
            <p:ph type="ftr" sz="quarter" idx="10"/>
          </p:nvPr>
        </p:nvSpPr>
        <p:spPr/>
        <p:txBody>
          <a:bodyPr/>
          <a:lstStyle>
            <a:lvl1pPr>
              <a:defRPr/>
            </a:lvl1pPr>
          </a:lstStyle>
          <a:p>
            <a:pPr>
              <a:defRPr/>
            </a:pPr>
            <a:endParaRPr lang="es-ES"/>
          </a:p>
        </p:txBody>
      </p:sp>
      <p:sp>
        <p:nvSpPr>
          <p:cNvPr id="4" name="Slide Number Placeholder 4"/>
          <p:cNvSpPr>
            <a:spLocks noGrp="1"/>
          </p:cNvSpPr>
          <p:nvPr>
            <p:ph type="sldNum" sz="quarter" idx="11"/>
          </p:nvPr>
        </p:nvSpPr>
        <p:spPr/>
        <p:txBody>
          <a:bodyPr/>
          <a:lstStyle>
            <a:lvl1pPr>
              <a:defRPr/>
            </a:lvl1pPr>
          </a:lstStyle>
          <a:p>
            <a:pPr>
              <a:defRPr/>
            </a:pPr>
            <a:fld id="{0B54886C-D31F-49FA-8018-77DD56FE63CB}"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endParaRPr lang="es-ES"/>
          </a:p>
        </p:txBody>
      </p:sp>
      <p:sp>
        <p:nvSpPr>
          <p:cNvPr id="3" name="Slide Number Placeholder 3"/>
          <p:cNvSpPr>
            <a:spLocks noGrp="1"/>
          </p:cNvSpPr>
          <p:nvPr>
            <p:ph type="sldNum" sz="quarter" idx="11"/>
          </p:nvPr>
        </p:nvSpPr>
        <p:spPr/>
        <p:txBody>
          <a:bodyPr/>
          <a:lstStyle>
            <a:lvl1pPr>
              <a:defRPr/>
            </a:lvl1pPr>
          </a:lstStyle>
          <a:p>
            <a:pPr>
              <a:defRPr/>
            </a:pPr>
            <a:fld id="{3C8221DB-0A8B-451B-BCA1-318F8C7FF13A}"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Footer Placeholder 5"/>
          <p:cNvSpPr>
            <a:spLocks noGrp="1"/>
          </p:cNvSpPr>
          <p:nvPr>
            <p:ph type="ftr" sz="quarter" idx="10"/>
          </p:nvPr>
        </p:nvSpPr>
        <p:spPr/>
        <p:txBody>
          <a:bodyPr/>
          <a:lstStyle>
            <a:lvl1pPr>
              <a:defRPr/>
            </a:lvl1pPr>
          </a:lstStyle>
          <a:p>
            <a:pPr>
              <a:defRPr/>
            </a:pPr>
            <a:endParaRPr lang="es-ES"/>
          </a:p>
        </p:txBody>
      </p:sp>
      <p:sp>
        <p:nvSpPr>
          <p:cNvPr id="6" name="Slide Number Placeholder 6"/>
          <p:cNvSpPr>
            <a:spLocks noGrp="1"/>
          </p:cNvSpPr>
          <p:nvPr>
            <p:ph type="sldNum" sz="quarter" idx="11"/>
          </p:nvPr>
        </p:nvSpPr>
        <p:spPr/>
        <p:txBody>
          <a:bodyPr/>
          <a:lstStyle>
            <a:lvl1pPr>
              <a:defRPr/>
            </a:lvl1pPr>
          </a:lstStyle>
          <a:p>
            <a:pPr>
              <a:defRPr/>
            </a:pPr>
            <a:fld id="{3FF2EC8D-4529-47FE-B7F4-004292F7829C}" type="slidenum">
              <a:rPr lang="en-US"/>
              <a:pPr>
                <a:defRPr/>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Footer Placeholder 5"/>
          <p:cNvSpPr>
            <a:spLocks noGrp="1"/>
          </p:cNvSpPr>
          <p:nvPr>
            <p:ph type="ftr" sz="quarter" idx="10"/>
          </p:nvPr>
        </p:nvSpPr>
        <p:spPr/>
        <p:txBody>
          <a:bodyPr/>
          <a:lstStyle>
            <a:lvl1pPr>
              <a:defRPr/>
            </a:lvl1pPr>
          </a:lstStyle>
          <a:p>
            <a:pPr>
              <a:defRPr/>
            </a:pPr>
            <a:endParaRPr lang="es-ES"/>
          </a:p>
        </p:txBody>
      </p:sp>
      <p:sp>
        <p:nvSpPr>
          <p:cNvPr id="6" name="Slide Number Placeholder 6"/>
          <p:cNvSpPr>
            <a:spLocks noGrp="1"/>
          </p:cNvSpPr>
          <p:nvPr>
            <p:ph type="sldNum" sz="quarter" idx="11"/>
          </p:nvPr>
        </p:nvSpPr>
        <p:spPr/>
        <p:txBody>
          <a:bodyPr/>
          <a:lstStyle>
            <a:lvl1pPr>
              <a:defRPr/>
            </a:lvl1pPr>
          </a:lstStyle>
          <a:p>
            <a:pPr>
              <a:defRPr/>
            </a:pPr>
            <a:fld id="{EE04CACE-EC5F-4715-B0FF-DD1FFDCEB108}" type="slidenum">
              <a:rPr lang="en-US"/>
              <a:pPr>
                <a:defRPr/>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pPr>
              <a:defRPr/>
            </a:pPr>
            <a:fld id="{59585B77-BBC2-479F-8118-64CD13332557}" type="slidenum">
              <a:rPr lang="en-US"/>
              <a:pPr>
                <a:defRPr/>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54102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pPr>
              <a:defRPr/>
            </a:pPr>
            <a:fld id="{6EBD57AE-8C05-4EEA-BAFF-7B3EE36F46B8}" type="slidenum">
              <a:rPr lang="en-US"/>
              <a:pPr>
                <a:defRPr/>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7FCA7A85-849F-4702-98C0-E24D6C2841BD}" type="slidenum">
              <a:rPr lang="en-US"/>
              <a:pPr>
                <a:defRPr/>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A7F9530D-7A76-440B-B7CF-B521657C5D77}" type="slidenum">
              <a:rPr lang="en-US"/>
              <a:pPr>
                <a:defRPr/>
              </a:pPr>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D85FFDEC-5292-4660-9741-FE162B9F10C7}" type="slidenum">
              <a:rPr lang="en-US"/>
              <a:pPr>
                <a:defRPr/>
              </a:pPr>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D99FC4C8-0A65-4DF3-951F-449798E692FE}"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endParaRPr lang="es-CL"/>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fld id="{0A401355-7D70-4F69-9341-5EDBA61385CD}" type="slidenum">
              <a:rPr lang="es-CL" smtClean="0"/>
              <a:pPr/>
              <a:t>‹Nº›</a:t>
            </a:fld>
            <a:endParaRPr lang="es-CL"/>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A7E066FA-8715-45A4-B911-FD0AC2F851D7}" type="slidenum">
              <a:rPr lang="en-US"/>
              <a:pPr>
                <a:defRPr/>
              </a:pPr>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2F7BB608-BA03-4C43-9483-FF2C4C8E780E}" type="slidenum">
              <a:rPr lang="en-US"/>
              <a:pPr>
                <a:defRPr/>
              </a:pPr>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F74C3BED-5B1B-45BD-B17E-91DB8B721D28}" type="slidenum">
              <a:rPr lang="en-US"/>
              <a:pPr>
                <a:defRPr/>
              </a:pPr>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440B40A6-FC9D-4BF7-B01E-7F4124CACC6D}" type="slidenum">
              <a:rPr lang="en-US"/>
              <a:pPr>
                <a:defRPr/>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AE5F200D-42D7-4EE0-A564-468946ED1D2E}" type="slidenum">
              <a:rPr lang="en-US"/>
              <a:pPr>
                <a:defRPr/>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150433ED-669F-4B72-918B-6B03E127D5A1}" type="slidenum">
              <a:rPr lang="en-US"/>
              <a:pPr>
                <a:defRPr/>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fld id="{6E9B1349-5613-4C5D-983F-0CD81AC80C63}"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endParaRPr lang="es-CL"/>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endParaRPr lang="es-CL"/>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fld id="{0A401355-7D70-4F69-9341-5EDBA61385CD}"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endParaRPr lang="es-CL"/>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endParaRPr lang="es-CL"/>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fld id="{0A401355-7D70-4F69-9341-5EDBA61385CD}"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85101C20-4A0D-46A9-A410-48AD1C3FC043}"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389CBE53-BB61-4F4C-AFDA-AC1C09DFA4EC}"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BCA49BA8-F43E-4069-AD76-26B1505F4F7A}"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s-ES"/>
          </a:p>
        </p:txBody>
      </p:sp>
      <p:sp>
        <p:nvSpPr>
          <p:cNvPr id="7" name="Slide Number Placeholder 6"/>
          <p:cNvSpPr>
            <a:spLocks noGrp="1"/>
          </p:cNvSpPr>
          <p:nvPr>
            <p:ph type="sldNum" sz="quarter" idx="12"/>
          </p:nvPr>
        </p:nvSpPr>
        <p:spPr/>
        <p:txBody>
          <a:bodyPr/>
          <a:lstStyle>
            <a:lvl1pPr>
              <a:defRPr/>
            </a:lvl1pPr>
          </a:lstStyle>
          <a:p>
            <a:pPr>
              <a:defRPr/>
            </a:pPr>
            <a:fld id="{F5A63E90-AF2E-4B38-A477-6C0DB4E8ADE9}"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535113"/>
            <a:ext cx="4041775"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s-ES"/>
          </a:p>
        </p:txBody>
      </p:sp>
      <p:sp>
        <p:nvSpPr>
          <p:cNvPr id="9" name="Slide Number Placeholder 8"/>
          <p:cNvSpPr>
            <a:spLocks noGrp="1"/>
          </p:cNvSpPr>
          <p:nvPr>
            <p:ph type="sldNum" sz="quarter" idx="12"/>
          </p:nvPr>
        </p:nvSpPr>
        <p:spPr/>
        <p:txBody>
          <a:bodyPr/>
          <a:lstStyle>
            <a:lvl1pPr>
              <a:defRPr/>
            </a:lvl1pPr>
          </a:lstStyle>
          <a:p>
            <a:pPr>
              <a:defRPr/>
            </a:pPr>
            <a:fld id="{1C66043C-7EB0-4044-874F-7409F27AA294}"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3.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5.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6CB7"/>
        </a:solidFill>
        <a:effectLst/>
      </p:bgPr>
    </p:bg>
    <p:spTree>
      <p:nvGrpSpPr>
        <p:cNvPr id="1" name=""/>
        <p:cNvGrpSpPr/>
        <p:nvPr/>
      </p:nvGrpSpPr>
      <p:grpSpPr>
        <a:xfrm>
          <a:off x="0" y="0"/>
          <a:ext cx="0" cy="0"/>
          <a:chOff x="0" y="0"/>
          <a:chExt cx="0" cy="0"/>
        </a:xfrm>
      </p:grpSpPr>
      <p:sp>
        <p:nvSpPr>
          <p:cNvPr id="65" name="Rectangle 64"/>
          <p:cNvSpPr>
            <a:spLocks noChangeArrowheads="1"/>
          </p:cNvSpPr>
          <p:nvPr/>
        </p:nvSpPr>
        <p:spPr bwMode="auto">
          <a:xfrm>
            <a:off x="533400" y="3333750"/>
            <a:ext cx="1033463" cy="352425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66" name="Rectangle 65"/>
          <p:cNvSpPr>
            <a:spLocks noChangeArrowheads="1"/>
          </p:cNvSpPr>
          <p:nvPr/>
        </p:nvSpPr>
        <p:spPr bwMode="auto">
          <a:xfrm>
            <a:off x="1566863" y="3333750"/>
            <a:ext cx="1260475" cy="352425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pic>
        <p:nvPicPr>
          <p:cNvPr id="2052" name="Picture 1"/>
          <p:cNvPicPr>
            <a:picLocks noChangeAspect="1" noChangeArrowheads="1"/>
          </p:cNvPicPr>
          <p:nvPr/>
        </p:nvPicPr>
        <p:blipFill>
          <a:blip r:embed="rId6" cstate="screen"/>
          <a:srcRect/>
          <a:stretch>
            <a:fillRect/>
          </a:stretch>
        </p:blipFill>
        <p:spPr bwMode="auto">
          <a:xfrm>
            <a:off x="647700" y="3452813"/>
            <a:ext cx="803275" cy="585787"/>
          </a:xfrm>
          <a:prstGeom prst="rect">
            <a:avLst/>
          </a:prstGeom>
          <a:noFill/>
          <a:ln w="12700">
            <a:noFill/>
            <a:miter lim="800000"/>
            <a:headEnd/>
            <a:tailEnd/>
          </a:ln>
        </p:spPr>
      </p:pic>
      <p:pic>
        <p:nvPicPr>
          <p:cNvPr id="2053" name="Picture 1"/>
          <p:cNvPicPr>
            <a:picLocks noChangeAspect="1" noChangeArrowheads="1"/>
          </p:cNvPicPr>
          <p:nvPr/>
        </p:nvPicPr>
        <p:blipFill>
          <a:blip r:embed="rId7" cstate="screen"/>
          <a:srcRect/>
          <a:stretch>
            <a:fillRect/>
          </a:stretch>
        </p:blipFill>
        <p:spPr bwMode="auto">
          <a:xfrm>
            <a:off x="1677988" y="3452813"/>
            <a:ext cx="1031875" cy="419100"/>
          </a:xfrm>
          <a:prstGeom prst="rect">
            <a:avLst/>
          </a:prstGeom>
          <a:noFill/>
          <a:ln w="12700">
            <a:noFill/>
            <a:miter lim="800000"/>
            <a:headEnd/>
            <a:tailEnd/>
          </a:ln>
        </p:spPr>
      </p:pic>
      <p:sp>
        <p:nvSpPr>
          <p:cNvPr id="71" name="Rectangle 70"/>
          <p:cNvSpPr>
            <a:spLocks noChangeArrowheads="1"/>
          </p:cNvSpPr>
          <p:nvPr/>
        </p:nvSpPr>
        <p:spPr bwMode="auto">
          <a:xfrm>
            <a:off x="533400" y="0"/>
            <a:ext cx="1033463" cy="1371600"/>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72" name="Rectangle 71"/>
          <p:cNvSpPr>
            <a:spLocks noChangeArrowheads="1"/>
          </p:cNvSpPr>
          <p:nvPr/>
        </p:nvSpPr>
        <p:spPr bwMode="auto">
          <a:xfrm>
            <a:off x="1566863" y="0"/>
            <a:ext cx="1260475" cy="1371600"/>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ヒラギノ角ゴ Pro W3" charset="-128"/>
          <a:cs typeface="ヒラギノ角ゴ Pro W3" charset="-128"/>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128"/>
          <a:cs typeface="ヒラギノ角ゴ Pro W3"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152400" y="152400"/>
            <a:ext cx="8164513"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título del patrón</a:t>
            </a:r>
            <a:endParaRPr lang="en-US" smtClean="0"/>
          </a:p>
        </p:txBody>
      </p:sp>
      <p:sp>
        <p:nvSpPr>
          <p:cNvPr id="3075" name="Text Placeholder 2"/>
          <p:cNvSpPr>
            <a:spLocks noGrp="1"/>
          </p:cNvSpPr>
          <p:nvPr>
            <p:ph type="body" idx="1"/>
          </p:nvPr>
        </p:nvSpPr>
        <p:spPr bwMode="auto">
          <a:xfrm>
            <a:off x="152400" y="1477963"/>
            <a:ext cx="8177213"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5" name="Footer Placeholder 4"/>
          <p:cNvSpPr>
            <a:spLocks noGrp="1"/>
          </p:cNvSpPr>
          <p:nvPr>
            <p:ph type="ftr" sz="quarter" idx="3"/>
          </p:nvPr>
        </p:nvSpPr>
        <p:spPr>
          <a:xfrm>
            <a:off x="19050" y="6527800"/>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charset="0"/>
                <a:ea typeface="ヒラギノ角ゴ Pro W3" charset="0"/>
                <a:cs typeface="Verdana" charset="0"/>
              </a:defRPr>
            </a:lvl1pPr>
          </a:lstStyle>
          <a:p>
            <a:pPr>
              <a:defRPr/>
            </a:pPr>
            <a:endParaRPr lang="es-ES_tradnl"/>
          </a:p>
        </p:txBody>
      </p:sp>
      <p:sp>
        <p:nvSpPr>
          <p:cNvPr id="6" name="Slide Number Placeholder 5"/>
          <p:cNvSpPr>
            <a:spLocks noGrp="1"/>
          </p:cNvSpPr>
          <p:nvPr>
            <p:ph type="sldNum" sz="quarter" idx="4"/>
          </p:nvPr>
        </p:nvSpPr>
        <p:spPr>
          <a:xfrm>
            <a:off x="6183313" y="6527800"/>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ea typeface="ヒラギノ角ゴ Pro W3" charset="-128"/>
                <a:cs typeface="+mn-cs"/>
              </a:defRPr>
            </a:lvl1pPr>
          </a:lstStyle>
          <a:p>
            <a:pPr>
              <a:defRPr/>
            </a:pPr>
            <a:fld id="{F610B98B-5FEC-45CD-94B1-B8B013DAC626}" type="slidenum">
              <a:rPr lang="en-US"/>
              <a:pPr>
                <a:defRPr/>
              </a:pPr>
              <a:t>‹Nº›</a:t>
            </a:fld>
            <a:endParaRPr lang="en-US"/>
          </a:p>
        </p:txBody>
      </p:sp>
      <p:sp>
        <p:nvSpPr>
          <p:cNvPr id="7" name="Rectangle 6"/>
          <p:cNvSpPr>
            <a:spLocks noChangeArrowheads="1"/>
          </p:cNvSpPr>
          <p:nvPr/>
        </p:nvSpPr>
        <p:spPr bwMode="auto">
          <a:xfrm>
            <a:off x="8413750" y="-6350"/>
            <a:ext cx="284163" cy="866775"/>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8" name="Rectangle 7"/>
          <p:cNvSpPr>
            <a:spLocks noChangeArrowheads="1"/>
          </p:cNvSpPr>
          <p:nvPr/>
        </p:nvSpPr>
        <p:spPr bwMode="auto">
          <a:xfrm>
            <a:off x="8697913" y="0"/>
            <a:ext cx="347662" cy="860425"/>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0" name="Rectangle 9"/>
          <p:cNvSpPr>
            <a:spLocks noChangeArrowheads="1"/>
          </p:cNvSpPr>
          <p:nvPr/>
        </p:nvSpPr>
        <p:spPr bwMode="auto">
          <a:xfrm>
            <a:off x="8413750" y="6400800"/>
            <a:ext cx="284163" cy="45720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1" name="Rectangle 10"/>
          <p:cNvSpPr>
            <a:spLocks noChangeArrowheads="1"/>
          </p:cNvSpPr>
          <p:nvPr/>
        </p:nvSpPr>
        <p:spPr bwMode="auto">
          <a:xfrm>
            <a:off x="8697913" y="6400800"/>
            <a:ext cx="347662" cy="45720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hf hdr="0" ftr="0" dt="0"/>
  <p:txStyles>
    <p:titleStyle>
      <a:lvl1pPr algn="l" defTabSz="457200" rtl="0" eaLnBrk="1" fontAlgn="base" hangingPunct="1">
        <a:spcBef>
          <a:spcPct val="0"/>
        </a:spcBef>
        <a:spcAft>
          <a:spcPct val="0"/>
        </a:spcAft>
        <a:defRPr sz="2400" kern="1200">
          <a:solidFill>
            <a:srgbClr val="006CB7"/>
          </a:solidFill>
          <a:latin typeface="Verdana"/>
          <a:ea typeface="ヒラギノ角ゴ Pro W3" charset="-128"/>
          <a:cs typeface="Verdana"/>
        </a:defRPr>
      </a:lvl1pPr>
      <a:lvl2pPr algn="l" defTabSz="457200" rtl="0" eaLnBrk="1" fontAlgn="base" hangingPunct="1">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1" fontAlgn="base" hangingPunct="1">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1" fontAlgn="base" hangingPunct="1">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1" fontAlgn="base" hangingPunct="1">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eaLnBrk="1" fontAlgn="base" hangingPunct="1">
        <a:spcBef>
          <a:spcPct val="0"/>
        </a:spcBef>
        <a:spcAft>
          <a:spcPct val="0"/>
        </a:spcAft>
        <a:defRPr sz="2400">
          <a:solidFill>
            <a:srgbClr val="006CB7"/>
          </a:solidFill>
          <a:latin typeface="Verdana" charset="0"/>
          <a:ea typeface="ヒラギノ角ゴ Pro W3" charset="-128"/>
        </a:defRPr>
      </a:lvl6pPr>
      <a:lvl7pPr marL="914400" algn="l" defTabSz="457200" rtl="0" eaLnBrk="1" fontAlgn="base" hangingPunct="1">
        <a:spcBef>
          <a:spcPct val="0"/>
        </a:spcBef>
        <a:spcAft>
          <a:spcPct val="0"/>
        </a:spcAft>
        <a:defRPr sz="2400">
          <a:solidFill>
            <a:srgbClr val="006CB7"/>
          </a:solidFill>
          <a:latin typeface="Verdana" charset="0"/>
          <a:ea typeface="ヒラギノ角ゴ Pro W3" charset="-128"/>
        </a:defRPr>
      </a:lvl7pPr>
      <a:lvl8pPr marL="1371600" algn="l" defTabSz="457200" rtl="0" eaLnBrk="1" fontAlgn="base" hangingPunct="1">
        <a:spcBef>
          <a:spcPct val="0"/>
        </a:spcBef>
        <a:spcAft>
          <a:spcPct val="0"/>
        </a:spcAft>
        <a:defRPr sz="2400">
          <a:solidFill>
            <a:srgbClr val="006CB7"/>
          </a:solidFill>
          <a:latin typeface="Verdana" charset="0"/>
          <a:ea typeface="ヒラギノ角ゴ Pro W3" charset="-128"/>
        </a:defRPr>
      </a:lvl8pPr>
      <a:lvl9pPr marL="1828800" algn="l" defTabSz="457200" rtl="0" eaLnBrk="1" fontAlgn="base" hangingPunct="1">
        <a:spcBef>
          <a:spcPct val="0"/>
        </a:spcBef>
        <a:spcAft>
          <a:spcPct val="0"/>
        </a:spcAft>
        <a:defRPr sz="2400">
          <a:solidFill>
            <a:srgbClr val="006CB7"/>
          </a:solidFill>
          <a:latin typeface="Verdana" charset="0"/>
          <a:ea typeface="ヒラギノ角ゴ Pro W3" charset="-128"/>
        </a:defRPr>
      </a:lvl9pPr>
    </p:titleStyle>
    <p:bodyStyle>
      <a:lvl1pPr marL="342900" indent="-342900" algn="l" defTabSz="457200" rtl="0" eaLnBrk="1" fontAlgn="base" hangingPunct="1">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1" fontAlgn="base" hangingPunct="1">
        <a:spcBef>
          <a:spcPct val="20000"/>
        </a:spcBef>
        <a:spcAft>
          <a:spcPct val="0"/>
        </a:spcAft>
        <a:buFont typeface="Arial" pitchFamily="34" charset="0"/>
        <a:buChar char="–"/>
        <a:defRPr sz="2800" kern="1200">
          <a:solidFill>
            <a:srgbClr val="595959"/>
          </a:solidFill>
          <a:latin typeface="+mn-lt"/>
          <a:ea typeface="ヒラギノ角ゴ Pro W3" charset="-128"/>
          <a:cs typeface="ヒラギノ角ゴ Pro W3" charset="0"/>
        </a:defRPr>
      </a:lvl2pPr>
      <a:lvl3pPr marL="1143000" indent="-228600" algn="l" defTabSz="457200" rtl="0" eaLnBrk="1" fontAlgn="base" hangingPunct="1">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charset="0"/>
        </a:defRPr>
      </a:lvl3pPr>
      <a:lvl4pPr marL="1600200" indent="-228600" algn="l" defTabSz="457200" rtl="0" eaLnBrk="1" fontAlgn="base" hangingPunct="1">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057400" indent="-228600" algn="l" defTabSz="457200" rtl="0" eaLnBrk="1" fontAlgn="base" hangingPunct="1">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p:nvSpPr>
        <p:spPr>
          <a:xfrm>
            <a:off x="0" y="6629400"/>
            <a:ext cx="9144000" cy="2286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sp>
        <p:nvSpPr>
          <p:cNvPr id="14" name="Rectangle 13"/>
          <p:cNvSpPr>
            <a:spLocks noChangeArrowheads="1"/>
          </p:cNvSpPr>
          <p:nvPr/>
        </p:nvSpPr>
        <p:spPr bwMode="auto">
          <a:xfrm>
            <a:off x="7153275" y="0"/>
            <a:ext cx="1990725" cy="6629400"/>
          </a:xfrm>
          <a:prstGeom prst="rect">
            <a:avLst/>
          </a:prstGeom>
          <a:solidFill>
            <a:schemeClr val="bg1"/>
          </a:solidFill>
          <a:ln w="9525">
            <a:noFill/>
            <a:miter lim="800000"/>
            <a:headEnd/>
            <a:tailEnd/>
          </a:ln>
          <a:effectLst>
            <a:outerShdw dist="38100" dir="5640026"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grpSp>
        <p:nvGrpSpPr>
          <p:cNvPr id="2" name="Group 11"/>
          <p:cNvGrpSpPr>
            <a:grpSpLocks/>
          </p:cNvGrpSpPr>
          <p:nvPr/>
        </p:nvGrpSpPr>
        <p:grpSpPr bwMode="auto">
          <a:xfrm>
            <a:off x="7153275" y="2058988"/>
            <a:ext cx="1990725" cy="2038350"/>
            <a:chOff x="3511550" y="2133600"/>
            <a:chExt cx="2976563" cy="3048000"/>
          </a:xfrm>
        </p:grpSpPr>
        <p:sp>
          <p:nvSpPr>
            <p:cNvPr id="7" name="Rectangle 6"/>
            <p:cNvSpPr/>
            <p:nvPr userDrawn="1"/>
          </p:nvSpPr>
          <p:spPr>
            <a:xfrm>
              <a:off x="3511550" y="2133600"/>
              <a:ext cx="1338741" cy="3048000"/>
            </a:xfrm>
            <a:prstGeom prst="rect">
              <a:avLst/>
            </a:prstGeom>
            <a:solidFill>
              <a:srgbClr val="006CB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sp>
          <p:nvSpPr>
            <p:cNvPr id="8" name="Rectangle 7"/>
            <p:cNvSpPr/>
            <p:nvPr userDrawn="1"/>
          </p:nvSpPr>
          <p:spPr>
            <a:xfrm>
              <a:off x="4850291" y="2133600"/>
              <a:ext cx="1637822" cy="3048000"/>
            </a:xfrm>
            <a:prstGeom prst="rect">
              <a:avLst/>
            </a:prstGeom>
            <a:solidFill>
              <a:srgbClr val="EF414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endParaRPr lang="es-ES">
                <a:solidFill>
                  <a:srgbClr val="FFFFFF"/>
                </a:solidFill>
                <a:ea typeface="ヒラギノ角ゴ Pro W3" charset="0"/>
                <a:cs typeface="ヒラギノ角ゴ Pro W3" charset="0"/>
              </a:endParaRPr>
            </a:p>
          </p:txBody>
        </p:sp>
        <p:pic>
          <p:nvPicPr>
            <p:cNvPr id="4105" name="Picture 1"/>
            <p:cNvPicPr>
              <a:picLocks noChangeAspect="1" noChangeArrowheads="1"/>
            </p:cNvPicPr>
            <p:nvPr userDrawn="1"/>
          </p:nvPicPr>
          <p:blipFill>
            <a:blip r:embed="rId13" cstate="screen"/>
            <a:srcRect/>
            <a:stretch>
              <a:fillRect/>
            </a:stretch>
          </p:blipFill>
          <p:spPr bwMode="auto">
            <a:xfrm>
              <a:off x="3660775" y="2287588"/>
              <a:ext cx="1041400" cy="760412"/>
            </a:xfrm>
            <a:prstGeom prst="rect">
              <a:avLst/>
            </a:prstGeom>
            <a:noFill/>
            <a:ln w="12700">
              <a:noFill/>
              <a:miter lim="800000"/>
              <a:headEnd/>
              <a:tailEnd/>
            </a:ln>
          </p:spPr>
        </p:pic>
        <p:pic>
          <p:nvPicPr>
            <p:cNvPr id="4106" name="Picture 1"/>
            <p:cNvPicPr>
              <a:picLocks noChangeAspect="1" noChangeArrowheads="1"/>
            </p:cNvPicPr>
            <p:nvPr userDrawn="1"/>
          </p:nvPicPr>
          <p:blipFill>
            <a:blip r:embed="rId14" cstate="screen"/>
            <a:srcRect/>
            <a:stretch>
              <a:fillRect/>
            </a:stretch>
          </p:blipFill>
          <p:spPr bwMode="auto">
            <a:xfrm>
              <a:off x="4995863" y="2287588"/>
              <a:ext cx="1339850" cy="544512"/>
            </a:xfrm>
            <a:prstGeom prst="rect">
              <a:avLst/>
            </a:prstGeom>
            <a:noFill/>
            <a:ln w="12700">
              <a:noFill/>
              <a:miter lim="800000"/>
              <a:headEnd/>
              <a:tailEnd/>
            </a:ln>
          </p:spPr>
        </p:pic>
        <p:pic>
          <p:nvPicPr>
            <p:cNvPr id="4107" name="Picture 1"/>
            <p:cNvPicPr>
              <a:picLocks noChangeAspect="1" noChangeArrowheads="1"/>
            </p:cNvPicPr>
            <p:nvPr userDrawn="1"/>
          </p:nvPicPr>
          <p:blipFill>
            <a:blip r:embed="rId15" cstate="screen"/>
            <a:srcRect/>
            <a:stretch>
              <a:fillRect/>
            </a:stretch>
          </p:blipFill>
          <p:spPr bwMode="auto">
            <a:xfrm>
              <a:off x="5003800" y="4851400"/>
              <a:ext cx="1336675" cy="230188"/>
            </a:xfrm>
            <a:prstGeom prst="rect">
              <a:avLst/>
            </a:prstGeom>
            <a:noFill/>
            <a:ln w="12700">
              <a:noFill/>
              <a:miter lim="800000"/>
              <a:headEnd/>
              <a:tailEnd/>
            </a:ln>
          </p:spPr>
        </p:pic>
      </p:grpSp>
      <p:sp>
        <p:nvSpPr>
          <p:cNvPr id="13" name="Rectangle 12"/>
          <p:cNvSpPr>
            <a:spLocks noChangeArrowheads="1"/>
          </p:cNvSpPr>
          <p:nvPr/>
        </p:nvSpPr>
        <p:spPr bwMode="auto">
          <a:xfrm>
            <a:off x="4763" y="0"/>
            <a:ext cx="7148512" cy="6629400"/>
          </a:xfrm>
          <a:prstGeom prst="rect">
            <a:avLst/>
          </a:prstGeom>
          <a:solidFill>
            <a:srgbClr val="006CB7"/>
          </a:solidFill>
          <a:ln w="9525">
            <a:noFill/>
            <a:miter lim="800000"/>
            <a:headEnd/>
            <a:tailEnd/>
          </a:ln>
          <a:effectLst>
            <a:outerShdw dist="38100" dir="3779989" algn="br" rotWithShape="0">
              <a:srgbClr val="808080">
                <a:alpha val="70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4102" name="Title Placeholder 1"/>
          <p:cNvSpPr>
            <a:spLocks noGrp="1"/>
          </p:cNvSpPr>
          <p:nvPr>
            <p:ph type="title"/>
          </p:nvPr>
        </p:nvSpPr>
        <p:spPr bwMode="auto">
          <a:xfrm>
            <a:off x="457200" y="2525713"/>
            <a:ext cx="6477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hdr="0" ftr="0" dt="0"/>
  <p:txStyles>
    <p:titleStyle>
      <a:lvl1pPr algn="l" defTabSz="457200" rtl="0" eaLnBrk="1" fontAlgn="base" hangingPunct="1">
        <a:spcBef>
          <a:spcPct val="0"/>
        </a:spcBef>
        <a:spcAft>
          <a:spcPct val="0"/>
        </a:spcAft>
        <a:defRPr sz="4400" b="1" kern="1200">
          <a:solidFill>
            <a:schemeClr val="tx1"/>
          </a:solidFill>
          <a:latin typeface="Verdana"/>
          <a:ea typeface="ヒラギノ角ゴ Pro W3" charset="-128"/>
          <a:cs typeface="Verdana"/>
        </a:defRPr>
      </a:lvl1pPr>
      <a:lvl2pPr algn="l" defTabSz="457200" rtl="0" eaLnBrk="1" fontAlgn="base" hangingPunct="1">
        <a:spcBef>
          <a:spcPct val="0"/>
        </a:spcBef>
        <a:spcAft>
          <a:spcPct val="0"/>
        </a:spcAft>
        <a:defRPr sz="4400" b="1">
          <a:solidFill>
            <a:schemeClr val="tx1"/>
          </a:solidFill>
          <a:latin typeface="Verdana" charset="0"/>
          <a:ea typeface="ヒラギノ角ゴ Pro W3" charset="-128"/>
          <a:cs typeface="Verdana" pitchFamily="34" charset="0"/>
        </a:defRPr>
      </a:lvl2pPr>
      <a:lvl3pPr algn="l" defTabSz="457200" rtl="0" eaLnBrk="1" fontAlgn="base" hangingPunct="1">
        <a:spcBef>
          <a:spcPct val="0"/>
        </a:spcBef>
        <a:spcAft>
          <a:spcPct val="0"/>
        </a:spcAft>
        <a:defRPr sz="4400" b="1">
          <a:solidFill>
            <a:schemeClr val="tx1"/>
          </a:solidFill>
          <a:latin typeface="Verdana" charset="0"/>
          <a:ea typeface="ヒラギノ角ゴ Pro W3" charset="-128"/>
          <a:cs typeface="Verdana" pitchFamily="34" charset="0"/>
        </a:defRPr>
      </a:lvl3pPr>
      <a:lvl4pPr algn="l" defTabSz="457200" rtl="0" eaLnBrk="1" fontAlgn="base" hangingPunct="1">
        <a:spcBef>
          <a:spcPct val="0"/>
        </a:spcBef>
        <a:spcAft>
          <a:spcPct val="0"/>
        </a:spcAft>
        <a:defRPr sz="4400" b="1">
          <a:solidFill>
            <a:schemeClr val="tx1"/>
          </a:solidFill>
          <a:latin typeface="Verdana" charset="0"/>
          <a:ea typeface="ヒラギノ角ゴ Pro W3" charset="-128"/>
          <a:cs typeface="Verdana" pitchFamily="34" charset="0"/>
        </a:defRPr>
      </a:lvl4pPr>
      <a:lvl5pPr algn="l" defTabSz="457200" rtl="0" eaLnBrk="1" fontAlgn="base" hangingPunct="1">
        <a:spcBef>
          <a:spcPct val="0"/>
        </a:spcBef>
        <a:spcAft>
          <a:spcPct val="0"/>
        </a:spcAft>
        <a:defRPr sz="4400" b="1">
          <a:solidFill>
            <a:schemeClr val="tx1"/>
          </a:solidFill>
          <a:latin typeface="Verdana" charset="0"/>
          <a:ea typeface="ヒラギノ角ゴ Pro W3" charset="-128"/>
          <a:cs typeface="Verdana" pitchFamily="34" charset="0"/>
        </a:defRPr>
      </a:lvl5pPr>
      <a:lvl6pPr marL="457200" algn="l" defTabSz="457200" rtl="0" eaLnBrk="1" fontAlgn="base" hangingPunct="1">
        <a:spcBef>
          <a:spcPct val="0"/>
        </a:spcBef>
        <a:spcAft>
          <a:spcPct val="0"/>
        </a:spcAft>
        <a:defRPr sz="4400" b="1">
          <a:solidFill>
            <a:schemeClr val="tx1"/>
          </a:solidFill>
          <a:latin typeface="Verdana" charset="0"/>
          <a:ea typeface="ヒラギノ角ゴ Pro W3" charset="-128"/>
        </a:defRPr>
      </a:lvl6pPr>
      <a:lvl7pPr marL="914400" algn="l" defTabSz="457200" rtl="0" eaLnBrk="1" fontAlgn="base" hangingPunct="1">
        <a:spcBef>
          <a:spcPct val="0"/>
        </a:spcBef>
        <a:spcAft>
          <a:spcPct val="0"/>
        </a:spcAft>
        <a:defRPr sz="4400" b="1">
          <a:solidFill>
            <a:schemeClr val="tx1"/>
          </a:solidFill>
          <a:latin typeface="Verdana" charset="0"/>
          <a:ea typeface="ヒラギノ角ゴ Pro W3" charset="-128"/>
        </a:defRPr>
      </a:lvl7pPr>
      <a:lvl8pPr marL="1371600" algn="l" defTabSz="457200" rtl="0" eaLnBrk="1" fontAlgn="base" hangingPunct="1">
        <a:spcBef>
          <a:spcPct val="0"/>
        </a:spcBef>
        <a:spcAft>
          <a:spcPct val="0"/>
        </a:spcAft>
        <a:defRPr sz="4400" b="1">
          <a:solidFill>
            <a:schemeClr val="tx1"/>
          </a:solidFill>
          <a:latin typeface="Verdana" charset="0"/>
          <a:ea typeface="ヒラギノ角ゴ Pro W3" charset="-128"/>
        </a:defRPr>
      </a:lvl8pPr>
      <a:lvl9pPr marL="1828800" algn="l" defTabSz="457200" rtl="0" eaLnBrk="1" fontAlgn="base" hangingPunct="1">
        <a:spcBef>
          <a:spcPct val="0"/>
        </a:spcBef>
        <a:spcAft>
          <a:spcPct val="0"/>
        </a:spcAft>
        <a:defRPr sz="4400" b="1">
          <a:solidFill>
            <a:schemeClr val="tx1"/>
          </a:solidFill>
          <a:latin typeface="Verdana" charset="0"/>
          <a:ea typeface="ヒラギノ角ゴ Pro W3"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9.png"/><Relationship Id="rId1" Type="http://schemas.openxmlformats.org/officeDocument/2006/relationships/slideLayout" Target="../slideLayouts/slideLayout11.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hyperlink" Target="http://earthexplorer.usgs.gov/" TargetMode="External"/><Relationship Id="rId1" Type="http://schemas.openxmlformats.org/officeDocument/2006/relationships/slideLayout" Target="../slideLayouts/slideLayout11.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1.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1.xml"/><Relationship Id="rId5" Type="http://schemas.microsoft.com/office/2007/relationships/hdphoto" Target="../media/hdphoto1.wdp"/><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9.xml"/><Relationship Id="rId4" Type="http://schemas.openxmlformats.org/officeDocument/2006/relationships/image" Target="../media/image49.jpeg"/></Relationships>
</file>

<file path=ppt/slides/_rels/slide2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1.xml"/><Relationship Id="rId4" Type="http://schemas.openxmlformats.org/officeDocument/2006/relationships/image" Target="../media/image5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0 Grupo"/>
          <p:cNvGrpSpPr>
            <a:grpSpLocks/>
          </p:cNvGrpSpPr>
          <p:nvPr/>
        </p:nvGrpSpPr>
        <p:grpSpPr bwMode="auto">
          <a:xfrm>
            <a:off x="1763688" y="1052736"/>
            <a:ext cx="4968551" cy="5544616"/>
            <a:chOff x="2521158" y="2564904"/>
            <a:chExt cx="5406246" cy="4319970"/>
          </a:xfrm>
        </p:grpSpPr>
        <p:sp>
          <p:nvSpPr>
            <p:cNvPr id="2" name="1 CuadroTexto"/>
            <p:cNvSpPr txBox="1"/>
            <p:nvPr/>
          </p:nvSpPr>
          <p:spPr>
            <a:xfrm>
              <a:off x="2521158" y="2564904"/>
              <a:ext cx="5406139" cy="923793"/>
            </a:xfrm>
            <a:prstGeom prst="rect">
              <a:avLst/>
            </a:prstGeom>
            <a:noFill/>
          </p:spPr>
          <p:txBody>
            <a:bodyPr>
              <a:spAutoFit/>
            </a:bodyPr>
            <a:lstStyle/>
            <a:p>
              <a:pPr algn="ctr">
                <a:defRPr/>
              </a:pPr>
              <a:r>
                <a:rPr lang="es-CL" sz="5400" b="1" dirty="0">
                  <a:solidFill>
                    <a:schemeClr val="accent3">
                      <a:lumMod val="50000"/>
                    </a:schemeClr>
                  </a:solidFill>
                  <a:effectLst>
                    <a:outerShdw blurRad="38100" dist="38100" dir="2700000" algn="tl">
                      <a:srgbClr val="000000">
                        <a:alpha val="43137"/>
                      </a:srgbClr>
                    </a:outerShdw>
                  </a:effectLst>
                </a:rPr>
                <a:t>HIDROFOR</a:t>
              </a:r>
            </a:p>
          </p:txBody>
        </p:sp>
        <p:pic>
          <p:nvPicPr>
            <p:cNvPr id="22540" name="Picture 4" descr="http://www.conaf.cl/wp-content/files_mf/cache/th_1c26ca90328416ef19c1438fa529a42c_fondo-investigacion-bosque-.jpg"/>
            <p:cNvPicPr>
              <a:picLocks noChangeAspect="1" noChangeArrowheads="1"/>
            </p:cNvPicPr>
            <p:nvPr/>
          </p:nvPicPr>
          <p:blipFill>
            <a:blip r:embed="rId3" cstate="print"/>
            <a:srcRect/>
            <a:stretch>
              <a:fillRect/>
            </a:stretch>
          </p:blipFill>
          <p:spPr bwMode="auto">
            <a:xfrm>
              <a:off x="4244889" y="6308810"/>
              <a:ext cx="1785798" cy="576064"/>
            </a:xfrm>
            <a:prstGeom prst="rect">
              <a:avLst/>
            </a:prstGeom>
            <a:noFill/>
            <a:ln w="9525">
              <a:noFill/>
              <a:miter lim="800000"/>
              <a:headEnd/>
              <a:tailEnd/>
            </a:ln>
          </p:spPr>
        </p:pic>
        <p:sp>
          <p:nvSpPr>
            <p:cNvPr id="5" name="4 Rectángulo"/>
            <p:cNvSpPr/>
            <p:nvPr/>
          </p:nvSpPr>
          <p:spPr>
            <a:xfrm>
              <a:off x="2690622" y="3501395"/>
              <a:ext cx="5236782" cy="1077064"/>
            </a:xfrm>
            <a:prstGeom prst="rect">
              <a:avLst/>
            </a:prstGeom>
          </p:spPr>
          <p:txBody>
            <a:bodyPr wrap="square">
              <a:spAutoFit/>
            </a:bodyPr>
            <a:lstStyle/>
            <a:p>
              <a:pPr algn="ctr">
                <a:defRPr/>
              </a:pPr>
              <a:r>
                <a:rPr lang="es-CL" sz="1600" dirty="0">
                  <a:solidFill>
                    <a:srgbClr val="92D050"/>
                  </a:solidFill>
                  <a:effectLst>
                    <a:outerShdw blurRad="38100" dist="38100" dir="2700000" algn="tl">
                      <a:srgbClr val="000000">
                        <a:alpha val="43137"/>
                      </a:srgbClr>
                    </a:outerShdw>
                  </a:effectLst>
                </a:rPr>
                <a:t>ZONIFICACIÓN DE ESTÁNDARES Y PARÁMETROS EDAFOCLIMÁTICOS PARA LA CONSERVACIÓN Y PROTECCIÓN DE SUELOS Y AGUAS INCLUIDOS EN LA LEY 20283. REGIONES V-X</a:t>
              </a:r>
            </a:p>
          </p:txBody>
        </p:sp>
      </p:grpSp>
      <p:grpSp>
        <p:nvGrpSpPr>
          <p:cNvPr id="4" name="15 Grupo"/>
          <p:cNvGrpSpPr>
            <a:grpSpLocks/>
          </p:cNvGrpSpPr>
          <p:nvPr/>
        </p:nvGrpSpPr>
        <p:grpSpPr bwMode="auto">
          <a:xfrm>
            <a:off x="179388" y="1341438"/>
            <a:ext cx="1296987" cy="5183187"/>
            <a:chOff x="7380312" y="332656"/>
            <a:chExt cx="1512168" cy="6192688"/>
          </a:xfrm>
        </p:grpSpPr>
        <p:pic>
          <p:nvPicPr>
            <p:cNvPr id="22534" name="5 Imagen"/>
            <p:cNvPicPr>
              <a:picLocks noChangeAspect="1" noChangeArrowheads="1"/>
            </p:cNvPicPr>
            <p:nvPr/>
          </p:nvPicPr>
          <p:blipFill>
            <a:blip r:embed="rId4" cstate="print"/>
            <a:srcRect/>
            <a:stretch>
              <a:fillRect/>
            </a:stretch>
          </p:blipFill>
          <p:spPr bwMode="auto">
            <a:xfrm>
              <a:off x="7380312" y="332656"/>
              <a:ext cx="1512168" cy="1116024"/>
            </a:xfrm>
            <a:prstGeom prst="rect">
              <a:avLst/>
            </a:prstGeom>
            <a:noFill/>
            <a:ln w="9525">
              <a:noFill/>
              <a:miter lim="800000"/>
              <a:headEnd/>
              <a:tailEnd/>
            </a:ln>
          </p:spPr>
        </p:pic>
        <p:pic>
          <p:nvPicPr>
            <p:cNvPr id="22535" name="Picture 5"/>
            <p:cNvPicPr>
              <a:picLocks noChangeAspect="1" noChangeArrowheads="1"/>
            </p:cNvPicPr>
            <p:nvPr/>
          </p:nvPicPr>
          <p:blipFill>
            <a:blip r:embed="rId5" cstate="print"/>
            <a:srcRect/>
            <a:stretch>
              <a:fillRect/>
            </a:stretch>
          </p:blipFill>
          <p:spPr bwMode="auto">
            <a:xfrm>
              <a:off x="7380312" y="1556792"/>
              <a:ext cx="1512168" cy="1200623"/>
            </a:xfrm>
            <a:prstGeom prst="rect">
              <a:avLst/>
            </a:prstGeom>
            <a:noFill/>
            <a:ln w="9525">
              <a:noFill/>
              <a:miter lim="800000"/>
              <a:headEnd/>
              <a:tailEnd/>
            </a:ln>
          </p:spPr>
        </p:pic>
        <p:pic>
          <p:nvPicPr>
            <p:cNvPr id="22536" name="Picture 6"/>
            <p:cNvPicPr>
              <a:picLocks noChangeAspect="1" noChangeArrowheads="1"/>
            </p:cNvPicPr>
            <p:nvPr/>
          </p:nvPicPr>
          <p:blipFill>
            <a:blip r:embed="rId6" cstate="print"/>
            <a:srcRect/>
            <a:stretch>
              <a:fillRect/>
            </a:stretch>
          </p:blipFill>
          <p:spPr bwMode="auto">
            <a:xfrm>
              <a:off x="7380312" y="2852936"/>
              <a:ext cx="1512168" cy="1204567"/>
            </a:xfrm>
            <a:prstGeom prst="rect">
              <a:avLst/>
            </a:prstGeom>
            <a:noFill/>
            <a:ln w="9525">
              <a:noFill/>
              <a:miter lim="800000"/>
              <a:headEnd/>
              <a:tailEnd/>
            </a:ln>
          </p:spPr>
        </p:pic>
        <p:pic>
          <p:nvPicPr>
            <p:cNvPr id="22537" name="irc_mi" descr="http://www.comunidadism.es/wp-content/uploads/2013/02/landsat_8.jpg"/>
            <p:cNvPicPr>
              <a:picLocks noChangeAspect="1" noChangeArrowheads="1"/>
            </p:cNvPicPr>
            <p:nvPr/>
          </p:nvPicPr>
          <p:blipFill>
            <a:blip r:embed="rId7" cstate="print"/>
            <a:srcRect/>
            <a:stretch>
              <a:fillRect/>
            </a:stretch>
          </p:blipFill>
          <p:spPr bwMode="auto">
            <a:xfrm>
              <a:off x="7380312" y="4149080"/>
              <a:ext cx="1512168" cy="1152128"/>
            </a:xfrm>
            <a:prstGeom prst="rect">
              <a:avLst/>
            </a:prstGeom>
            <a:noFill/>
            <a:ln w="9525">
              <a:noFill/>
              <a:miter lim="800000"/>
              <a:headEnd/>
              <a:tailEnd/>
            </a:ln>
          </p:spPr>
        </p:pic>
        <p:pic>
          <p:nvPicPr>
            <p:cNvPr id="22538" name="Picture 10" descr="http://www.conaf.cl/wp-content/files_mf/cache/th_4adc6ebe3e2b0d2fbfea201316181ee9_parq7_600x480.jpg"/>
            <p:cNvPicPr>
              <a:picLocks noChangeAspect="1" noChangeArrowheads="1"/>
            </p:cNvPicPr>
            <p:nvPr/>
          </p:nvPicPr>
          <p:blipFill>
            <a:blip r:embed="rId8" cstate="print"/>
            <a:srcRect/>
            <a:stretch>
              <a:fillRect/>
            </a:stretch>
          </p:blipFill>
          <p:spPr bwMode="auto">
            <a:xfrm>
              <a:off x="7380312" y="5373216"/>
              <a:ext cx="1512168" cy="1152128"/>
            </a:xfrm>
            <a:prstGeom prst="rect">
              <a:avLst/>
            </a:prstGeom>
            <a:noFill/>
            <a:ln w="9525">
              <a:noFill/>
              <a:miter lim="800000"/>
              <a:headEnd/>
              <a:tailEnd/>
            </a:ln>
          </p:spPr>
        </p:pic>
      </p:grpSp>
      <p:pic>
        <p:nvPicPr>
          <p:cNvPr id="22532" name="Picture 12"/>
          <p:cNvPicPr>
            <a:picLocks noChangeAspect="1" noChangeArrowheads="1"/>
          </p:cNvPicPr>
          <p:nvPr/>
        </p:nvPicPr>
        <p:blipFill>
          <a:blip r:embed="rId9" cstate="print"/>
          <a:srcRect/>
          <a:stretch>
            <a:fillRect/>
          </a:stretch>
        </p:blipFill>
        <p:spPr bwMode="auto">
          <a:xfrm>
            <a:off x="6588125" y="1196975"/>
            <a:ext cx="2305050" cy="5661025"/>
          </a:xfrm>
          <a:prstGeom prst="rect">
            <a:avLst/>
          </a:prstGeom>
          <a:noFill/>
          <a:ln w="9525">
            <a:noFill/>
            <a:miter lim="800000"/>
            <a:headEnd/>
            <a:tailEnd/>
          </a:ln>
        </p:spPr>
      </p:pic>
      <p:sp>
        <p:nvSpPr>
          <p:cNvPr id="22533" name="13 CuadroTexto"/>
          <p:cNvSpPr txBox="1">
            <a:spLocks noChangeArrowheads="1"/>
          </p:cNvSpPr>
          <p:nvPr/>
        </p:nvSpPr>
        <p:spPr bwMode="auto">
          <a:xfrm>
            <a:off x="3563888" y="5301208"/>
            <a:ext cx="1297150" cy="369332"/>
          </a:xfrm>
          <a:prstGeom prst="rect">
            <a:avLst/>
          </a:prstGeom>
          <a:noFill/>
          <a:ln w="9525">
            <a:noFill/>
            <a:miter lim="800000"/>
            <a:headEnd/>
            <a:tailEnd/>
          </a:ln>
        </p:spPr>
        <p:txBody>
          <a:bodyPr wrap="none">
            <a:spAutoFit/>
          </a:bodyPr>
          <a:lstStyle/>
          <a:p>
            <a:r>
              <a:rPr lang="es-CL" dirty="0"/>
              <a:t>2013 - </a:t>
            </a:r>
            <a:r>
              <a:rPr lang="es-CL" dirty="0" smtClean="0"/>
              <a:t>2016</a:t>
            </a:r>
            <a:endParaRPr lang="es-CL" dirty="0"/>
          </a:p>
        </p:txBody>
      </p:sp>
      <p:pic>
        <p:nvPicPr>
          <p:cNvPr id="14"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0"/>
            <a:ext cx="1616145"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33" name="Picture 5" descr="C:\Users\jpflores\AppData\Local\Temp\LOGO CIREN.png"/>
          <p:cNvPicPr>
            <a:picLocks noChangeAspect="1" noChangeArrowheads="1"/>
          </p:cNvPicPr>
          <p:nvPr/>
        </p:nvPicPr>
        <p:blipFill>
          <a:blip r:embed="rId11" cstate="print"/>
          <a:srcRect/>
          <a:stretch>
            <a:fillRect/>
          </a:stretch>
        </p:blipFill>
        <p:spPr bwMode="auto">
          <a:xfrm>
            <a:off x="6602444" y="116632"/>
            <a:ext cx="1569956" cy="696568"/>
          </a:xfrm>
          <a:prstGeom prst="rect">
            <a:avLst/>
          </a:prstGeom>
          <a:noFill/>
        </p:spPr>
      </p:pic>
      <p:sp>
        <p:nvSpPr>
          <p:cNvPr id="16" name="15 CuadroTexto"/>
          <p:cNvSpPr txBox="1"/>
          <p:nvPr/>
        </p:nvSpPr>
        <p:spPr>
          <a:xfrm>
            <a:off x="2123728" y="3717032"/>
            <a:ext cx="4608512" cy="830997"/>
          </a:xfrm>
          <a:prstGeom prst="rect">
            <a:avLst/>
          </a:prstGeom>
          <a:noFill/>
        </p:spPr>
        <p:txBody>
          <a:bodyPr wrap="square" rtlCol="0">
            <a:spAutoFit/>
          </a:bodyPr>
          <a:lstStyle/>
          <a:p>
            <a:r>
              <a:rPr lang="es-CL" sz="2400" b="1" dirty="0" smtClean="0"/>
              <a:t>Densificación de la Red de Drenaje</a:t>
            </a:r>
          </a:p>
          <a:p>
            <a:endParaRPr lang="es-CL" sz="2400" b="1"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1"/>
            <a:ext cx="6300192" cy="6617196"/>
          </a:xfrm>
          <a:prstGeom prst="rect">
            <a:avLst/>
          </a:prstGeom>
          <a:noFill/>
        </p:spPr>
        <p:txBody>
          <a:bodyPr wrap="square" rtlCol="0">
            <a:spAutoFit/>
          </a:bodyPr>
          <a:lstStyle/>
          <a:p>
            <a:pPr algn="ctr"/>
            <a:r>
              <a:rPr lang="es-CL" sz="2800" b="1" dirty="0" smtClean="0">
                <a:solidFill>
                  <a:schemeClr val="accent1">
                    <a:lumMod val="75000"/>
                  </a:schemeClr>
                </a:solidFill>
              </a:rPr>
              <a:t>Desarrollo Metodológico</a:t>
            </a:r>
          </a:p>
          <a:p>
            <a:endParaRPr lang="es-CL" sz="2400" dirty="0" smtClean="0"/>
          </a:p>
          <a:p>
            <a:r>
              <a:rPr lang="es-CL" sz="2400" b="1" dirty="0" smtClean="0"/>
              <a:t>Confección de carta única de drenaje</a:t>
            </a:r>
            <a:r>
              <a:rPr lang="es-CL" sz="2000" b="1" dirty="0" smtClean="0"/>
              <a:t>, para toda el área de estudio: </a:t>
            </a:r>
          </a:p>
          <a:p>
            <a:r>
              <a:rPr lang="es-CL" sz="2000" b="1" dirty="0" smtClean="0">
                <a:solidFill>
                  <a:schemeClr val="accent1">
                    <a:lumMod val="75000"/>
                  </a:schemeClr>
                </a:solidFill>
              </a:rPr>
              <a:t>Jerarquía de los Estudios de Drenaje a utilizar</a:t>
            </a:r>
          </a:p>
          <a:p>
            <a:r>
              <a:rPr lang="es-CL" sz="2400" dirty="0" smtClean="0"/>
              <a:t>1° Cajas de ríos CIREN</a:t>
            </a:r>
          </a:p>
          <a:p>
            <a:r>
              <a:rPr lang="es-CL" sz="2400" dirty="0" smtClean="0"/>
              <a:t>2° </a:t>
            </a:r>
            <a:r>
              <a:rPr lang="es-CL" sz="2400" dirty="0" smtClean="0">
                <a:solidFill>
                  <a:schemeClr val="tx1">
                    <a:lumMod val="95000"/>
                    <a:lumOff val="5000"/>
                  </a:schemeClr>
                </a:solidFill>
              </a:rPr>
              <a:t>Ríos</a:t>
            </a:r>
            <a:r>
              <a:rPr lang="es-CL" sz="2400" dirty="0" smtClean="0"/>
              <a:t> IGM</a:t>
            </a:r>
          </a:p>
          <a:p>
            <a:r>
              <a:rPr lang="es-CL" sz="2400" dirty="0" smtClean="0"/>
              <a:t>3° Esteros IGM</a:t>
            </a:r>
          </a:p>
          <a:p>
            <a:r>
              <a:rPr lang="es-CL" sz="2400" dirty="0" smtClean="0"/>
              <a:t>4° Quebradas IGM</a:t>
            </a:r>
          </a:p>
          <a:p>
            <a:endParaRPr lang="es-CL" sz="2400" dirty="0" smtClean="0"/>
          </a:p>
          <a:p>
            <a:r>
              <a:rPr lang="es-CL" sz="2400" b="1" dirty="0" smtClean="0"/>
              <a:t>Definición de la base cartográfica del proyecto:</a:t>
            </a:r>
          </a:p>
          <a:p>
            <a:endParaRPr lang="es-CL" sz="2400" b="1" dirty="0" smtClean="0"/>
          </a:p>
          <a:p>
            <a:r>
              <a:rPr lang="es-CL" sz="2400" dirty="0" smtClean="0"/>
              <a:t>Se utilizarán como base homogénea y continua, las imágenes  </a:t>
            </a:r>
            <a:r>
              <a:rPr lang="es-CL" sz="2400" u="sng" dirty="0" err="1" smtClean="0"/>
              <a:t>ortorectificadas</a:t>
            </a:r>
            <a:r>
              <a:rPr lang="es-CL" sz="2400" dirty="0" smtClean="0"/>
              <a:t> y </a:t>
            </a:r>
            <a:r>
              <a:rPr lang="es-CL" sz="2400" u="sng" dirty="0" smtClean="0"/>
              <a:t>fusionadas</a:t>
            </a:r>
            <a:r>
              <a:rPr lang="es-CL" sz="2400" dirty="0" smtClean="0"/>
              <a:t> del </a:t>
            </a:r>
            <a:r>
              <a:rPr lang="es-CL" sz="2400" u="sng" dirty="0" smtClean="0"/>
              <a:t>satélite Landsat 8.</a:t>
            </a:r>
          </a:p>
          <a:p>
            <a:endParaRPr lang="es-CL" sz="2400" dirty="0" smtClean="0"/>
          </a:p>
          <a:p>
            <a:r>
              <a:rPr lang="es-CL" sz="2400" dirty="0" smtClean="0"/>
              <a:t>Con el pixel de 15 m. es posible trabajar a la escala 1:35.000</a:t>
            </a:r>
            <a:endParaRPr lang="es-CL" sz="1600" dirty="0" smtClean="0"/>
          </a:p>
        </p:txBody>
      </p:sp>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10</a:t>
            </a:fld>
            <a:endParaRPr lang="en-US"/>
          </a:p>
        </p:txBody>
      </p:sp>
      <p:pic>
        <p:nvPicPr>
          <p:cNvPr id="3" name="Picture 2" descr="http://1.bp.blogspot.com/-v_2YYbcFozM/TLSM01jEcmI/AAAAAAAAAaQ/-WQn_EcOYGE/s1600/hombre-pensando.gif"/>
          <p:cNvPicPr>
            <a:picLocks noChangeAspect="1" noChangeArrowheads="1"/>
          </p:cNvPicPr>
          <p:nvPr/>
        </p:nvPicPr>
        <p:blipFill>
          <a:blip r:embed="rId2" cstate="print"/>
          <a:srcRect/>
          <a:stretch>
            <a:fillRect/>
          </a:stretch>
        </p:blipFill>
        <p:spPr bwMode="auto">
          <a:xfrm>
            <a:off x="5076056" y="2060848"/>
            <a:ext cx="1080120" cy="1080120"/>
          </a:xfrm>
          <a:prstGeom prst="rect">
            <a:avLst/>
          </a:prstGeom>
          <a:noFill/>
        </p:spPr>
      </p:pic>
      <p:pic>
        <p:nvPicPr>
          <p:cNvPr id="6" name="Picture 2"/>
          <p:cNvPicPr>
            <a:picLocks noChangeAspect="1" noChangeArrowheads="1"/>
          </p:cNvPicPr>
          <p:nvPr/>
        </p:nvPicPr>
        <p:blipFill>
          <a:blip r:embed="rId3" cstate="print"/>
          <a:srcRect/>
          <a:stretch>
            <a:fillRect/>
          </a:stretch>
        </p:blipFill>
        <p:spPr bwMode="auto">
          <a:xfrm>
            <a:off x="6804248" y="4149080"/>
            <a:ext cx="2159595" cy="1815311"/>
          </a:xfrm>
          <a:prstGeom prst="rect">
            <a:avLst/>
          </a:prstGeom>
          <a:noFill/>
          <a:ln w="9525">
            <a:noFill/>
            <a:miter lim="800000"/>
            <a:headEnd/>
            <a:tailEnd/>
          </a:ln>
        </p:spPr>
      </p:pic>
      <p:pic>
        <p:nvPicPr>
          <p:cNvPr id="7" name="Picture 1"/>
          <p:cNvPicPr>
            <a:picLocks noChangeAspect="1" noChangeArrowheads="1"/>
          </p:cNvPicPr>
          <p:nvPr/>
        </p:nvPicPr>
        <p:blipFill rotWithShape="1">
          <a:blip r:embed="rId4" cstate="print"/>
          <a:srcRect/>
          <a:stretch/>
        </p:blipFill>
        <p:spPr bwMode="auto">
          <a:xfrm>
            <a:off x="6732240" y="548680"/>
            <a:ext cx="1607303" cy="3168352"/>
          </a:xfrm>
          <a:prstGeom prst="rect">
            <a:avLst/>
          </a:prstGeom>
          <a:noFill/>
          <a:ln w="15875">
            <a:solidFill>
              <a:schemeClr val="tx1"/>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11</a:t>
            </a:fld>
            <a:endParaRPr lang="en-US"/>
          </a:p>
        </p:txBody>
      </p:sp>
      <p:sp>
        <p:nvSpPr>
          <p:cNvPr id="3" name="2 CuadroTexto"/>
          <p:cNvSpPr txBox="1"/>
          <p:nvPr/>
        </p:nvSpPr>
        <p:spPr>
          <a:xfrm>
            <a:off x="611560" y="188640"/>
            <a:ext cx="5040560" cy="523220"/>
          </a:xfrm>
          <a:prstGeom prst="rect">
            <a:avLst/>
          </a:prstGeom>
          <a:noFill/>
        </p:spPr>
        <p:txBody>
          <a:bodyPr wrap="square" rtlCol="0">
            <a:spAutoFit/>
          </a:bodyPr>
          <a:lstStyle/>
          <a:p>
            <a:r>
              <a:rPr lang="es-CL" sz="2800" b="1" dirty="0" smtClean="0">
                <a:solidFill>
                  <a:srgbClr val="FF0000"/>
                </a:solidFill>
              </a:rPr>
              <a:t>Definiciones</a:t>
            </a:r>
            <a:endParaRPr lang="es-CL" sz="2800" b="1" dirty="0">
              <a:solidFill>
                <a:srgbClr val="FF0000"/>
              </a:solidFill>
            </a:endParaRPr>
          </a:p>
        </p:txBody>
      </p:sp>
      <p:sp>
        <p:nvSpPr>
          <p:cNvPr id="4" name="3 Rectángulo"/>
          <p:cNvSpPr/>
          <p:nvPr/>
        </p:nvSpPr>
        <p:spPr>
          <a:xfrm>
            <a:off x="323528" y="764704"/>
            <a:ext cx="8568952" cy="1785104"/>
          </a:xfrm>
          <a:prstGeom prst="rect">
            <a:avLst/>
          </a:prstGeom>
        </p:spPr>
        <p:txBody>
          <a:bodyPr wrap="square">
            <a:spAutoFit/>
          </a:bodyPr>
          <a:lstStyle/>
          <a:p>
            <a:pPr algn="just"/>
            <a:r>
              <a:rPr lang="es-CL" sz="2000" b="1" dirty="0" smtClean="0">
                <a:solidFill>
                  <a:schemeClr val="accent1"/>
                </a:solidFill>
              </a:rPr>
              <a:t>Fusión de Bandas: </a:t>
            </a:r>
            <a:r>
              <a:rPr lang="es-CL" dirty="0" smtClean="0"/>
              <a:t>Corresponde a técnicas que permiten mezclar, a nivel de pixel, las virtudes de diversas imágenes, mejorando la capacidad de discriminación digital de los fenómenos espaciales y permitiendo al usuario, cambiar la escala del análisis espacial con la misma imagen. Una de las aplicaciones más recurrentes es la de mejorar la resolución espacial de una imagen </a:t>
            </a:r>
            <a:r>
              <a:rPr lang="es-CL" dirty="0" err="1" smtClean="0"/>
              <a:t>multi</a:t>
            </a:r>
            <a:r>
              <a:rPr lang="es-CL" dirty="0" smtClean="0"/>
              <a:t>-espectral, usando una imagen de resolución espectral pobre, pero de mayor resolución espacial.</a:t>
            </a:r>
            <a:endParaRPr lang="es-CL" dirty="0"/>
          </a:p>
        </p:txBody>
      </p:sp>
      <p:pic>
        <p:nvPicPr>
          <p:cNvPr id="5" name="4 Imagen" descr="ColorNatural2"/>
          <p:cNvPicPr>
            <a:picLocks noChangeAspect="1"/>
          </p:cNvPicPr>
          <p:nvPr/>
        </p:nvPicPr>
        <p:blipFill>
          <a:blip r:embed="rId2" cstate="print"/>
          <a:srcRect/>
          <a:stretch>
            <a:fillRect/>
          </a:stretch>
        </p:blipFill>
        <p:spPr bwMode="auto">
          <a:xfrm>
            <a:off x="683568" y="2924944"/>
            <a:ext cx="3384376" cy="3679375"/>
          </a:xfrm>
          <a:prstGeom prst="rect">
            <a:avLst/>
          </a:prstGeom>
          <a:noFill/>
          <a:ln w="9525">
            <a:noFill/>
            <a:miter lim="800000"/>
            <a:headEnd/>
            <a:tailEnd/>
          </a:ln>
        </p:spPr>
      </p:pic>
      <p:pic>
        <p:nvPicPr>
          <p:cNvPr id="6" name="5 Imagen" descr="ColorPancro2"/>
          <p:cNvPicPr>
            <a:picLocks noChangeAspect="1"/>
          </p:cNvPicPr>
          <p:nvPr/>
        </p:nvPicPr>
        <p:blipFill>
          <a:blip r:embed="rId3" cstate="print"/>
          <a:srcRect/>
          <a:stretch>
            <a:fillRect/>
          </a:stretch>
        </p:blipFill>
        <p:spPr bwMode="auto">
          <a:xfrm>
            <a:off x="4572000" y="2924944"/>
            <a:ext cx="3384376" cy="3744228"/>
          </a:xfrm>
          <a:prstGeom prst="rect">
            <a:avLst/>
          </a:prstGeom>
          <a:noFill/>
          <a:ln w="9525">
            <a:noFill/>
            <a:miter lim="800000"/>
            <a:headEnd/>
            <a:tailEnd/>
          </a:ln>
        </p:spPr>
      </p:pic>
      <p:sp>
        <p:nvSpPr>
          <p:cNvPr id="7" name="6 CuadroTexto"/>
          <p:cNvSpPr txBox="1"/>
          <p:nvPr/>
        </p:nvSpPr>
        <p:spPr>
          <a:xfrm>
            <a:off x="1187624" y="2492896"/>
            <a:ext cx="6408712" cy="369332"/>
          </a:xfrm>
          <a:prstGeom prst="rect">
            <a:avLst/>
          </a:prstGeom>
          <a:noFill/>
        </p:spPr>
        <p:txBody>
          <a:bodyPr wrap="square" rtlCol="0">
            <a:spAutoFit/>
          </a:bodyPr>
          <a:lstStyle/>
          <a:p>
            <a:r>
              <a:rPr lang="es-CL" dirty="0" smtClean="0"/>
              <a:t>Combinación Color Real                         Fusión con el Pancromático</a:t>
            </a:r>
            <a:endParaRPr lang="es-C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12</a:t>
            </a:fld>
            <a:endParaRPr lang="en-US"/>
          </a:p>
        </p:txBody>
      </p:sp>
      <p:sp>
        <p:nvSpPr>
          <p:cNvPr id="3" name="2 CuadroTexto"/>
          <p:cNvSpPr txBox="1"/>
          <p:nvPr/>
        </p:nvSpPr>
        <p:spPr>
          <a:xfrm>
            <a:off x="899592" y="260648"/>
            <a:ext cx="5040560" cy="523220"/>
          </a:xfrm>
          <a:prstGeom prst="rect">
            <a:avLst/>
          </a:prstGeom>
          <a:noFill/>
        </p:spPr>
        <p:txBody>
          <a:bodyPr wrap="square" rtlCol="0">
            <a:spAutoFit/>
          </a:bodyPr>
          <a:lstStyle/>
          <a:p>
            <a:r>
              <a:rPr lang="es-CL" sz="2800" b="1" dirty="0" smtClean="0">
                <a:solidFill>
                  <a:srgbClr val="FF0000"/>
                </a:solidFill>
              </a:rPr>
              <a:t>Definiciones</a:t>
            </a:r>
            <a:endParaRPr lang="es-CL" sz="2800" b="1" dirty="0">
              <a:solidFill>
                <a:srgbClr val="FF0000"/>
              </a:solidFill>
            </a:endParaRPr>
          </a:p>
        </p:txBody>
      </p:sp>
      <p:sp>
        <p:nvSpPr>
          <p:cNvPr id="4" name="3 CuadroTexto"/>
          <p:cNvSpPr txBox="1"/>
          <p:nvPr/>
        </p:nvSpPr>
        <p:spPr>
          <a:xfrm>
            <a:off x="467544" y="980728"/>
            <a:ext cx="8064896" cy="1785104"/>
          </a:xfrm>
          <a:prstGeom prst="rect">
            <a:avLst/>
          </a:prstGeom>
          <a:noFill/>
        </p:spPr>
        <p:txBody>
          <a:bodyPr wrap="square" rtlCol="0">
            <a:spAutoFit/>
          </a:bodyPr>
          <a:lstStyle/>
          <a:p>
            <a:pPr algn="just"/>
            <a:r>
              <a:rPr lang="es-CL" sz="2000" b="1" dirty="0" smtClean="0">
                <a:solidFill>
                  <a:schemeClr val="accent1"/>
                </a:solidFill>
              </a:rPr>
              <a:t>Orto-rectificación de una imagen:</a:t>
            </a:r>
            <a:r>
              <a:rPr lang="es-CL" altLang="es-CL" dirty="0" smtClean="0">
                <a:latin typeface="Calibri" pitchFamily="34" charset="0"/>
              </a:rPr>
              <a:t> Producto cartográfico obtenido mediante la corrección u </a:t>
            </a:r>
            <a:r>
              <a:rPr lang="es-CL" altLang="es-CL" dirty="0" err="1" smtClean="0">
                <a:latin typeface="Calibri" pitchFamily="34" charset="0"/>
              </a:rPr>
              <a:t>ortorrectificación</a:t>
            </a:r>
            <a:r>
              <a:rPr lang="es-CL" altLang="es-CL" dirty="0" smtClean="0">
                <a:latin typeface="Calibri" pitchFamily="34" charset="0"/>
              </a:rPr>
              <a:t>, que elimina las distorsiones </a:t>
            </a:r>
            <a:r>
              <a:rPr lang="es-CL" altLang="es-CL" dirty="0" err="1" smtClean="0">
                <a:latin typeface="Calibri" pitchFamily="34" charset="0"/>
              </a:rPr>
              <a:t>planimétricas</a:t>
            </a:r>
            <a:r>
              <a:rPr lang="es-CL" altLang="es-CL" dirty="0" smtClean="0">
                <a:latin typeface="Calibri" pitchFamily="34" charset="0"/>
              </a:rPr>
              <a:t>, debidas al ángulo de toma del sensor y la distorsión topográfica por el movimiento.</a:t>
            </a:r>
          </a:p>
          <a:p>
            <a:pPr algn="just"/>
            <a:r>
              <a:rPr lang="es-CL" altLang="es-CL" dirty="0" smtClean="0">
                <a:latin typeface="Calibri" pitchFamily="34" charset="0"/>
              </a:rPr>
              <a:t>Con ello, las variaciones de escala presentes en las imágenes se eliminan, obteniéndose una escala única y exacta sobre la totalidad de la superficie de la ortoimagen, con un margen de error conocido.</a:t>
            </a:r>
            <a:endParaRPr lang="es-CL" sz="2000" b="1" dirty="0" smtClean="0"/>
          </a:p>
        </p:txBody>
      </p:sp>
      <p:sp>
        <p:nvSpPr>
          <p:cNvPr id="5" name="4 CuadroTexto"/>
          <p:cNvSpPr txBox="1"/>
          <p:nvPr/>
        </p:nvSpPr>
        <p:spPr>
          <a:xfrm>
            <a:off x="539552" y="2780928"/>
            <a:ext cx="5544616" cy="2893100"/>
          </a:xfrm>
          <a:prstGeom prst="rect">
            <a:avLst/>
          </a:prstGeom>
          <a:noFill/>
        </p:spPr>
        <p:txBody>
          <a:bodyPr wrap="square" rtlCol="0">
            <a:spAutoFit/>
          </a:bodyPr>
          <a:lstStyle/>
          <a:p>
            <a:pPr algn="just"/>
            <a:r>
              <a:rPr lang="es-CL" sz="2000" b="1" dirty="0" smtClean="0">
                <a:solidFill>
                  <a:schemeClr val="accent1"/>
                </a:solidFill>
              </a:rPr>
              <a:t>Satélite Landsat 8: </a:t>
            </a:r>
            <a:r>
              <a:rPr lang="es-CL" altLang="es-CL" dirty="0" smtClean="0">
                <a:latin typeface="Calibri" pitchFamily="34" charset="0"/>
              </a:rPr>
              <a:t>En febrero de 2013 se lanzó Landsat 8 DCM, continuador del proyecto Landsat. Posee 2 sensores, el OLI (espectro visible e infrarrojo) y el TIRS (espectro térmico)</a:t>
            </a:r>
            <a:r>
              <a:rPr lang="es-CL" altLang="es-CL" dirty="0" smtClean="0"/>
              <a:t> y lleva combustible suficiente como para mantenerse en posición durante 10 años. Toma imágenes cada 16 días en una </a:t>
            </a:r>
            <a:r>
              <a:rPr lang="es-CL" altLang="es-CL" u="sng" dirty="0" smtClean="0"/>
              <a:t>Órbita Polar</a:t>
            </a:r>
            <a:r>
              <a:rPr lang="es-CL" altLang="es-CL" dirty="0" smtClean="0"/>
              <a:t>. El </a:t>
            </a:r>
            <a:r>
              <a:rPr lang="es-CL" altLang="es-CL" b="1" dirty="0" smtClean="0"/>
              <a:t>USGS </a:t>
            </a:r>
            <a:r>
              <a:rPr lang="es-CL" altLang="es-CL" dirty="0" smtClean="0"/>
              <a:t>ofrece de forma gratuita y libre esos datos en </a:t>
            </a:r>
            <a:r>
              <a:rPr lang="es-CL" altLang="es-CL" dirty="0" smtClean="0">
                <a:hlinkClick r:id="rId2"/>
              </a:rPr>
              <a:t>http://earthexplorer.usgs.gov/</a:t>
            </a:r>
            <a:endParaRPr lang="es-CL" altLang="es-CL" dirty="0" smtClean="0"/>
          </a:p>
          <a:p>
            <a:pPr algn="just"/>
            <a:endParaRPr lang="es-CL" altLang="es-CL" dirty="0" smtClean="0">
              <a:latin typeface="Calibri" pitchFamily="34" charset="0"/>
            </a:endParaRPr>
          </a:p>
          <a:p>
            <a:pPr algn="just"/>
            <a:endParaRPr lang="es-CL" dirty="0"/>
          </a:p>
        </p:txBody>
      </p:sp>
      <p:pic>
        <p:nvPicPr>
          <p:cNvPr id="6" name="Picture 7" descr="D:\Comité de Coord Ssot Minagri\Cursos Regionales\Datos Curso I\Varios Doc útiles\poes.sp.sp.gif"/>
          <p:cNvPicPr>
            <a:picLocks noChangeAspect="1" noChangeArrowheads="1" noCrop="1"/>
          </p:cNvPicPr>
          <p:nvPr/>
        </p:nvPicPr>
        <p:blipFill>
          <a:blip r:embed="rId3" cstate="print"/>
          <a:srcRect/>
          <a:stretch>
            <a:fillRect/>
          </a:stretch>
        </p:blipFill>
        <p:spPr bwMode="auto">
          <a:xfrm rot="1348262">
            <a:off x="4095205" y="4861516"/>
            <a:ext cx="1476375" cy="1943100"/>
          </a:xfrm>
          <a:prstGeom prst="rect">
            <a:avLst/>
          </a:prstGeom>
          <a:noFill/>
          <a:ln w="9525">
            <a:noFill/>
            <a:miter lim="800000"/>
            <a:headEnd/>
            <a:tailEnd/>
          </a:ln>
        </p:spPr>
      </p:pic>
      <p:pic>
        <p:nvPicPr>
          <p:cNvPr id="7" name="Picture 3"/>
          <p:cNvPicPr>
            <a:picLocks noChangeAspect="1" noChangeArrowheads="1"/>
          </p:cNvPicPr>
          <p:nvPr/>
        </p:nvPicPr>
        <p:blipFill>
          <a:blip r:embed="rId4" cstate="print"/>
          <a:srcRect/>
          <a:stretch>
            <a:fillRect/>
          </a:stretch>
        </p:blipFill>
        <p:spPr bwMode="auto">
          <a:xfrm>
            <a:off x="6156176" y="2924944"/>
            <a:ext cx="2708994" cy="20306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1 Imagen"/>
          <p:cNvPicPr>
            <a:picLocks noChangeAspect="1"/>
          </p:cNvPicPr>
          <p:nvPr/>
        </p:nvPicPr>
        <p:blipFill>
          <a:blip r:embed="rId2" cstate="print"/>
          <a:srcRect/>
          <a:stretch>
            <a:fillRect/>
          </a:stretch>
        </p:blipFill>
        <p:spPr bwMode="auto">
          <a:xfrm>
            <a:off x="788988" y="55563"/>
            <a:ext cx="3767137" cy="6769100"/>
          </a:xfrm>
          <a:prstGeom prst="rect">
            <a:avLst/>
          </a:prstGeom>
          <a:noFill/>
          <a:ln w="9525">
            <a:solidFill>
              <a:schemeClr val="tx1"/>
            </a:solidFill>
            <a:miter lim="800000"/>
            <a:headEnd/>
            <a:tailEnd/>
          </a:ln>
        </p:spPr>
      </p:pic>
      <p:pic>
        <p:nvPicPr>
          <p:cNvPr id="45059" name="2 Imagen"/>
          <p:cNvPicPr>
            <a:picLocks noChangeAspect="1"/>
          </p:cNvPicPr>
          <p:nvPr/>
        </p:nvPicPr>
        <p:blipFill>
          <a:blip r:embed="rId3" cstate="print"/>
          <a:srcRect/>
          <a:stretch>
            <a:fillRect/>
          </a:stretch>
        </p:blipFill>
        <p:spPr bwMode="auto">
          <a:xfrm>
            <a:off x="5478463" y="12700"/>
            <a:ext cx="3270250" cy="6827838"/>
          </a:xfrm>
          <a:prstGeom prst="rect">
            <a:avLst/>
          </a:prstGeom>
          <a:noFill/>
          <a:ln w="9525">
            <a:solidFill>
              <a:schemeClr val="tx1"/>
            </a:solidFill>
            <a:miter lim="800000"/>
            <a:headEnd/>
            <a:tailEnd/>
          </a:ln>
        </p:spPr>
      </p:pic>
      <p:grpSp>
        <p:nvGrpSpPr>
          <p:cNvPr id="2" name="16 Grupo"/>
          <p:cNvGrpSpPr>
            <a:grpSpLocks/>
          </p:cNvGrpSpPr>
          <p:nvPr/>
        </p:nvGrpSpPr>
        <p:grpSpPr bwMode="auto">
          <a:xfrm>
            <a:off x="2339975" y="447675"/>
            <a:ext cx="1662113" cy="493713"/>
            <a:chOff x="2339752" y="448328"/>
            <a:chExt cx="1661549" cy="493484"/>
          </a:xfrm>
        </p:grpSpPr>
        <p:pic>
          <p:nvPicPr>
            <p:cNvPr id="1027" name="Picture 3"/>
            <p:cNvPicPr>
              <a:picLocks noChangeAspect="1" noChangeArrowheads="1"/>
            </p:cNvPicPr>
            <p:nvPr/>
          </p:nvPicPr>
          <p:blipFill>
            <a:blip r:embed="rId4" cstate="print"/>
            <a:srcRect/>
            <a:stretch>
              <a:fillRect/>
            </a:stretch>
          </p:blipFill>
          <p:spPr bwMode="auto">
            <a:xfrm>
              <a:off x="2339752" y="457849"/>
              <a:ext cx="576067" cy="483963"/>
            </a:xfrm>
            <a:prstGeom prst="rect">
              <a:avLst/>
            </a:prstGeom>
            <a:solidFill>
              <a:schemeClr val="accent3">
                <a:alpha val="0"/>
              </a:schemeClr>
            </a:solidFill>
            <a:ln>
              <a:noFill/>
            </a:ln>
            <a:effectLst/>
          </p:spPr>
        </p:pic>
        <p:sp>
          <p:nvSpPr>
            <p:cNvPr id="5" name="4 Elipse"/>
            <p:cNvSpPr/>
            <p:nvPr/>
          </p:nvSpPr>
          <p:spPr>
            <a:xfrm rot="652075">
              <a:off x="3496647" y="459436"/>
              <a:ext cx="504654" cy="72991"/>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ln>
                  <a:solidFill>
                    <a:srgbClr val="FF0000"/>
                  </a:solidFill>
                </a:ln>
                <a:noFill/>
              </a:endParaRPr>
            </a:p>
          </p:txBody>
        </p:sp>
        <p:cxnSp>
          <p:nvCxnSpPr>
            <p:cNvPr id="7" name="6 Conector recto"/>
            <p:cNvCxnSpPr>
              <a:endCxn id="5" idx="2"/>
            </p:cNvCxnSpPr>
            <p:nvPr/>
          </p:nvCxnSpPr>
          <p:spPr>
            <a:xfrm flipV="1">
              <a:off x="2780927" y="448328"/>
              <a:ext cx="720480" cy="2475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flipV="1">
              <a:off x="2787275" y="546707"/>
              <a:ext cx="1209265" cy="14915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 name="19 Grupo"/>
          <p:cNvGrpSpPr>
            <a:grpSpLocks/>
          </p:cNvGrpSpPr>
          <p:nvPr/>
        </p:nvGrpSpPr>
        <p:grpSpPr bwMode="auto">
          <a:xfrm>
            <a:off x="1882775" y="477838"/>
            <a:ext cx="1662113" cy="493712"/>
            <a:chOff x="2339752" y="448328"/>
            <a:chExt cx="1661549" cy="493484"/>
          </a:xfrm>
        </p:grpSpPr>
        <p:pic>
          <p:nvPicPr>
            <p:cNvPr id="21" name="Picture 3"/>
            <p:cNvPicPr>
              <a:picLocks noChangeAspect="1" noChangeArrowheads="1"/>
            </p:cNvPicPr>
            <p:nvPr/>
          </p:nvPicPr>
          <p:blipFill>
            <a:blip r:embed="rId4" cstate="print"/>
            <a:srcRect/>
            <a:stretch>
              <a:fillRect/>
            </a:stretch>
          </p:blipFill>
          <p:spPr bwMode="auto">
            <a:xfrm>
              <a:off x="2339752" y="457849"/>
              <a:ext cx="576067" cy="483963"/>
            </a:xfrm>
            <a:prstGeom prst="rect">
              <a:avLst/>
            </a:prstGeom>
            <a:solidFill>
              <a:schemeClr val="accent3">
                <a:alpha val="0"/>
              </a:schemeClr>
            </a:solidFill>
            <a:ln>
              <a:noFill/>
            </a:ln>
            <a:effectLst/>
          </p:spPr>
        </p:pic>
        <p:sp>
          <p:nvSpPr>
            <p:cNvPr id="22" name="21 Elipse"/>
            <p:cNvSpPr/>
            <p:nvPr/>
          </p:nvSpPr>
          <p:spPr>
            <a:xfrm rot="652075">
              <a:off x="3496647" y="459435"/>
              <a:ext cx="504654" cy="72991"/>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L">
                <a:ln>
                  <a:solidFill>
                    <a:srgbClr val="FF0000"/>
                  </a:solidFill>
                </a:ln>
                <a:noFill/>
              </a:endParaRPr>
            </a:p>
          </p:txBody>
        </p:sp>
        <p:cxnSp>
          <p:nvCxnSpPr>
            <p:cNvPr id="23" name="22 Conector recto"/>
            <p:cNvCxnSpPr>
              <a:endCxn id="22" idx="2"/>
            </p:cNvCxnSpPr>
            <p:nvPr/>
          </p:nvCxnSpPr>
          <p:spPr>
            <a:xfrm flipV="1">
              <a:off x="2780927" y="448328"/>
              <a:ext cx="720480" cy="2475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flipV="1">
              <a:off x="2787275" y="546708"/>
              <a:ext cx="1209265" cy="14915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path" presetSubtype="0" accel="50000" decel="50000" fill="hold" nodeType="clickEffect">
                                  <p:stCondLst>
                                    <p:cond delay="0"/>
                                  </p:stCondLst>
                                  <p:childTnLst>
                                    <p:animMotion origin="layout" path="M -1.38889E-6 2.59259E-6 L -0.14462 0.98078 " pathEditMode="relative" rAng="0" ptsTypes="AA">
                                      <p:cBhvr>
                                        <p:cTn id="6" dur="5800" fill="hold"/>
                                        <p:tgtEl>
                                          <p:spTgt spid="2"/>
                                        </p:tgtEl>
                                        <p:attrNameLst>
                                          <p:attrName>ppt_x</p:attrName>
                                          <p:attrName>ppt_y</p:attrName>
                                        </p:attrNameLst>
                                      </p:cBhvr>
                                      <p:rCtr x="-7200" y="49000"/>
                                    </p:animMotion>
                                  </p:childTnLst>
                                </p:cTn>
                              </p:par>
                            </p:childTnLst>
                          </p:cTn>
                        </p:par>
                        <p:par>
                          <p:cTn id="7" fill="hold" nodeType="afterGroup">
                            <p:stCondLst>
                              <p:cond delay="5800"/>
                            </p:stCondLst>
                            <p:childTnLst>
                              <p:par>
                                <p:cTn id="8" presetID="10" presetClass="exit" presetSubtype="0" fill="hold" nodeType="afterEffect">
                                  <p:stCondLst>
                                    <p:cond delay="0"/>
                                  </p:stCondLst>
                                  <p:childTnLst>
                                    <p:animEffect transition="out" filter="fade">
                                      <p:cBhvr>
                                        <p:cTn id="9" dur="100"/>
                                        <p:tgtEl>
                                          <p:spTgt spid="2"/>
                                        </p:tgtEl>
                                      </p:cBhvr>
                                    </p:animEffect>
                                    <p:set>
                                      <p:cBhvr>
                                        <p:cTn id="10" dur="1" fill="hold">
                                          <p:stCondLst>
                                            <p:cond delay="99"/>
                                          </p:stCondLst>
                                        </p:cTn>
                                        <p:tgtEl>
                                          <p:spTgt spid="2"/>
                                        </p:tgtEl>
                                        <p:attrNameLst>
                                          <p:attrName>style.visibility</p:attrName>
                                        </p:attrNameLst>
                                      </p:cBhvr>
                                      <p:to>
                                        <p:strVal val="hidden"/>
                                      </p:to>
                                    </p:set>
                                  </p:childTnLst>
                                </p:cTn>
                              </p:par>
                            </p:childTnLst>
                          </p:cTn>
                        </p:par>
                        <p:par>
                          <p:cTn id="11" fill="hold" nodeType="afterGroup">
                            <p:stCondLst>
                              <p:cond delay="5900"/>
                            </p:stCondLst>
                            <p:childTnLst>
                              <p:par>
                                <p:cTn id="12" presetID="1"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par>
                          <p:cTn id="14" fill="hold" nodeType="afterGroup">
                            <p:stCondLst>
                              <p:cond delay="5900"/>
                            </p:stCondLst>
                            <p:childTnLst>
                              <p:par>
                                <p:cTn id="15" presetID="42" presetClass="path" presetSubtype="0" accel="50000" decel="50000" fill="hold" nodeType="afterEffect">
                                  <p:stCondLst>
                                    <p:cond delay="0"/>
                                  </p:stCondLst>
                                  <p:childTnLst>
                                    <p:animMotion origin="layout" path="M 0.02587 -0.1551 L -0.05226 0.37384 " pathEditMode="relative" rAng="0" ptsTypes="AA">
                                      <p:cBhvr>
                                        <p:cTn id="16" dur="5800" fill="hold"/>
                                        <p:tgtEl>
                                          <p:spTgt spid="3"/>
                                        </p:tgtEl>
                                        <p:attrNameLst>
                                          <p:attrName>ppt_x</p:attrName>
                                          <p:attrName>ppt_y</p:attrName>
                                        </p:attrNameLst>
                                      </p:cBhvr>
                                      <p:rCtr x="-3900" y="264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14</a:t>
            </a:fld>
            <a:endParaRPr lang="en-US"/>
          </a:p>
        </p:txBody>
      </p:sp>
      <p:sp>
        <p:nvSpPr>
          <p:cNvPr id="3" name="2 CuadroTexto"/>
          <p:cNvSpPr txBox="1"/>
          <p:nvPr/>
        </p:nvSpPr>
        <p:spPr>
          <a:xfrm>
            <a:off x="755576" y="116632"/>
            <a:ext cx="7272808" cy="646331"/>
          </a:xfrm>
          <a:prstGeom prst="rect">
            <a:avLst/>
          </a:prstGeom>
          <a:noFill/>
        </p:spPr>
        <p:txBody>
          <a:bodyPr wrap="square" rtlCol="0">
            <a:spAutoFit/>
          </a:bodyPr>
          <a:lstStyle/>
          <a:p>
            <a:pPr algn="ctr"/>
            <a:r>
              <a:rPr lang="es-CL" dirty="0" smtClean="0"/>
              <a:t>Imagen 2014 Landsat 8 de Rancagua, Fusión  en Falso color convencional con 15 m por pixel</a:t>
            </a:r>
            <a:endParaRPr lang="es-CL" dirty="0"/>
          </a:p>
        </p:txBody>
      </p:sp>
      <p:pic>
        <p:nvPicPr>
          <p:cNvPr id="1026" name="Picture 2"/>
          <p:cNvPicPr>
            <a:picLocks noChangeAspect="1" noChangeArrowheads="1"/>
          </p:cNvPicPr>
          <p:nvPr/>
        </p:nvPicPr>
        <p:blipFill>
          <a:blip r:embed="rId2" cstate="print"/>
          <a:srcRect/>
          <a:stretch>
            <a:fillRect/>
          </a:stretch>
        </p:blipFill>
        <p:spPr bwMode="auto">
          <a:xfrm>
            <a:off x="0" y="908720"/>
            <a:ext cx="9144000" cy="53646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15</a:t>
            </a:fld>
            <a:endParaRPr lang="en-US"/>
          </a:p>
        </p:txBody>
      </p:sp>
      <p:sp>
        <p:nvSpPr>
          <p:cNvPr id="3" name="2 CuadroTexto"/>
          <p:cNvSpPr txBox="1"/>
          <p:nvPr/>
        </p:nvSpPr>
        <p:spPr>
          <a:xfrm>
            <a:off x="539552" y="980728"/>
            <a:ext cx="7776864" cy="1477328"/>
          </a:xfrm>
          <a:prstGeom prst="rect">
            <a:avLst/>
          </a:prstGeom>
          <a:noFill/>
        </p:spPr>
        <p:txBody>
          <a:bodyPr wrap="square" rtlCol="0">
            <a:spAutoFit/>
          </a:bodyPr>
          <a:lstStyle/>
          <a:p>
            <a:pPr algn="just"/>
            <a:r>
              <a:rPr lang="es-CL" dirty="0" smtClean="0"/>
              <a:t>Para resolver el tema del cambio de Datum y de escala de las cartas IGM, se procedió a </a:t>
            </a:r>
            <a:r>
              <a:rPr lang="es-CL" dirty="0" err="1" smtClean="0"/>
              <a:t>georreferenciar</a:t>
            </a:r>
            <a:r>
              <a:rPr lang="es-CL" dirty="0" smtClean="0"/>
              <a:t> nuevamente esta cartografía de tipo vectorial, para hacer coincidir el drenaje IGM con los cursos de agua que se aprecian en las imágenes Landsat 8.</a:t>
            </a:r>
          </a:p>
          <a:p>
            <a:pPr algn="just"/>
            <a:endParaRPr lang="es-CL" dirty="0" smtClean="0"/>
          </a:p>
        </p:txBody>
      </p:sp>
      <p:sp>
        <p:nvSpPr>
          <p:cNvPr id="4" name="3 Rectángulo"/>
          <p:cNvSpPr/>
          <p:nvPr/>
        </p:nvSpPr>
        <p:spPr>
          <a:xfrm>
            <a:off x="971600" y="188640"/>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pic>
        <p:nvPicPr>
          <p:cNvPr id="2055" name="Picture 7"/>
          <p:cNvPicPr>
            <a:picLocks noChangeAspect="1" noChangeArrowheads="1"/>
          </p:cNvPicPr>
          <p:nvPr/>
        </p:nvPicPr>
        <p:blipFill>
          <a:blip r:embed="rId2" cstate="print"/>
          <a:srcRect/>
          <a:stretch>
            <a:fillRect/>
          </a:stretch>
        </p:blipFill>
        <p:spPr bwMode="auto">
          <a:xfrm>
            <a:off x="611560" y="3789040"/>
            <a:ext cx="2592288" cy="2823284"/>
          </a:xfrm>
          <a:prstGeom prst="rect">
            <a:avLst/>
          </a:prstGeom>
          <a:noFill/>
          <a:ln w="9525">
            <a:noFill/>
            <a:miter lim="800000"/>
            <a:headEnd/>
            <a:tailEnd/>
          </a:ln>
        </p:spPr>
      </p:pic>
      <p:pic>
        <p:nvPicPr>
          <p:cNvPr id="2057" name="Picture 9"/>
          <p:cNvPicPr>
            <a:picLocks noChangeAspect="1" noChangeArrowheads="1"/>
          </p:cNvPicPr>
          <p:nvPr/>
        </p:nvPicPr>
        <p:blipFill>
          <a:blip r:embed="rId3" cstate="print"/>
          <a:srcRect/>
          <a:stretch>
            <a:fillRect/>
          </a:stretch>
        </p:blipFill>
        <p:spPr bwMode="auto">
          <a:xfrm>
            <a:off x="3347864" y="2060848"/>
            <a:ext cx="5688632" cy="4164228"/>
          </a:xfrm>
          <a:prstGeom prst="rect">
            <a:avLst/>
          </a:prstGeom>
          <a:noFill/>
          <a:ln w="9525">
            <a:noFill/>
            <a:miter lim="800000"/>
            <a:headEnd/>
            <a:tailEnd/>
          </a:ln>
        </p:spPr>
      </p:pic>
      <p:sp>
        <p:nvSpPr>
          <p:cNvPr id="15" name="14 Rectángulo"/>
          <p:cNvSpPr/>
          <p:nvPr/>
        </p:nvSpPr>
        <p:spPr>
          <a:xfrm>
            <a:off x="539552" y="2276872"/>
            <a:ext cx="2736304" cy="1754326"/>
          </a:xfrm>
          <a:prstGeom prst="rect">
            <a:avLst/>
          </a:prstGeom>
        </p:spPr>
        <p:txBody>
          <a:bodyPr wrap="square">
            <a:spAutoFit/>
          </a:bodyPr>
          <a:lstStyle/>
          <a:p>
            <a:pPr algn="just"/>
            <a:r>
              <a:rPr lang="es-CL" dirty="0" smtClean="0"/>
              <a:t>Se agregaron miles de puntos de control, a modo de ejemplo, en la Región del Biobío se colocaron 14.000 puntos.</a:t>
            </a:r>
          </a:p>
          <a:p>
            <a:endParaRPr lang="es-CL" dirty="0" smtClean="0"/>
          </a:p>
        </p:txBody>
      </p:sp>
      <p:sp>
        <p:nvSpPr>
          <p:cNvPr id="16" name="15 Rectángulo"/>
          <p:cNvSpPr/>
          <p:nvPr/>
        </p:nvSpPr>
        <p:spPr>
          <a:xfrm>
            <a:off x="1187624" y="4536828"/>
            <a:ext cx="432048" cy="33233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16</a:t>
            </a:fld>
            <a:endParaRPr lang="en-US"/>
          </a:p>
        </p:txBody>
      </p:sp>
      <p:pic>
        <p:nvPicPr>
          <p:cNvPr id="3" name="Picture 4"/>
          <p:cNvPicPr>
            <a:picLocks noChangeAspect="1" noChangeArrowheads="1"/>
          </p:cNvPicPr>
          <p:nvPr/>
        </p:nvPicPr>
        <p:blipFill>
          <a:blip r:embed="rId2" cstate="print"/>
          <a:srcRect/>
          <a:stretch>
            <a:fillRect/>
          </a:stretch>
        </p:blipFill>
        <p:spPr bwMode="auto">
          <a:xfrm>
            <a:off x="0" y="233264"/>
            <a:ext cx="8844945" cy="6624736"/>
          </a:xfrm>
          <a:prstGeom prst="rect">
            <a:avLst/>
          </a:prstGeom>
          <a:noFill/>
          <a:ln w="9525">
            <a:noFill/>
            <a:miter lim="800000"/>
            <a:headEnd/>
            <a:tailEnd/>
          </a:ln>
        </p:spPr>
      </p:pic>
      <p:pic>
        <p:nvPicPr>
          <p:cNvPr id="4" name="Picture 5"/>
          <p:cNvPicPr>
            <a:picLocks noChangeAspect="1" noChangeArrowheads="1"/>
          </p:cNvPicPr>
          <p:nvPr/>
        </p:nvPicPr>
        <p:blipFill>
          <a:blip r:embed="rId3" cstate="print"/>
          <a:srcRect/>
          <a:stretch>
            <a:fillRect/>
          </a:stretch>
        </p:blipFill>
        <p:spPr bwMode="auto">
          <a:xfrm>
            <a:off x="-50452" y="255489"/>
            <a:ext cx="8921419" cy="6597352"/>
          </a:xfrm>
          <a:prstGeom prst="rect">
            <a:avLst/>
          </a:prstGeom>
          <a:noFill/>
          <a:ln w="9525">
            <a:noFill/>
            <a:miter lim="800000"/>
            <a:headEnd/>
            <a:tailEnd/>
          </a:ln>
        </p:spPr>
      </p:pic>
      <p:sp>
        <p:nvSpPr>
          <p:cNvPr id="5" name="4 CuadroTexto"/>
          <p:cNvSpPr txBox="1"/>
          <p:nvPr/>
        </p:nvSpPr>
        <p:spPr>
          <a:xfrm>
            <a:off x="539552" y="332656"/>
            <a:ext cx="3641831" cy="646331"/>
          </a:xfrm>
          <a:prstGeom prst="rect">
            <a:avLst/>
          </a:prstGeom>
          <a:solidFill>
            <a:schemeClr val="bg1"/>
          </a:solidFill>
        </p:spPr>
        <p:txBody>
          <a:bodyPr wrap="none" rtlCol="0">
            <a:spAutoFit/>
          </a:bodyPr>
          <a:lstStyle/>
          <a:p>
            <a:r>
              <a:rPr lang="es-CL" dirty="0" smtClean="0"/>
              <a:t>Re-</a:t>
            </a:r>
            <a:r>
              <a:rPr lang="es-CL" dirty="0" err="1" smtClean="0"/>
              <a:t>georreferenciación</a:t>
            </a:r>
            <a:r>
              <a:rPr lang="es-CL" dirty="0" smtClean="0"/>
              <a:t> de quebradas </a:t>
            </a:r>
          </a:p>
          <a:p>
            <a:r>
              <a:rPr lang="es-CL" dirty="0" smtClean="0"/>
              <a:t>usando </a:t>
            </a:r>
            <a:r>
              <a:rPr lang="es-CL" dirty="0" err="1" smtClean="0"/>
              <a:t>Landsat</a:t>
            </a:r>
            <a:r>
              <a:rPr lang="es-CL" dirty="0" smtClean="0"/>
              <a:t> 8</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a:xfrm>
            <a:off x="5942209" y="6452902"/>
            <a:ext cx="2481540" cy="243007"/>
          </a:xfrm>
        </p:spPr>
        <p:txBody>
          <a:bodyPr/>
          <a:lstStyle/>
          <a:p>
            <a:pPr>
              <a:defRPr/>
            </a:pPr>
            <a:fld id="{3C8221DB-0A8B-451B-BCA1-318F8C7FF13A}" type="slidenum">
              <a:rPr lang="en-US" smtClean="0"/>
              <a:pPr>
                <a:defRPr/>
              </a:pPr>
              <a:t>17</a:t>
            </a:fld>
            <a:endParaRPr lang="en-US"/>
          </a:p>
        </p:txBody>
      </p:sp>
      <p:pic>
        <p:nvPicPr>
          <p:cNvPr id="3" name="2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6009" y="1656184"/>
            <a:ext cx="7995304" cy="5157192"/>
          </a:xfrm>
          <a:prstGeom prst="rect">
            <a:avLst/>
          </a:prstGeom>
        </p:spPr>
      </p:pic>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131" y="1649363"/>
            <a:ext cx="7995304" cy="5157192"/>
          </a:xfrm>
          <a:prstGeom prst="rect">
            <a:avLst/>
          </a:prstGeom>
        </p:spPr>
      </p:pic>
      <p:sp>
        <p:nvSpPr>
          <p:cNvPr id="5" name="4 Rectángulo"/>
          <p:cNvSpPr/>
          <p:nvPr/>
        </p:nvSpPr>
        <p:spPr>
          <a:xfrm>
            <a:off x="251520" y="404664"/>
            <a:ext cx="8064896" cy="1200329"/>
          </a:xfrm>
          <a:prstGeom prst="rect">
            <a:avLst/>
          </a:prstGeom>
        </p:spPr>
        <p:txBody>
          <a:bodyPr wrap="square">
            <a:spAutoFit/>
          </a:bodyPr>
          <a:lstStyle/>
          <a:p>
            <a:pPr algn="just"/>
            <a:r>
              <a:rPr lang="es-CL" dirty="0" smtClean="0"/>
              <a:t>A continuación y usando los estudios de drenaje disponibles, se armó una cobertura única con todos los tipos de drenaje superficial.  Debido al cambio de escala, se procedió a corregir el trazado de los ríos y esteros del IGM, usando las imágenes Landsat 8. </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18</a:t>
            </a:fld>
            <a:endParaRPr lang="en-US"/>
          </a:p>
        </p:txBody>
      </p:sp>
      <p:sp>
        <p:nvSpPr>
          <p:cNvPr id="3" name="2 Rectángulo"/>
          <p:cNvSpPr/>
          <p:nvPr/>
        </p:nvSpPr>
        <p:spPr>
          <a:xfrm>
            <a:off x="971600" y="188640"/>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4" name="3 CuadroTexto"/>
          <p:cNvSpPr txBox="1"/>
          <p:nvPr/>
        </p:nvSpPr>
        <p:spPr>
          <a:xfrm>
            <a:off x="251520" y="836712"/>
            <a:ext cx="7992888" cy="2215991"/>
          </a:xfrm>
          <a:prstGeom prst="rect">
            <a:avLst/>
          </a:prstGeom>
          <a:noFill/>
        </p:spPr>
        <p:txBody>
          <a:bodyPr wrap="square" rtlCol="0">
            <a:spAutoFit/>
          </a:bodyPr>
          <a:lstStyle/>
          <a:p>
            <a:pPr algn="just"/>
            <a:r>
              <a:rPr lang="es-CL" dirty="0" smtClean="0"/>
              <a:t>Con la red de drenaje ajustada a la imagen y corregida en su trazado, se inició el proceso de </a:t>
            </a:r>
            <a:r>
              <a:rPr lang="es-CL" u="sng" dirty="0" smtClean="0"/>
              <a:t>densificación</a:t>
            </a:r>
            <a:r>
              <a:rPr lang="es-CL" dirty="0" smtClean="0"/>
              <a:t> de la red de drenaje en 2 etapas:</a:t>
            </a:r>
          </a:p>
          <a:p>
            <a:pPr algn="just"/>
            <a:endParaRPr lang="es-CL" sz="1000" dirty="0" smtClean="0"/>
          </a:p>
          <a:p>
            <a:pPr algn="just"/>
            <a:r>
              <a:rPr lang="es-CL" dirty="0" smtClean="0"/>
              <a:t>En este Proyecto, se entiende como </a:t>
            </a:r>
            <a:r>
              <a:rPr lang="es-CL" b="1" dirty="0" smtClean="0">
                <a:solidFill>
                  <a:schemeClr val="accent1"/>
                </a:solidFill>
              </a:rPr>
              <a:t>densificación</a:t>
            </a:r>
            <a:r>
              <a:rPr lang="es-CL" dirty="0" smtClean="0"/>
              <a:t>, el completar la red de drenaje esporádico o quebradas, a partir de los cursos de agua existentes en la carta IGM, pero solo aquellos que sean visibles con las imágenes Landsat 8, para respetar la escala del proyecto.  En concordancia con los objetivos del proyecto, este procedimiento se lleva a </a:t>
            </a:r>
            <a:r>
              <a:rPr lang="es-CL" b="1" dirty="0" smtClean="0"/>
              <a:t>cabo solo en las áreas con bosque Nativo, </a:t>
            </a:r>
            <a:r>
              <a:rPr lang="es-CL" dirty="0" smtClean="0"/>
              <a:t>según CONAF.</a:t>
            </a:r>
            <a:endParaRPr lang="es-CL" dirty="0"/>
          </a:p>
        </p:txBody>
      </p:sp>
      <p:pic>
        <p:nvPicPr>
          <p:cNvPr id="1026" name="Picture 2"/>
          <p:cNvPicPr>
            <a:picLocks noChangeAspect="1" noChangeArrowheads="1"/>
          </p:cNvPicPr>
          <p:nvPr/>
        </p:nvPicPr>
        <p:blipFill>
          <a:blip r:embed="rId2" cstate="print"/>
          <a:srcRect/>
          <a:stretch>
            <a:fillRect/>
          </a:stretch>
        </p:blipFill>
        <p:spPr bwMode="auto">
          <a:xfrm>
            <a:off x="395536" y="3140968"/>
            <a:ext cx="6192688" cy="3518573"/>
          </a:xfrm>
          <a:prstGeom prst="rect">
            <a:avLst/>
          </a:prstGeom>
          <a:noFill/>
          <a:ln w="9525">
            <a:noFill/>
            <a:miter lim="800000"/>
            <a:headEnd/>
            <a:tailEnd/>
          </a:ln>
        </p:spPr>
      </p:pic>
      <p:sp>
        <p:nvSpPr>
          <p:cNvPr id="7" name="6 Rectángulo"/>
          <p:cNvSpPr/>
          <p:nvPr/>
        </p:nvSpPr>
        <p:spPr>
          <a:xfrm>
            <a:off x="6804248" y="4509120"/>
            <a:ext cx="2069976" cy="738664"/>
          </a:xfrm>
          <a:prstGeom prst="rect">
            <a:avLst/>
          </a:prstGeom>
        </p:spPr>
        <p:txBody>
          <a:bodyPr wrap="square">
            <a:spAutoFit/>
          </a:bodyPr>
          <a:lstStyle/>
          <a:p>
            <a:r>
              <a:rPr lang="es-CL" sz="1400" b="1" dirty="0" smtClean="0"/>
              <a:t>Base, Imagen Landsat 8</a:t>
            </a:r>
          </a:p>
          <a:p>
            <a:r>
              <a:rPr lang="es-CL" sz="1400" b="1" dirty="0" smtClean="0"/>
              <a:t>Combinación Falso Color Convencional </a:t>
            </a:r>
            <a:endParaRPr lang="es-CL" sz="1400" b="1" dirty="0"/>
          </a:p>
        </p:txBody>
      </p:sp>
      <p:sp>
        <p:nvSpPr>
          <p:cNvPr id="8" name="7 Rectángulo"/>
          <p:cNvSpPr/>
          <p:nvPr/>
        </p:nvSpPr>
        <p:spPr>
          <a:xfrm>
            <a:off x="6876256" y="3429000"/>
            <a:ext cx="432048" cy="288032"/>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9" name="8 CuadroTexto"/>
          <p:cNvSpPr txBox="1"/>
          <p:nvPr/>
        </p:nvSpPr>
        <p:spPr>
          <a:xfrm>
            <a:off x="7380312" y="3356992"/>
            <a:ext cx="1440160" cy="523220"/>
          </a:xfrm>
          <a:prstGeom prst="rect">
            <a:avLst/>
          </a:prstGeom>
          <a:noFill/>
        </p:spPr>
        <p:txBody>
          <a:bodyPr wrap="square" rtlCol="0">
            <a:spAutoFit/>
          </a:bodyPr>
          <a:lstStyle/>
          <a:p>
            <a:r>
              <a:rPr lang="es-CL" sz="1400" b="1" dirty="0" smtClean="0"/>
              <a:t>Áreas con Bosque Nativo</a:t>
            </a:r>
            <a:endParaRPr lang="es-CL" sz="1400" b="1" dirty="0"/>
          </a:p>
        </p:txBody>
      </p:sp>
      <p:sp>
        <p:nvSpPr>
          <p:cNvPr id="10" name="9 Rectángulo"/>
          <p:cNvSpPr/>
          <p:nvPr/>
        </p:nvSpPr>
        <p:spPr>
          <a:xfrm>
            <a:off x="7452320" y="4005064"/>
            <a:ext cx="1067536" cy="307777"/>
          </a:xfrm>
          <a:prstGeom prst="rect">
            <a:avLst/>
          </a:prstGeom>
        </p:spPr>
        <p:txBody>
          <a:bodyPr wrap="none">
            <a:spAutoFit/>
          </a:bodyPr>
          <a:lstStyle/>
          <a:p>
            <a:r>
              <a:rPr lang="es-CL" sz="1400" b="1" dirty="0" smtClean="0"/>
              <a:t>Drenes IGM</a:t>
            </a:r>
          </a:p>
        </p:txBody>
      </p:sp>
      <p:cxnSp>
        <p:nvCxnSpPr>
          <p:cNvPr id="11" name="10 Conector recto"/>
          <p:cNvCxnSpPr/>
          <p:nvPr/>
        </p:nvCxnSpPr>
        <p:spPr>
          <a:xfrm>
            <a:off x="6876256" y="4149080"/>
            <a:ext cx="576064" cy="0"/>
          </a:xfrm>
          <a:prstGeom prst="line">
            <a:avLst/>
          </a:prstGeom>
          <a:ln w="28575">
            <a:solidFill>
              <a:srgbClr val="FFFF00"/>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19</a:t>
            </a:fld>
            <a:endParaRPr lang="en-US"/>
          </a:p>
        </p:txBody>
      </p:sp>
      <p:sp>
        <p:nvSpPr>
          <p:cNvPr id="3" name="2 Rectángulo"/>
          <p:cNvSpPr/>
          <p:nvPr/>
        </p:nvSpPr>
        <p:spPr>
          <a:xfrm>
            <a:off x="971600" y="188640"/>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4" name="3 CuadroTexto"/>
          <p:cNvSpPr txBox="1"/>
          <p:nvPr/>
        </p:nvSpPr>
        <p:spPr>
          <a:xfrm>
            <a:off x="323528" y="908720"/>
            <a:ext cx="8208912" cy="1754326"/>
          </a:xfrm>
          <a:prstGeom prst="rect">
            <a:avLst/>
          </a:prstGeom>
          <a:noFill/>
        </p:spPr>
        <p:txBody>
          <a:bodyPr wrap="square" rtlCol="0">
            <a:spAutoFit/>
          </a:bodyPr>
          <a:lstStyle/>
          <a:p>
            <a:pPr algn="just"/>
            <a:r>
              <a:rPr lang="es-CL" b="1" dirty="0" smtClean="0"/>
              <a:t>Etapa 1: Estandarización de la densidad del drenaje:</a:t>
            </a:r>
          </a:p>
          <a:p>
            <a:pPr algn="just"/>
            <a:r>
              <a:rPr lang="es-CL" dirty="0" smtClean="0"/>
              <a:t>Para lograr una densificación uniforme en toda el área de estudio, se procedió a modelar la red de drenaje, utilizando un Modelo Digital de Elevación (MDE).  Se ajustaron ciertos parámetros del modelo, para asegurar que la densidad de cursos de agua fuera superior a las cartas del IGM y acorde con la escala del proyecto (1:35.000).</a:t>
            </a:r>
            <a:endParaRPr lang="es-CL" dirty="0"/>
          </a:p>
        </p:txBody>
      </p:sp>
      <p:sp>
        <p:nvSpPr>
          <p:cNvPr id="6" name="5 CuadroTexto"/>
          <p:cNvSpPr txBox="1"/>
          <p:nvPr/>
        </p:nvSpPr>
        <p:spPr>
          <a:xfrm>
            <a:off x="6732240" y="3284984"/>
            <a:ext cx="1656184" cy="1600438"/>
          </a:xfrm>
          <a:prstGeom prst="rect">
            <a:avLst/>
          </a:prstGeom>
          <a:noFill/>
        </p:spPr>
        <p:txBody>
          <a:bodyPr wrap="square" rtlCol="0">
            <a:spAutoFit/>
          </a:bodyPr>
          <a:lstStyle/>
          <a:p>
            <a:r>
              <a:rPr lang="es-CL" sz="1400" b="1" dirty="0" smtClean="0"/>
              <a:t>Drenes Modelados</a:t>
            </a:r>
          </a:p>
          <a:p>
            <a:r>
              <a:rPr lang="es-CL" sz="1400" b="1" dirty="0" smtClean="0"/>
              <a:t>Drenes IGM</a:t>
            </a:r>
          </a:p>
          <a:p>
            <a:endParaRPr lang="es-CL" sz="1400" b="1" dirty="0" smtClean="0"/>
          </a:p>
          <a:p>
            <a:r>
              <a:rPr lang="es-CL" sz="1400" b="1" dirty="0" smtClean="0"/>
              <a:t>Base, Sombreado de Relieve hecho con el DEM Aster v.2.0</a:t>
            </a:r>
            <a:endParaRPr lang="es-CL" sz="1400" b="1" dirty="0"/>
          </a:p>
        </p:txBody>
      </p:sp>
      <p:cxnSp>
        <p:nvCxnSpPr>
          <p:cNvPr id="8" name="7 Conector recto"/>
          <p:cNvCxnSpPr/>
          <p:nvPr/>
        </p:nvCxnSpPr>
        <p:spPr>
          <a:xfrm>
            <a:off x="8316416" y="3429000"/>
            <a:ext cx="576064" cy="0"/>
          </a:xfrm>
          <a:prstGeom prst="line">
            <a:avLst/>
          </a:prstGeom>
          <a:ln w="28575">
            <a:solidFill>
              <a:srgbClr val="0FF2FD"/>
            </a:solidFill>
          </a:ln>
        </p:spPr>
        <p:style>
          <a:lnRef idx="1">
            <a:schemeClr val="dk1"/>
          </a:lnRef>
          <a:fillRef idx="0">
            <a:schemeClr val="dk1"/>
          </a:fillRef>
          <a:effectRef idx="0">
            <a:schemeClr val="dk1"/>
          </a:effectRef>
          <a:fontRef idx="minor">
            <a:schemeClr val="tx1"/>
          </a:fontRef>
        </p:style>
      </p:cxnSp>
      <p:cxnSp>
        <p:nvCxnSpPr>
          <p:cNvPr id="9" name="8 Conector recto"/>
          <p:cNvCxnSpPr/>
          <p:nvPr/>
        </p:nvCxnSpPr>
        <p:spPr>
          <a:xfrm>
            <a:off x="8316416" y="3645024"/>
            <a:ext cx="576064" cy="0"/>
          </a:xfrm>
          <a:prstGeom prst="line">
            <a:avLst/>
          </a:prstGeom>
          <a:ln w="28575">
            <a:solidFill>
              <a:srgbClr val="FFFF00"/>
            </a:solidFill>
          </a:ln>
        </p:spPr>
        <p:style>
          <a:lnRef idx="1">
            <a:schemeClr val="dk1"/>
          </a:lnRef>
          <a:fillRef idx="0">
            <a:schemeClr val="dk1"/>
          </a:fillRef>
          <a:effectRef idx="0">
            <a:schemeClr val="dk1"/>
          </a:effectRef>
          <a:fontRef idx="minor">
            <a:schemeClr val="tx1"/>
          </a:fontRef>
        </p:style>
      </p:cxnSp>
      <p:pic>
        <p:nvPicPr>
          <p:cNvPr id="4099" name="Picture 3"/>
          <p:cNvPicPr>
            <a:picLocks noChangeAspect="1" noChangeArrowheads="1"/>
          </p:cNvPicPr>
          <p:nvPr/>
        </p:nvPicPr>
        <p:blipFill>
          <a:blip r:embed="rId2" cstate="print"/>
          <a:srcRect/>
          <a:stretch>
            <a:fillRect/>
          </a:stretch>
        </p:blipFill>
        <p:spPr bwMode="auto">
          <a:xfrm>
            <a:off x="107504" y="2908579"/>
            <a:ext cx="6624736" cy="3688773"/>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a:stretch>
            <a:fillRect/>
          </a:stretch>
        </p:blipFill>
        <p:spPr bwMode="auto">
          <a:xfrm>
            <a:off x="71304" y="2872740"/>
            <a:ext cx="6633532" cy="3710281"/>
          </a:xfrm>
          <a:prstGeom prst="rect">
            <a:avLst/>
          </a:prstGeom>
          <a:noFill/>
          <a:ln w="9525">
            <a:noFill/>
            <a:miter lim="800000"/>
            <a:headEnd/>
            <a:tailEnd/>
          </a:ln>
        </p:spPr>
      </p:pic>
      <p:sp>
        <p:nvSpPr>
          <p:cNvPr id="10" name="9 Rectángulo"/>
          <p:cNvSpPr/>
          <p:nvPr/>
        </p:nvSpPr>
        <p:spPr>
          <a:xfrm>
            <a:off x="6876256" y="5157192"/>
            <a:ext cx="432048" cy="288032"/>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11" name="10 CuadroTexto"/>
          <p:cNvSpPr txBox="1"/>
          <p:nvPr/>
        </p:nvSpPr>
        <p:spPr>
          <a:xfrm>
            <a:off x="7380312" y="5085184"/>
            <a:ext cx="1440160" cy="523220"/>
          </a:xfrm>
          <a:prstGeom prst="rect">
            <a:avLst/>
          </a:prstGeom>
          <a:noFill/>
        </p:spPr>
        <p:txBody>
          <a:bodyPr wrap="square" rtlCol="0">
            <a:spAutoFit/>
          </a:bodyPr>
          <a:lstStyle/>
          <a:p>
            <a:r>
              <a:rPr lang="es-CL" sz="1400" b="1" dirty="0" smtClean="0"/>
              <a:t>Áreas con Bosque Nativo</a:t>
            </a:r>
            <a:endParaRPr lang="es-CL" sz="1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Lidar"/>
          <p:cNvPicPr>
            <a:picLocks noChangeAspect="1" noChangeArrowheads="1"/>
          </p:cNvPicPr>
          <p:nvPr/>
        </p:nvPicPr>
        <p:blipFill>
          <a:blip r:embed="rId2" cstate="print"/>
          <a:srcRect/>
          <a:stretch>
            <a:fillRect/>
          </a:stretch>
        </p:blipFill>
        <p:spPr bwMode="auto">
          <a:xfrm>
            <a:off x="4572000" y="1844824"/>
            <a:ext cx="4277404" cy="2520280"/>
          </a:xfrm>
          <a:prstGeom prst="roundRect">
            <a:avLst>
              <a:gd name="adj" fmla="val 16667"/>
            </a:avLst>
          </a:prstGeom>
          <a:solidFill>
            <a:schemeClr val="accent1">
              <a:alpha val="53000"/>
            </a:schemeClr>
          </a:solidFill>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a:t>
            </a:fld>
            <a:endParaRPr lang="en-US"/>
          </a:p>
        </p:txBody>
      </p:sp>
      <p:sp>
        <p:nvSpPr>
          <p:cNvPr id="3" name="2 CuadroTexto"/>
          <p:cNvSpPr txBox="1"/>
          <p:nvPr/>
        </p:nvSpPr>
        <p:spPr>
          <a:xfrm>
            <a:off x="899592" y="404664"/>
            <a:ext cx="6264696" cy="5940088"/>
          </a:xfrm>
          <a:prstGeom prst="rect">
            <a:avLst/>
          </a:prstGeom>
          <a:noFill/>
        </p:spPr>
        <p:txBody>
          <a:bodyPr wrap="square" rtlCol="0">
            <a:spAutoFit/>
          </a:bodyPr>
          <a:lstStyle/>
          <a:p>
            <a:r>
              <a:rPr lang="es-CL" sz="2800" b="1" dirty="0" smtClean="0"/>
              <a:t>Problema:</a:t>
            </a:r>
          </a:p>
          <a:p>
            <a:endParaRPr lang="es-CL" sz="2800" dirty="0" smtClean="0"/>
          </a:p>
          <a:p>
            <a:pPr>
              <a:buFont typeface="Arial" pitchFamily="34" charset="0"/>
              <a:buChar char="•"/>
            </a:pPr>
            <a:r>
              <a:rPr lang="es-CL" sz="2400" dirty="0" smtClean="0"/>
              <a:t>La densidad de la red de drenaje, disponible en cartas IGM 50.000, </a:t>
            </a:r>
            <a:r>
              <a:rPr lang="es-CL" sz="2400" dirty="0" smtClean="0">
                <a:solidFill>
                  <a:schemeClr val="tx1">
                    <a:lumMod val="95000"/>
                    <a:lumOff val="5000"/>
                  </a:schemeClr>
                </a:solidFill>
              </a:rPr>
              <a:t>es irregular.</a:t>
            </a:r>
          </a:p>
          <a:p>
            <a:pPr>
              <a:buFont typeface="Arial" pitchFamily="34" charset="0"/>
              <a:buChar char="•"/>
            </a:pPr>
            <a:endParaRPr lang="es-CL" sz="2400" dirty="0" smtClean="0"/>
          </a:p>
          <a:p>
            <a:pPr>
              <a:buFont typeface="Arial" pitchFamily="34" charset="0"/>
              <a:buChar char="•"/>
            </a:pPr>
            <a:r>
              <a:rPr lang="es-CL" sz="2400" dirty="0" smtClean="0"/>
              <a:t>Las quebradas o drenajes</a:t>
            </a:r>
          </a:p>
          <a:p>
            <a:r>
              <a:rPr lang="es-CL" sz="2400" dirty="0" smtClean="0"/>
              <a:t>esporádicos, están sub</a:t>
            </a:r>
          </a:p>
          <a:p>
            <a:r>
              <a:rPr lang="es-CL" sz="2400" dirty="0" smtClean="0"/>
              <a:t>representados.</a:t>
            </a:r>
          </a:p>
          <a:p>
            <a:pPr>
              <a:buFont typeface="Arial" pitchFamily="34" charset="0"/>
              <a:buChar char="•"/>
            </a:pPr>
            <a:endParaRPr lang="es-CL" dirty="0" smtClean="0"/>
          </a:p>
          <a:p>
            <a:pPr>
              <a:buFont typeface="Arial" pitchFamily="34" charset="0"/>
              <a:buChar char="•"/>
            </a:pPr>
            <a:r>
              <a:rPr lang="es-CL" sz="2400" dirty="0" smtClean="0"/>
              <a:t> Como consecuencia, la </a:t>
            </a:r>
          </a:p>
          <a:p>
            <a:r>
              <a:rPr lang="es-CL" sz="2400" dirty="0" smtClean="0">
                <a:solidFill>
                  <a:schemeClr val="tx1">
                    <a:lumMod val="95000"/>
                    <a:lumOff val="5000"/>
                  </a:schemeClr>
                </a:solidFill>
              </a:rPr>
              <a:t>escala de presentación </a:t>
            </a:r>
            <a:r>
              <a:rPr lang="es-CL" sz="2400" dirty="0" smtClean="0"/>
              <a:t>de los</a:t>
            </a:r>
          </a:p>
          <a:p>
            <a:r>
              <a:rPr lang="es-CL" sz="2400" dirty="0" smtClean="0"/>
              <a:t>planes de manejo, es insuficiente, ya que se basan en cartas 1:50.000 IGM.</a:t>
            </a:r>
          </a:p>
          <a:p>
            <a:pPr>
              <a:buFont typeface="Arial" pitchFamily="34" charset="0"/>
              <a:buChar char="•"/>
            </a:pPr>
            <a:endParaRPr lang="es-CL" dirty="0" smtClean="0"/>
          </a:p>
          <a:p>
            <a:pPr>
              <a:buFont typeface="Arial" pitchFamily="34" charset="0"/>
              <a:buChar char="•"/>
            </a:pPr>
            <a:r>
              <a:rPr lang="es-CL" sz="2400" dirty="0" smtClean="0"/>
              <a:t>Para proteger la vegetación nativa ribereña, se requiere conocer el trazado de los cauces.</a:t>
            </a:r>
            <a:endParaRPr lang="es-CL" sz="1600" dirty="0"/>
          </a:p>
        </p:txBody>
      </p:sp>
      <p:pic>
        <p:nvPicPr>
          <p:cNvPr id="3074" name="Picture 2" descr="http://previews.123rf.com/images/limbi007/limbi0071106/limbi007110600025/9818210-Orange-dibujos-animados-con-un-s-mbolo-abstracto-de-idea-aislado-en-blanco--Foto-de-archivo.jpg"/>
          <p:cNvPicPr>
            <a:picLocks noChangeAspect="1" noChangeArrowheads="1"/>
          </p:cNvPicPr>
          <p:nvPr/>
        </p:nvPicPr>
        <p:blipFill>
          <a:blip r:embed="rId3" cstate="print"/>
          <a:srcRect/>
          <a:stretch>
            <a:fillRect/>
          </a:stretch>
        </p:blipFill>
        <p:spPr bwMode="auto">
          <a:xfrm>
            <a:off x="179512" y="1412776"/>
            <a:ext cx="668913" cy="165618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20</a:t>
            </a:fld>
            <a:endParaRPr lang="en-US"/>
          </a:p>
        </p:txBody>
      </p:sp>
      <p:sp>
        <p:nvSpPr>
          <p:cNvPr id="3" name="2 Rectángulo"/>
          <p:cNvSpPr/>
          <p:nvPr/>
        </p:nvSpPr>
        <p:spPr>
          <a:xfrm>
            <a:off x="971600" y="188640"/>
            <a:ext cx="3878755" cy="523220"/>
          </a:xfrm>
          <a:prstGeom prst="rect">
            <a:avLst/>
          </a:prstGeom>
        </p:spPr>
        <p:txBody>
          <a:bodyPr wrap="none">
            <a:spAutoFit/>
          </a:bodyPr>
          <a:lstStyle/>
          <a:p>
            <a:pPr algn="ctr"/>
            <a:r>
              <a:rPr lang="es-CL" sz="2800" b="1" dirty="0" smtClean="0">
                <a:solidFill>
                  <a:schemeClr val="accent1">
                    <a:lumMod val="75000"/>
                  </a:schemeClr>
                </a:solidFill>
              </a:rPr>
              <a:t>Desarrollo Metodológico</a:t>
            </a:r>
          </a:p>
        </p:txBody>
      </p:sp>
      <p:sp>
        <p:nvSpPr>
          <p:cNvPr id="4" name="3 CuadroTexto"/>
          <p:cNvSpPr txBox="1"/>
          <p:nvPr/>
        </p:nvSpPr>
        <p:spPr>
          <a:xfrm>
            <a:off x="467544" y="1124744"/>
            <a:ext cx="8208912" cy="1200329"/>
          </a:xfrm>
          <a:prstGeom prst="rect">
            <a:avLst/>
          </a:prstGeom>
          <a:noFill/>
        </p:spPr>
        <p:txBody>
          <a:bodyPr wrap="square" rtlCol="0">
            <a:spAutoFit/>
          </a:bodyPr>
          <a:lstStyle/>
          <a:p>
            <a:pPr algn="just"/>
            <a:r>
              <a:rPr lang="es-CL" b="1" dirty="0" smtClean="0"/>
              <a:t>Etapa 2: Trazado de drenajes faltantes:</a:t>
            </a:r>
          </a:p>
          <a:p>
            <a:pPr algn="just"/>
            <a:r>
              <a:rPr lang="es-CL" dirty="0" smtClean="0"/>
              <a:t>La idea es dibujar a mano los segmentos que le faltan al IGM, usando como criterio los drenes modelados y la imagen Landsat, para así normalizar la densidad bajo un solo patrón.</a:t>
            </a:r>
            <a:endParaRPr lang="es-CL" dirty="0"/>
          </a:p>
        </p:txBody>
      </p:sp>
      <p:sp>
        <p:nvSpPr>
          <p:cNvPr id="6" name="5 CuadroTexto"/>
          <p:cNvSpPr txBox="1"/>
          <p:nvPr/>
        </p:nvSpPr>
        <p:spPr>
          <a:xfrm>
            <a:off x="6732240" y="3140968"/>
            <a:ext cx="1656184" cy="523220"/>
          </a:xfrm>
          <a:prstGeom prst="rect">
            <a:avLst/>
          </a:prstGeom>
          <a:noFill/>
        </p:spPr>
        <p:txBody>
          <a:bodyPr wrap="square" rtlCol="0">
            <a:spAutoFit/>
          </a:bodyPr>
          <a:lstStyle/>
          <a:p>
            <a:r>
              <a:rPr lang="es-CL" sz="1400" b="1" dirty="0" smtClean="0"/>
              <a:t>Drenes dibujados</a:t>
            </a:r>
          </a:p>
          <a:p>
            <a:r>
              <a:rPr lang="es-CL" sz="1400" b="1" dirty="0" smtClean="0"/>
              <a:t>Drenes IGM</a:t>
            </a:r>
            <a:endParaRPr lang="es-CL" sz="1400" b="1" dirty="0"/>
          </a:p>
        </p:txBody>
      </p:sp>
      <p:cxnSp>
        <p:nvCxnSpPr>
          <p:cNvPr id="7" name="6 Conector recto"/>
          <p:cNvCxnSpPr/>
          <p:nvPr/>
        </p:nvCxnSpPr>
        <p:spPr>
          <a:xfrm>
            <a:off x="8316416" y="3284984"/>
            <a:ext cx="576064" cy="0"/>
          </a:xfrm>
          <a:prstGeom prst="line">
            <a:avLst/>
          </a:prstGeom>
          <a:ln w="28575">
            <a:solidFill>
              <a:srgbClr val="141FF8"/>
            </a:solidFill>
          </a:ln>
        </p:spPr>
        <p:style>
          <a:lnRef idx="1">
            <a:schemeClr val="dk1"/>
          </a:lnRef>
          <a:fillRef idx="0">
            <a:schemeClr val="dk1"/>
          </a:fillRef>
          <a:effectRef idx="0">
            <a:schemeClr val="dk1"/>
          </a:effectRef>
          <a:fontRef idx="minor">
            <a:schemeClr val="tx1"/>
          </a:fontRef>
        </p:style>
      </p:cxnSp>
      <p:cxnSp>
        <p:nvCxnSpPr>
          <p:cNvPr id="8" name="7 Conector recto"/>
          <p:cNvCxnSpPr/>
          <p:nvPr/>
        </p:nvCxnSpPr>
        <p:spPr>
          <a:xfrm>
            <a:off x="8316416" y="3501008"/>
            <a:ext cx="576064" cy="0"/>
          </a:xfrm>
          <a:prstGeom prst="line">
            <a:avLst/>
          </a:prstGeom>
          <a:ln w="28575">
            <a:solidFill>
              <a:srgbClr val="FFFF00"/>
            </a:solidFill>
          </a:ln>
        </p:spPr>
        <p:style>
          <a:lnRef idx="1">
            <a:schemeClr val="dk1"/>
          </a:lnRef>
          <a:fillRef idx="0">
            <a:schemeClr val="dk1"/>
          </a:fillRef>
          <a:effectRef idx="0">
            <a:schemeClr val="dk1"/>
          </a:effectRef>
          <a:fontRef idx="minor">
            <a:schemeClr val="tx1"/>
          </a:fontRef>
        </p:style>
      </p:cxnSp>
      <p:sp>
        <p:nvSpPr>
          <p:cNvPr id="9" name="8 Rectángulo"/>
          <p:cNvSpPr/>
          <p:nvPr/>
        </p:nvSpPr>
        <p:spPr>
          <a:xfrm>
            <a:off x="6732240" y="3645024"/>
            <a:ext cx="2069976" cy="738664"/>
          </a:xfrm>
          <a:prstGeom prst="rect">
            <a:avLst/>
          </a:prstGeom>
        </p:spPr>
        <p:txBody>
          <a:bodyPr wrap="square">
            <a:spAutoFit/>
          </a:bodyPr>
          <a:lstStyle/>
          <a:p>
            <a:r>
              <a:rPr lang="es-CL" sz="1400" b="1" dirty="0" smtClean="0"/>
              <a:t>Base, Imagen Landsat 8</a:t>
            </a:r>
          </a:p>
          <a:p>
            <a:r>
              <a:rPr lang="es-CL" sz="1400" b="1" dirty="0" smtClean="0"/>
              <a:t>Combinación Falso Color Convencional </a:t>
            </a:r>
            <a:endParaRPr lang="es-CL" sz="1400" b="1" dirty="0"/>
          </a:p>
        </p:txBody>
      </p:sp>
      <p:pic>
        <p:nvPicPr>
          <p:cNvPr id="2050" name="Picture 2"/>
          <p:cNvPicPr>
            <a:picLocks noChangeAspect="1" noChangeArrowheads="1"/>
          </p:cNvPicPr>
          <p:nvPr/>
        </p:nvPicPr>
        <p:blipFill>
          <a:blip r:embed="rId2" cstate="print">
            <a:lum bright="13000" contrast="3000"/>
          </a:blip>
          <a:srcRect/>
          <a:stretch>
            <a:fillRect/>
          </a:stretch>
        </p:blipFill>
        <p:spPr bwMode="auto">
          <a:xfrm>
            <a:off x="72008" y="2492896"/>
            <a:ext cx="6588224" cy="3701249"/>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lum bright="13000"/>
          </a:blip>
          <a:srcRect/>
          <a:stretch>
            <a:fillRect/>
          </a:stretch>
        </p:blipFill>
        <p:spPr bwMode="auto">
          <a:xfrm>
            <a:off x="74216" y="2484016"/>
            <a:ext cx="6589340" cy="3701876"/>
          </a:xfrm>
          <a:prstGeom prst="rect">
            <a:avLst/>
          </a:prstGeom>
          <a:noFill/>
          <a:ln w="9525">
            <a:noFill/>
            <a:miter lim="800000"/>
            <a:headEnd/>
            <a:tailEnd/>
          </a:ln>
        </p:spPr>
      </p:pic>
      <p:sp>
        <p:nvSpPr>
          <p:cNvPr id="12" name="11 Rectángulo"/>
          <p:cNvSpPr/>
          <p:nvPr/>
        </p:nvSpPr>
        <p:spPr>
          <a:xfrm>
            <a:off x="6804248" y="2492896"/>
            <a:ext cx="432048" cy="288032"/>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L"/>
          </a:p>
        </p:txBody>
      </p:sp>
      <p:sp>
        <p:nvSpPr>
          <p:cNvPr id="13" name="12 CuadroTexto"/>
          <p:cNvSpPr txBox="1"/>
          <p:nvPr/>
        </p:nvSpPr>
        <p:spPr>
          <a:xfrm>
            <a:off x="7308304" y="2420888"/>
            <a:ext cx="1440160" cy="523220"/>
          </a:xfrm>
          <a:prstGeom prst="rect">
            <a:avLst/>
          </a:prstGeom>
          <a:noFill/>
        </p:spPr>
        <p:txBody>
          <a:bodyPr wrap="square" rtlCol="0">
            <a:spAutoFit/>
          </a:bodyPr>
          <a:lstStyle/>
          <a:p>
            <a:r>
              <a:rPr lang="es-CL" sz="1400" b="1" dirty="0" smtClean="0"/>
              <a:t>Áreas con Bosque Nativo</a:t>
            </a:r>
            <a:endParaRPr lang="es-CL" sz="1400" b="1" dirty="0"/>
          </a:p>
        </p:txBody>
      </p:sp>
      <p:grpSp>
        <p:nvGrpSpPr>
          <p:cNvPr id="14" name="13 Grupo"/>
          <p:cNvGrpSpPr/>
          <p:nvPr/>
        </p:nvGrpSpPr>
        <p:grpSpPr>
          <a:xfrm>
            <a:off x="1691680" y="4077072"/>
            <a:ext cx="6984776" cy="2380862"/>
            <a:chOff x="1691680" y="4077072"/>
            <a:chExt cx="6984776" cy="2380862"/>
          </a:xfrm>
        </p:grpSpPr>
        <p:pic>
          <p:nvPicPr>
            <p:cNvPr id="15" name="Picture 3"/>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25000"/>
                      </a14:imgEffect>
                    </a14:imgLayer>
                  </a14:imgProps>
                </a:ext>
              </a:extLst>
            </a:blip>
            <a:srcRect l="15522" t="17507" r="68852" b="49539"/>
            <a:stretch>
              <a:fillRect/>
            </a:stretch>
          </p:blipFill>
          <p:spPr bwMode="auto">
            <a:xfrm>
              <a:off x="7092280" y="4581128"/>
              <a:ext cx="1584176" cy="1876806"/>
            </a:xfrm>
            <a:prstGeom prst="rect">
              <a:avLst/>
            </a:prstGeom>
            <a:noFill/>
            <a:ln w="9525">
              <a:noFill/>
              <a:miter lim="800000"/>
              <a:headEnd/>
              <a:tailEnd/>
            </a:ln>
          </p:spPr>
        </p:pic>
        <p:cxnSp>
          <p:nvCxnSpPr>
            <p:cNvPr id="16" name="15 Conector recto de flecha"/>
            <p:cNvCxnSpPr/>
            <p:nvPr/>
          </p:nvCxnSpPr>
          <p:spPr>
            <a:xfrm>
              <a:off x="1691680" y="4077072"/>
              <a:ext cx="5328592" cy="1296144"/>
            </a:xfrm>
            <a:prstGeom prst="straightConnector1">
              <a:avLst/>
            </a:prstGeom>
            <a:ln w="57150">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0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fade">
                                      <p:cBhvr>
                                        <p:cTn id="13" dur="2000"/>
                                        <p:tgtEl>
                                          <p:spTgt spid="2051"/>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descr="C:\Users\jpflores\AppData\Local\Temp\MET_CRUCE_PEND.jpg"/>
          <p:cNvPicPr>
            <a:picLocks noChangeAspect="1" noChangeArrowheads="1"/>
          </p:cNvPicPr>
          <p:nvPr/>
        </p:nvPicPr>
        <p:blipFill>
          <a:blip r:embed="rId2" cstate="print"/>
          <a:srcRect b="64276"/>
          <a:stretch>
            <a:fillRect/>
          </a:stretch>
        </p:blipFill>
        <p:spPr bwMode="auto">
          <a:xfrm>
            <a:off x="144016" y="1183677"/>
            <a:ext cx="5423520" cy="1728192"/>
          </a:xfrm>
          <a:prstGeom prst="rect">
            <a:avLst/>
          </a:prstGeom>
          <a:noFill/>
        </p:spPr>
      </p:pic>
      <p:sp>
        <p:nvSpPr>
          <p:cNvPr id="5" name="4 Rectángulo"/>
          <p:cNvSpPr/>
          <p:nvPr/>
        </p:nvSpPr>
        <p:spPr>
          <a:xfrm>
            <a:off x="467544" y="188640"/>
            <a:ext cx="7848872" cy="553998"/>
          </a:xfrm>
          <a:prstGeom prst="rect">
            <a:avLst/>
          </a:prstGeom>
        </p:spPr>
        <p:txBody>
          <a:bodyPr wrap="square">
            <a:spAutoFit/>
          </a:bodyPr>
          <a:lstStyle/>
          <a:p>
            <a:pPr algn="ctr"/>
            <a:r>
              <a:rPr lang="es-CL" sz="1500" b="1" dirty="0" smtClean="0">
                <a:latin typeface="Arial" pitchFamily="34" charset="0"/>
                <a:cs typeface="Arial" pitchFamily="34" charset="0"/>
              </a:rPr>
              <a:t>DISEÑO METODOLÓGICO CARTOGRÁFICO PARA EL PROCEDIMIENTO DE DENSIFICACIÓN DE DRENAJE.</a:t>
            </a:r>
            <a:endParaRPr lang="es-CL" sz="1500" dirty="0">
              <a:latin typeface="Arial" pitchFamily="34" charset="0"/>
              <a:cs typeface="Arial" pitchFamily="34" charset="0"/>
            </a:endParaRPr>
          </a:p>
        </p:txBody>
      </p:sp>
      <p:pic>
        <p:nvPicPr>
          <p:cNvPr id="6" name="Picture 3" descr="C:\Users\jpflores\AppData\Local\Temp\MET_CRUCE_PEND.jpg"/>
          <p:cNvPicPr>
            <a:picLocks noChangeAspect="1" noChangeArrowheads="1"/>
          </p:cNvPicPr>
          <p:nvPr/>
        </p:nvPicPr>
        <p:blipFill>
          <a:blip r:embed="rId3" cstate="print"/>
          <a:srcRect/>
          <a:stretch>
            <a:fillRect/>
          </a:stretch>
        </p:blipFill>
        <p:spPr bwMode="auto">
          <a:xfrm>
            <a:off x="8460432" y="1916832"/>
            <a:ext cx="432048" cy="2924944"/>
          </a:xfrm>
          <a:prstGeom prst="rect">
            <a:avLst/>
          </a:prstGeom>
          <a:noFill/>
        </p:spPr>
      </p:pic>
      <p:sp>
        <p:nvSpPr>
          <p:cNvPr id="8" name="7 CuadroTexto"/>
          <p:cNvSpPr txBox="1"/>
          <p:nvPr/>
        </p:nvSpPr>
        <p:spPr>
          <a:xfrm>
            <a:off x="3707904" y="1124744"/>
            <a:ext cx="1800200" cy="461665"/>
          </a:xfrm>
          <a:prstGeom prst="rect">
            <a:avLst/>
          </a:prstGeom>
          <a:noFill/>
        </p:spPr>
        <p:txBody>
          <a:bodyPr wrap="square" rtlCol="0">
            <a:spAutoFit/>
          </a:bodyPr>
          <a:lstStyle/>
          <a:p>
            <a:r>
              <a:rPr lang="es-CL" sz="2400" b="1" dirty="0" smtClean="0">
                <a:solidFill>
                  <a:schemeClr val="accent1"/>
                </a:solidFill>
              </a:rPr>
              <a:t>E T A P A   I</a:t>
            </a:r>
            <a:endParaRPr lang="es-CL" sz="2400" b="1" dirty="0">
              <a:solidFill>
                <a:schemeClr val="accent1"/>
              </a:solidFill>
            </a:endParaRPr>
          </a:p>
        </p:txBody>
      </p:sp>
      <p:cxnSp>
        <p:nvCxnSpPr>
          <p:cNvPr id="10" name="9 Conector recto"/>
          <p:cNvCxnSpPr/>
          <p:nvPr/>
        </p:nvCxnSpPr>
        <p:spPr>
          <a:xfrm>
            <a:off x="5652120" y="1556792"/>
            <a:ext cx="72008" cy="5184576"/>
          </a:xfrm>
          <a:prstGeom prst="line">
            <a:avLst/>
          </a:prstGeom>
        </p:spPr>
        <p:style>
          <a:lnRef idx="2">
            <a:schemeClr val="accent1"/>
          </a:lnRef>
          <a:fillRef idx="0">
            <a:schemeClr val="accent1"/>
          </a:fillRef>
          <a:effectRef idx="1">
            <a:schemeClr val="accent1"/>
          </a:effectRef>
          <a:fontRef idx="minor">
            <a:schemeClr val="tx1"/>
          </a:fontRef>
        </p:style>
      </p:cxnSp>
      <p:pic>
        <p:nvPicPr>
          <p:cNvPr id="13" name="Picture 3" descr="C:\Users\jpflores\AppData\Local\Temp\MET_CRUCE_PEND.jpg"/>
          <p:cNvPicPr>
            <a:picLocks noChangeAspect="1" noChangeArrowheads="1"/>
          </p:cNvPicPr>
          <p:nvPr/>
        </p:nvPicPr>
        <p:blipFill>
          <a:blip r:embed="rId4" cstate="print"/>
          <a:srcRect b="60700"/>
          <a:stretch>
            <a:fillRect/>
          </a:stretch>
        </p:blipFill>
        <p:spPr bwMode="auto">
          <a:xfrm>
            <a:off x="5868144" y="1196752"/>
            <a:ext cx="2592288" cy="1728192"/>
          </a:xfrm>
          <a:prstGeom prst="rect">
            <a:avLst/>
          </a:prstGeom>
          <a:noFill/>
        </p:spPr>
      </p:pic>
      <p:pic>
        <p:nvPicPr>
          <p:cNvPr id="14" name="Picture 3" descr="C:\Users\jpflores\AppData\Local\Temp\MET_CRUCE_PEND.jpg"/>
          <p:cNvPicPr>
            <a:picLocks noChangeAspect="1" noChangeArrowheads="1"/>
          </p:cNvPicPr>
          <p:nvPr/>
        </p:nvPicPr>
        <p:blipFill>
          <a:blip r:embed="rId4" cstate="print"/>
          <a:srcRect t="39299"/>
          <a:stretch>
            <a:fillRect/>
          </a:stretch>
        </p:blipFill>
        <p:spPr bwMode="auto">
          <a:xfrm>
            <a:off x="5855309" y="2924944"/>
            <a:ext cx="2592288" cy="2669335"/>
          </a:xfrm>
          <a:prstGeom prst="rect">
            <a:avLst/>
          </a:prstGeom>
          <a:noFill/>
        </p:spPr>
      </p:pic>
      <p:pic>
        <p:nvPicPr>
          <p:cNvPr id="16" name="Picture 3" descr="C:\Users\jpflores\AppData\Local\Temp\MET_CRUCE_PEND.jpg"/>
          <p:cNvPicPr>
            <a:picLocks noChangeAspect="1" noChangeArrowheads="1"/>
          </p:cNvPicPr>
          <p:nvPr/>
        </p:nvPicPr>
        <p:blipFill>
          <a:blip r:embed="rId2" cstate="print"/>
          <a:srcRect t="35158" b="49354"/>
          <a:stretch>
            <a:fillRect/>
          </a:stretch>
        </p:blipFill>
        <p:spPr bwMode="auto">
          <a:xfrm>
            <a:off x="156592" y="2882685"/>
            <a:ext cx="5423520" cy="749264"/>
          </a:xfrm>
          <a:prstGeom prst="rect">
            <a:avLst/>
          </a:prstGeom>
          <a:noFill/>
        </p:spPr>
      </p:pic>
      <p:pic>
        <p:nvPicPr>
          <p:cNvPr id="17" name="Picture 3" descr="C:\Users\jpflores\AppData\Local\Temp\MET_CRUCE_PEND.jpg"/>
          <p:cNvPicPr>
            <a:picLocks noChangeAspect="1" noChangeArrowheads="1"/>
          </p:cNvPicPr>
          <p:nvPr/>
        </p:nvPicPr>
        <p:blipFill>
          <a:blip r:embed="rId2" cstate="print"/>
          <a:srcRect t="50609" b="35793"/>
          <a:stretch>
            <a:fillRect/>
          </a:stretch>
        </p:blipFill>
        <p:spPr bwMode="auto">
          <a:xfrm>
            <a:off x="156592" y="3622221"/>
            <a:ext cx="5423520" cy="657800"/>
          </a:xfrm>
          <a:prstGeom prst="rect">
            <a:avLst/>
          </a:prstGeom>
          <a:noFill/>
        </p:spPr>
      </p:pic>
      <p:pic>
        <p:nvPicPr>
          <p:cNvPr id="18" name="Picture 3" descr="C:\Users\jpflores\AppData\Local\Temp\MET_CRUCE_PEND.jpg"/>
          <p:cNvPicPr>
            <a:picLocks noChangeAspect="1" noChangeArrowheads="1"/>
          </p:cNvPicPr>
          <p:nvPr/>
        </p:nvPicPr>
        <p:blipFill>
          <a:blip r:embed="rId2" cstate="print"/>
          <a:srcRect t="64006"/>
          <a:stretch>
            <a:fillRect/>
          </a:stretch>
        </p:blipFill>
        <p:spPr bwMode="auto">
          <a:xfrm>
            <a:off x="156592" y="4280021"/>
            <a:ext cx="5423520" cy="1741267"/>
          </a:xfrm>
          <a:prstGeom prst="rect">
            <a:avLst/>
          </a:prstGeom>
          <a:noFill/>
        </p:spPr>
      </p:pic>
      <p:sp>
        <p:nvSpPr>
          <p:cNvPr id="9" name="8 CuadroTexto"/>
          <p:cNvSpPr txBox="1"/>
          <p:nvPr/>
        </p:nvSpPr>
        <p:spPr>
          <a:xfrm>
            <a:off x="3578746" y="764704"/>
            <a:ext cx="184731" cy="369332"/>
          </a:xfrm>
          <a:prstGeom prst="rect">
            <a:avLst/>
          </a:prstGeom>
          <a:noFill/>
        </p:spPr>
        <p:txBody>
          <a:bodyPr wrap="none" rtlCol="0">
            <a:spAutoFit/>
          </a:bodyPr>
          <a:lstStyle/>
          <a:p>
            <a:endParaRPr lang="es-CL"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5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up)">
                                      <p:cBhvr>
                                        <p:cTn id="16" dur="30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up)">
                                      <p:cBhvr>
                                        <p:cTn id="21" dur="30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up)">
                                      <p:cBhvr>
                                        <p:cTn id="26" dur="30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up)">
                                      <p:cBhvr>
                                        <p:cTn id="40" dur="5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22</a:t>
            </a:fld>
            <a:endParaRPr lang="en-US" dirty="0"/>
          </a:p>
        </p:txBody>
      </p:sp>
      <p:sp>
        <p:nvSpPr>
          <p:cNvPr id="4" name="3 CuadroTexto"/>
          <p:cNvSpPr txBox="1"/>
          <p:nvPr/>
        </p:nvSpPr>
        <p:spPr>
          <a:xfrm>
            <a:off x="251520" y="188640"/>
            <a:ext cx="7488832" cy="1077218"/>
          </a:xfrm>
          <a:prstGeom prst="rect">
            <a:avLst/>
          </a:prstGeom>
          <a:noFill/>
        </p:spPr>
        <p:txBody>
          <a:bodyPr wrap="square" rtlCol="0">
            <a:spAutoFit/>
          </a:bodyPr>
          <a:lstStyle/>
          <a:p>
            <a:r>
              <a:rPr lang="es-CL" sz="2800" b="1" dirty="0" smtClean="0">
                <a:solidFill>
                  <a:schemeClr val="accent1"/>
                </a:solidFill>
              </a:rPr>
              <a:t>Consideraciones </a:t>
            </a:r>
            <a:r>
              <a:rPr lang="es-CL" sz="2800" b="1" dirty="0" err="1" smtClean="0">
                <a:solidFill>
                  <a:schemeClr val="accent1"/>
                </a:solidFill>
              </a:rPr>
              <a:t>Geomáticas</a:t>
            </a:r>
            <a:r>
              <a:rPr lang="es-CL" sz="2800" b="1" dirty="0" smtClean="0">
                <a:solidFill>
                  <a:schemeClr val="accent1"/>
                </a:solidFill>
              </a:rPr>
              <a:t> del procedimiento:</a:t>
            </a:r>
          </a:p>
          <a:p>
            <a:endParaRPr lang="es-CL" dirty="0" smtClean="0"/>
          </a:p>
          <a:p>
            <a:endParaRPr lang="es-CL" dirty="0"/>
          </a:p>
        </p:txBody>
      </p:sp>
      <p:sp>
        <p:nvSpPr>
          <p:cNvPr id="5" name="4 CuadroTexto"/>
          <p:cNvSpPr txBox="1"/>
          <p:nvPr/>
        </p:nvSpPr>
        <p:spPr>
          <a:xfrm>
            <a:off x="251520" y="908720"/>
            <a:ext cx="8640960" cy="1415772"/>
          </a:xfrm>
          <a:prstGeom prst="rect">
            <a:avLst/>
          </a:prstGeom>
          <a:noFill/>
        </p:spPr>
        <p:txBody>
          <a:bodyPr wrap="square" rtlCol="0">
            <a:spAutoFit/>
          </a:bodyPr>
          <a:lstStyle/>
          <a:p>
            <a:r>
              <a:rPr lang="es-CL" sz="2000" b="1" dirty="0" smtClean="0"/>
              <a:t>Edición de las redes de drenaje existentes:</a:t>
            </a:r>
          </a:p>
          <a:p>
            <a:endParaRPr lang="es-CL" sz="1050" b="1" dirty="0" smtClean="0"/>
          </a:p>
          <a:p>
            <a:pPr algn="just"/>
            <a:r>
              <a:rPr lang="es-CL" dirty="0" smtClean="0"/>
              <a:t>El proceso contempló el reemplazar las cajas de Ríos del IGM, por las de los estudios de CIREN. Vectorialmente, implicó conectar trazados elaborados con distintos criterios y suavizar la transición entre ambos estudios.</a:t>
            </a:r>
            <a:endParaRPr lang="es-CL" dirty="0"/>
          </a:p>
        </p:txBody>
      </p:sp>
      <p:sp>
        <p:nvSpPr>
          <p:cNvPr id="7" name="6 Rectángulo"/>
          <p:cNvSpPr/>
          <p:nvPr/>
        </p:nvSpPr>
        <p:spPr>
          <a:xfrm>
            <a:off x="251520" y="2708920"/>
            <a:ext cx="3096344" cy="1815882"/>
          </a:xfrm>
          <a:prstGeom prst="rect">
            <a:avLst/>
          </a:prstGeom>
        </p:spPr>
        <p:txBody>
          <a:bodyPr wrap="square">
            <a:spAutoFit/>
          </a:bodyPr>
          <a:lstStyle/>
          <a:p>
            <a:pPr algn="just"/>
            <a:r>
              <a:rPr lang="es-CL" sz="1600" dirty="0" smtClean="0"/>
              <a:t>Otra labor manual, fue el ajuste de los espejos de agua y esteros del IGM a la imagen Landsat 8, debido al cambio de escala desde 1:50.000 a 1:35.000.  Este proceso requirió mucho tiempo debido a que estos trazados son de doble línea.</a:t>
            </a:r>
          </a:p>
        </p:txBody>
      </p:sp>
      <p:pic>
        <p:nvPicPr>
          <p:cNvPr id="10" name="9 Imagen" descr="v1 (2).jpg"/>
          <p:cNvPicPr>
            <a:picLocks noChangeAspect="1"/>
          </p:cNvPicPr>
          <p:nvPr/>
        </p:nvPicPr>
        <p:blipFill>
          <a:blip r:embed="rId2"/>
          <a:srcRect l="46849" r="1176" b="39363"/>
          <a:stretch>
            <a:fillRect/>
          </a:stretch>
        </p:blipFill>
        <p:spPr>
          <a:xfrm>
            <a:off x="3418623" y="2348880"/>
            <a:ext cx="5627252" cy="3888432"/>
          </a:xfrm>
          <a:prstGeom prst="rect">
            <a:avLst/>
          </a:prstGeom>
        </p:spPr>
      </p:pic>
      <p:grpSp>
        <p:nvGrpSpPr>
          <p:cNvPr id="16" name="15 Grupo"/>
          <p:cNvGrpSpPr/>
          <p:nvPr/>
        </p:nvGrpSpPr>
        <p:grpSpPr>
          <a:xfrm>
            <a:off x="3672091" y="5734417"/>
            <a:ext cx="2012089" cy="430887"/>
            <a:chOff x="5220072" y="5301208"/>
            <a:chExt cx="2012089" cy="430887"/>
          </a:xfrm>
        </p:grpSpPr>
        <p:sp>
          <p:nvSpPr>
            <p:cNvPr id="11" name="10 CuadroTexto"/>
            <p:cNvSpPr txBox="1"/>
            <p:nvPr/>
          </p:nvSpPr>
          <p:spPr>
            <a:xfrm>
              <a:off x="5220072" y="5301208"/>
              <a:ext cx="2012089" cy="430887"/>
            </a:xfrm>
            <a:prstGeom prst="rect">
              <a:avLst/>
            </a:prstGeom>
            <a:solidFill>
              <a:schemeClr val="bg1"/>
            </a:solidFill>
          </p:spPr>
          <p:txBody>
            <a:bodyPr wrap="none" rtlCol="0">
              <a:spAutoFit/>
            </a:bodyPr>
            <a:lstStyle/>
            <a:p>
              <a:r>
                <a:rPr lang="es-CL" sz="1100" dirty="0" smtClean="0"/>
                <a:t>             Espejo de agua IGM</a:t>
              </a:r>
            </a:p>
            <a:p>
              <a:r>
                <a:rPr lang="es-CL" sz="1100" dirty="0" smtClean="0"/>
                <a:t>             Caja Ajustada al </a:t>
              </a:r>
              <a:r>
                <a:rPr lang="es-CL" sz="1100" dirty="0" err="1" smtClean="0"/>
                <a:t>Ladsat</a:t>
              </a:r>
              <a:r>
                <a:rPr lang="es-CL" sz="1100" dirty="0" smtClean="0"/>
                <a:t> 8</a:t>
              </a:r>
              <a:endParaRPr lang="es-CL" sz="1100" dirty="0"/>
            </a:p>
          </p:txBody>
        </p:sp>
        <p:cxnSp>
          <p:nvCxnSpPr>
            <p:cNvPr id="13" name="12 Conector recto"/>
            <p:cNvCxnSpPr/>
            <p:nvPr/>
          </p:nvCxnSpPr>
          <p:spPr>
            <a:xfrm>
              <a:off x="5292080" y="5445224"/>
              <a:ext cx="360040" cy="580"/>
            </a:xfrm>
            <a:prstGeom prst="line">
              <a:avLst/>
            </a:prstGeom>
            <a:ln w="19050">
              <a:solidFill>
                <a:srgbClr val="FF99FF"/>
              </a:solidFill>
            </a:ln>
          </p:spPr>
          <p:style>
            <a:lnRef idx="1">
              <a:schemeClr val="dk1"/>
            </a:lnRef>
            <a:fillRef idx="0">
              <a:schemeClr val="dk1"/>
            </a:fillRef>
            <a:effectRef idx="0">
              <a:schemeClr val="dk1"/>
            </a:effectRef>
            <a:fontRef idx="minor">
              <a:schemeClr val="tx1"/>
            </a:fontRef>
          </p:style>
        </p:cxnSp>
        <p:cxnSp>
          <p:nvCxnSpPr>
            <p:cNvPr id="14" name="13 Conector recto"/>
            <p:cNvCxnSpPr/>
            <p:nvPr/>
          </p:nvCxnSpPr>
          <p:spPr>
            <a:xfrm>
              <a:off x="5292080" y="5604480"/>
              <a:ext cx="360040" cy="580"/>
            </a:xfrm>
            <a:prstGeom prst="line">
              <a:avLst/>
            </a:prstGeom>
            <a:ln w="19050">
              <a:solidFill>
                <a:srgbClr val="0FF2FD"/>
              </a:solidFill>
            </a:ln>
          </p:spPr>
          <p:style>
            <a:lnRef idx="1">
              <a:schemeClr val="dk1"/>
            </a:lnRef>
            <a:fillRef idx="0">
              <a:schemeClr val="dk1"/>
            </a:fillRef>
            <a:effectRef idx="0">
              <a:schemeClr val="dk1"/>
            </a:effectRef>
            <a:fontRef idx="minor">
              <a:schemeClr val="tx1"/>
            </a:fontRef>
          </p:style>
        </p:cxn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23</a:t>
            </a:fld>
            <a:endParaRPr lang="en-US"/>
          </a:p>
        </p:txBody>
      </p:sp>
      <p:sp>
        <p:nvSpPr>
          <p:cNvPr id="3" name="2 Rectángulo"/>
          <p:cNvSpPr/>
          <p:nvPr/>
        </p:nvSpPr>
        <p:spPr>
          <a:xfrm>
            <a:off x="395536" y="476672"/>
            <a:ext cx="7920880" cy="3693319"/>
          </a:xfrm>
          <a:prstGeom prst="rect">
            <a:avLst/>
          </a:prstGeom>
        </p:spPr>
        <p:txBody>
          <a:bodyPr wrap="square">
            <a:spAutoFit/>
          </a:bodyPr>
          <a:lstStyle/>
          <a:p>
            <a:pPr algn="just"/>
            <a:r>
              <a:rPr lang="es-CL" dirty="0" smtClean="0"/>
              <a:t>La red de drenaje digital, que aparece en la carta IGM 1:50.000, debió se revisada y corregida, en el SIG, desde </a:t>
            </a:r>
            <a:r>
              <a:rPr lang="es-CL" dirty="0" smtClean="0">
                <a:solidFill>
                  <a:schemeClr val="tx1">
                    <a:lumMod val="95000"/>
                    <a:lumOff val="5000"/>
                  </a:schemeClr>
                </a:solidFill>
              </a:rPr>
              <a:t>varios puntos de vista:</a:t>
            </a:r>
          </a:p>
          <a:p>
            <a:pPr algn="just"/>
            <a:endParaRPr lang="es-CL" dirty="0" smtClean="0"/>
          </a:p>
          <a:p>
            <a:pPr algn="just"/>
            <a:endParaRPr lang="es-CL" dirty="0" smtClean="0"/>
          </a:p>
          <a:p>
            <a:pPr algn="just">
              <a:buFont typeface="Arial" pitchFamily="34" charset="0"/>
              <a:buChar char="•"/>
            </a:pPr>
            <a:r>
              <a:rPr lang="es-CL" dirty="0" smtClean="0"/>
              <a:t>Líneas fuera de la tierra o sobre el mar.</a:t>
            </a:r>
          </a:p>
          <a:p>
            <a:pPr algn="just">
              <a:buFont typeface="Arial" pitchFamily="34" charset="0"/>
              <a:buChar char="•"/>
            </a:pPr>
            <a:endParaRPr lang="es-CL" dirty="0" smtClean="0"/>
          </a:p>
          <a:p>
            <a:pPr algn="just">
              <a:buFont typeface="Arial" pitchFamily="34" charset="0"/>
              <a:buChar char="•"/>
            </a:pPr>
            <a:r>
              <a:rPr lang="es-CL" dirty="0" smtClean="0"/>
              <a:t>Drenaje faltante</a:t>
            </a:r>
          </a:p>
          <a:p>
            <a:pPr algn="just"/>
            <a:endParaRPr lang="es-CL" dirty="0" smtClean="0"/>
          </a:p>
          <a:p>
            <a:pPr algn="just"/>
            <a:endParaRPr lang="es-CL" dirty="0" smtClean="0"/>
          </a:p>
          <a:p>
            <a:pPr algn="just"/>
            <a:endParaRPr lang="es-CL" dirty="0" smtClean="0"/>
          </a:p>
          <a:p>
            <a:pPr algn="just"/>
            <a:endParaRPr lang="es-CL" dirty="0" smtClean="0"/>
          </a:p>
          <a:p>
            <a:pPr algn="just"/>
            <a:endParaRPr lang="es-CL" dirty="0" smtClean="0"/>
          </a:p>
          <a:p>
            <a:pPr algn="just"/>
            <a:endParaRPr lang="es-CL" dirty="0" smtClean="0"/>
          </a:p>
        </p:txBody>
      </p:sp>
      <p:pic>
        <p:nvPicPr>
          <p:cNvPr id="4098" name="Picture 2"/>
          <p:cNvPicPr>
            <a:picLocks noChangeAspect="1" noChangeArrowheads="1"/>
          </p:cNvPicPr>
          <p:nvPr/>
        </p:nvPicPr>
        <p:blipFill>
          <a:blip r:embed="rId2" cstate="print">
            <a:lum contrast="41000"/>
          </a:blip>
          <a:srcRect/>
          <a:stretch>
            <a:fillRect/>
          </a:stretch>
        </p:blipFill>
        <p:spPr bwMode="auto">
          <a:xfrm>
            <a:off x="4499992" y="1412776"/>
            <a:ext cx="3888432" cy="4101302"/>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lum bright="17000" contrast="65000"/>
          </a:blip>
          <a:srcRect/>
          <a:stretch>
            <a:fillRect/>
          </a:stretch>
        </p:blipFill>
        <p:spPr bwMode="auto">
          <a:xfrm>
            <a:off x="667122" y="2974878"/>
            <a:ext cx="3312369" cy="3798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24</a:t>
            </a:fld>
            <a:endParaRPr lang="en-US"/>
          </a:p>
        </p:txBody>
      </p:sp>
      <p:pic>
        <p:nvPicPr>
          <p:cNvPr id="5122" name="Picture 2"/>
          <p:cNvPicPr>
            <a:picLocks noChangeAspect="1" noChangeArrowheads="1"/>
          </p:cNvPicPr>
          <p:nvPr/>
        </p:nvPicPr>
        <p:blipFill>
          <a:blip r:embed="rId2" cstate="print"/>
          <a:stretch>
            <a:fillRect/>
          </a:stretch>
        </p:blipFill>
        <p:spPr bwMode="auto">
          <a:xfrm>
            <a:off x="323528" y="2132856"/>
            <a:ext cx="8316062" cy="4536505"/>
          </a:xfrm>
          <a:prstGeom prst="rect">
            <a:avLst/>
          </a:prstGeom>
          <a:noFill/>
          <a:ln>
            <a:noFill/>
          </a:ln>
        </p:spPr>
      </p:pic>
      <p:sp>
        <p:nvSpPr>
          <p:cNvPr id="4" name="3 Rectángulo"/>
          <p:cNvSpPr/>
          <p:nvPr/>
        </p:nvSpPr>
        <p:spPr>
          <a:xfrm>
            <a:off x="467544" y="548680"/>
            <a:ext cx="7920880" cy="2585323"/>
          </a:xfrm>
          <a:prstGeom prst="rect">
            <a:avLst/>
          </a:prstGeom>
        </p:spPr>
        <p:txBody>
          <a:bodyPr wrap="square">
            <a:spAutoFit/>
          </a:bodyPr>
          <a:lstStyle/>
          <a:p>
            <a:pPr algn="just">
              <a:buFont typeface="Arial" pitchFamily="34" charset="0"/>
              <a:buChar char="•"/>
            </a:pPr>
            <a:r>
              <a:rPr lang="es-CL" dirty="0" err="1" smtClean="0"/>
              <a:t>Atributación</a:t>
            </a:r>
            <a:r>
              <a:rPr lang="es-CL" dirty="0" smtClean="0"/>
              <a:t> incorrecta: En el ejemplo, se confunden los atributos “Río” con “Estero”.</a:t>
            </a:r>
          </a:p>
          <a:p>
            <a:pPr algn="just"/>
            <a:endParaRPr lang="es-CL" dirty="0" smtClean="0"/>
          </a:p>
          <a:p>
            <a:pPr algn="just"/>
            <a:endParaRPr lang="es-CL" dirty="0" smtClean="0"/>
          </a:p>
          <a:p>
            <a:pPr algn="just"/>
            <a:endParaRPr lang="es-CL" dirty="0" smtClean="0"/>
          </a:p>
          <a:p>
            <a:pPr algn="just"/>
            <a:endParaRPr lang="es-CL" dirty="0" smtClean="0"/>
          </a:p>
          <a:p>
            <a:pPr algn="just"/>
            <a:endParaRPr lang="es-CL" dirty="0" smtClean="0"/>
          </a:p>
          <a:p>
            <a:pPr algn="just"/>
            <a:endParaRPr lang="es-CL" dirty="0" smtClean="0"/>
          </a:p>
          <a:p>
            <a:pPr algn="just"/>
            <a:endParaRPr lang="es-CL" dirty="0" smtClean="0"/>
          </a:p>
        </p:txBody>
      </p:sp>
      <p:sp>
        <p:nvSpPr>
          <p:cNvPr id="5" name="4 CuadroTexto"/>
          <p:cNvSpPr txBox="1"/>
          <p:nvPr/>
        </p:nvSpPr>
        <p:spPr>
          <a:xfrm>
            <a:off x="1301493" y="1628800"/>
            <a:ext cx="6150827" cy="369332"/>
          </a:xfrm>
          <a:prstGeom prst="rect">
            <a:avLst/>
          </a:prstGeom>
          <a:noFill/>
        </p:spPr>
        <p:txBody>
          <a:bodyPr wrap="square" rtlCol="0">
            <a:spAutoFit/>
          </a:bodyPr>
          <a:lstStyle/>
          <a:p>
            <a:r>
              <a:rPr lang="es-CL" dirty="0" smtClean="0"/>
              <a:t>Ríos			Esteros</a:t>
            </a:r>
            <a:endParaRPr lang="es-CL" dirty="0"/>
          </a:p>
        </p:txBody>
      </p:sp>
      <p:cxnSp>
        <p:nvCxnSpPr>
          <p:cNvPr id="7" name="6 Conector recto"/>
          <p:cNvCxnSpPr/>
          <p:nvPr/>
        </p:nvCxnSpPr>
        <p:spPr>
          <a:xfrm>
            <a:off x="2415280" y="1844824"/>
            <a:ext cx="788568" cy="0"/>
          </a:xfrm>
          <a:prstGeom prst="line">
            <a:avLst/>
          </a:prstGeom>
          <a:ln>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8" name="7 Conector recto"/>
          <p:cNvCxnSpPr/>
          <p:nvPr/>
        </p:nvCxnSpPr>
        <p:spPr>
          <a:xfrm>
            <a:off x="5439616" y="1844824"/>
            <a:ext cx="788568" cy="0"/>
          </a:xfrm>
          <a:prstGeom prst="line">
            <a:avLst/>
          </a:prstGeom>
          <a:ln>
            <a:solidFill>
              <a:srgbClr val="0FF2FD"/>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25</a:t>
            </a:fld>
            <a:endParaRPr lang="en-US"/>
          </a:p>
        </p:txBody>
      </p:sp>
      <p:pic>
        <p:nvPicPr>
          <p:cNvPr id="6146" name="Picture 2"/>
          <p:cNvPicPr>
            <a:picLocks noChangeAspect="1" noChangeArrowheads="1"/>
          </p:cNvPicPr>
          <p:nvPr/>
        </p:nvPicPr>
        <p:blipFill>
          <a:blip r:embed="rId2" cstate="print">
            <a:lum bright="14000" contrast="61000"/>
          </a:blip>
          <a:srcRect/>
          <a:stretch>
            <a:fillRect/>
          </a:stretch>
        </p:blipFill>
        <p:spPr bwMode="auto">
          <a:xfrm>
            <a:off x="467544" y="1340768"/>
            <a:ext cx="8136904" cy="5127365"/>
          </a:xfrm>
          <a:prstGeom prst="rect">
            <a:avLst/>
          </a:prstGeom>
          <a:noFill/>
          <a:ln w="9525">
            <a:noFill/>
            <a:miter lim="800000"/>
            <a:headEnd/>
            <a:tailEnd/>
          </a:ln>
        </p:spPr>
      </p:pic>
      <p:sp>
        <p:nvSpPr>
          <p:cNvPr id="4" name="3 CuadroTexto"/>
          <p:cNvSpPr txBox="1"/>
          <p:nvPr/>
        </p:nvSpPr>
        <p:spPr>
          <a:xfrm>
            <a:off x="395536" y="620688"/>
            <a:ext cx="8064896" cy="369332"/>
          </a:xfrm>
          <a:prstGeom prst="rect">
            <a:avLst/>
          </a:prstGeom>
          <a:noFill/>
        </p:spPr>
        <p:txBody>
          <a:bodyPr wrap="square" rtlCol="0">
            <a:spAutoFit/>
          </a:bodyPr>
          <a:lstStyle/>
          <a:p>
            <a:pPr>
              <a:buFont typeface="Arial" pitchFamily="34" charset="0"/>
              <a:buChar char="•"/>
            </a:pPr>
            <a:r>
              <a:rPr lang="es-CL" dirty="0" smtClean="0"/>
              <a:t>  Redes de canales con atributo de quebradas y que conectan escorrentía natural.</a:t>
            </a:r>
            <a:endParaRPr lang="es-CL"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rotWithShape="1">
          <a:blip r:embed="rId2" cstate="print"/>
          <a:srcRect/>
          <a:stretch/>
        </p:blipFill>
        <p:spPr bwMode="auto">
          <a:xfrm>
            <a:off x="1259632" y="972510"/>
            <a:ext cx="6388238" cy="2468096"/>
          </a:xfrm>
          <a:prstGeom prst="rect">
            <a:avLst/>
          </a:prstGeom>
          <a:ln>
            <a:noFill/>
          </a:ln>
          <a:extLst>
            <a:ext uri="{53640926-AAD7-44D8-BBD7-CCE9431645EC}">
              <a14:shadowObscured xmlns:a14="http://schemas.microsoft.com/office/drawing/2010/main"/>
            </a:ext>
          </a:extLst>
        </p:spPr>
      </p:pic>
      <p:sp>
        <p:nvSpPr>
          <p:cNvPr id="3" name="2 Elipse"/>
          <p:cNvSpPr/>
          <p:nvPr/>
        </p:nvSpPr>
        <p:spPr>
          <a:xfrm>
            <a:off x="1547664" y="2671518"/>
            <a:ext cx="327703" cy="324352"/>
          </a:xfrm>
          <a:prstGeom prst="ellipse">
            <a:avLst/>
          </a:prstGeom>
          <a:no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 name="3 Elipse"/>
          <p:cNvSpPr/>
          <p:nvPr/>
        </p:nvSpPr>
        <p:spPr>
          <a:xfrm>
            <a:off x="6660232" y="1602931"/>
            <a:ext cx="327703" cy="324352"/>
          </a:xfrm>
          <a:prstGeom prst="ellipse">
            <a:avLst/>
          </a:prstGeom>
          <a:no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5" name="4 Imagen"/>
          <p:cNvPicPr/>
          <p:nvPr/>
        </p:nvPicPr>
        <p:blipFill rotWithShape="1">
          <a:blip r:embed="rId3" cstate="print"/>
          <a:srcRect/>
          <a:stretch/>
        </p:blipFill>
        <p:spPr bwMode="auto">
          <a:xfrm>
            <a:off x="4644008" y="3861049"/>
            <a:ext cx="3850667" cy="2880320"/>
          </a:xfrm>
          <a:prstGeom prst="rect">
            <a:avLst/>
          </a:prstGeom>
          <a:ln>
            <a:noFill/>
          </a:ln>
          <a:extLst>
            <a:ext uri="{53640926-AAD7-44D8-BBD7-CCE9431645EC}">
              <a14:shadowObscured xmlns:a14="http://schemas.microsoft.com/office/drawing/2010/main"/>
            </a:ext>
          </a:extLst>
        </p:spPr>
      </p:pic>
      <p:pic>
        <p:nvPicPr>
          <p:cNvPr id="6" name="5 Imagen"/>
          <p:cNvPicPr/>
          <p:nvPr/>
        </p:nvPicPr>
        <p:blipFill rotWithShape="1">
          <a:blip r:embed="rId4" cstate="print"/>
          <a:srcRect/>
          <a:stretch/>
        </p:blipFill>
        <p:spPr bwMode="auto">
          <a:xfrm>
            <a:off x="251520" y="3861048"/>
            <a:ext cx="4104456" cy="2852384"/>
          </a:xfrm>
          <a:prstGeom prst="rect">
            <a:avLst/>
          </a:prstGeom>
          <a:ln>
            <a:noFill/>
          </a:ln>
          <a:extLst>
            <a:ext uri="{53640926-AAD7-44D8-BBD7-CCE9431645EC}">
              <a14:shadowObscured xmlns:a14="http://schemas.microsoft.com/office/drawing/2010/main"/>
            </a:ext>
          </a:extLst>
        </p:spPr>
      </p:pic>
      <p:cxnSp>
        <p:nvCxnSpPr>
          <p:cNvPr id="10" name="9 Conector recto de flecha"/>
          <p:cNvCxnSpPr/>
          <p:nvPr/>
        </p:nvCxnSpPr>
        <p:spPr>
          <a:xfrm flipH="1">
            <a:off x="6300192" y="2023446"/>
            <a:ext cx="523891" cy="241366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flipH="1">
            <a:off x="1403648" y="3103566"/>
            <a:ext cx="309065" cy="190961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683568" y="476672"/>
            <a:ext cx="3160609" cy="369332"/>
          </a:xfrm>
          <a:prstGeom prst="rect">
            <a:avLst/>
          </a:prstGeom>
          <a:noFill/>
        </p:spPr>
        <p:txBody>
          <a:bodyPr wrap="none" rtlCol="0">
            <a:spAutoFit/>
          </a:bodyPr>
          <a:lstStyle/>
          <a:p>
            <a:pPr>
              <a:buFont typeface="Arial" pitchFamily="34" charset="0"/>
              <a:buChar char="•"/>
            </a:pPr>
            <a:r>
              <a:rPr lang="es-CL" dirty="0" smtClean="0"/>
              <a:t> Detección de Micro Polígonos.</a:t>
            </a:r>
            <a:endParaRPr lang="es-CL" dirty="0"/>
          </a:p>
        </p:txBody>
      </p:sp>
    </p:spTree>
    <p:extLst>
      <p:ext uri="{BB962C8B-B14F-4D97-AF65-F5344CB8AC3E}">
        <p14:creationId xmlns:p14="http://schemas.microsoft.com/office/powerpoint/2010/main" val="26118263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27</a:t>
            </a:fld>
            <a:endParaRPr lang="en-US"/>
          </a:p>
        </p:txBody>
      </p:sp>
      <p:sp>
        <p:nvSpPr>
          <p:cNvPr id="3" name="2 Rectángulo"/>
          <p:cNvSpPr/>
          <p:nvPr/>
        </p:nvSpPr>
        <p:spPr>
          <a:xfrm>
            <a:off x="251520" y="0"/>
            <a:ext cx="8064896" cy="7048083"/>
          </a:xfrm>
          <a:prstGeom prst="rect">
            <a:avLst/>
          </a:prstGeom>
        </p:spPr>
        <p:txBody>
          <a:bodyPr wrap="square">
            <a:spAutoFit/>
          </a:bodyPr>
          <a:lstStyle/>
          <a:p>
            <a:pPr algn="just"/>
            <a:r>
              <a:rPr lang="es-CL" sz="2000" b="1" dirty="0" smtClean="0">
                <a:solidFill>
                  <a:schemeClr val="accent1">
                    <a:lumMod val="75000"/>
                  </a:schemeClr>
                </a:solidFill>
              </a:rPr>
              <a:t>Base satelital:</a:t>
            </a:r>
          </a:p>
          <a:p>
            <a:pPr algn="just"/>
            <a:r>
              <a:rPr lang="es-CL" dirty="0" smtClean="0"/>
              <a:t>Los procesos que requirieron las imágenes utilizadas, Landsat 8, fueron:</a:t>
            </a:r>
          </a:p>
          <a:p>
            <a:pPr algn="just"/>
            <a:endParaRPr lang="es-CL" dirty="0" smtClean="0"/>
          </a:p>
          <a:p>
            <a:pPr algn="just">
              <a:buFont typeface="Arial" pitchFamily="34" charset="0"/>
              <a:buChar char="•"/>
            </a:pPr>
            <a:r>
              <a:rPr lang="es-CL" b="1" dirty="0" smtClean="0"/>
              <a:t>Descarga desde la RED: </a:t>
            </a:r>
            <a:r>
              <a:rPr lang="es-CL" dirty="0" smtClean="0"/>
              <a:t>3 horas cada imagen, descargando un total de 30.</a:t>
            </a:r>
          </a:p>
          <a:p>
            <a:pPr algn="just">
              <a:buFont typeface="Arial" pitchFamily="34" charset="0"/>
              <a:buChar char="•"/>
            </a:pPr>
            <a:endParaRPr lang="es-CL" dirty="0" smtClean="0"/>
          </a:p>
          <a:p>
            <a:pPr algn="just">
              <a:buFont typeface="Arial" pitchFamily="34" charset="0"/>
              <a:buChar char="•"/>
            </a:pPr>
            <a:r>
              <a:rPr lang="es-CL" b="1" dirty="0" smtClean="0"/>
              <a:t>Selección de imágenes sin nubes: </a:t>
            </a:r>
            <a:r>
              <a:rPr lang="es-CL" dirty="0" smtClean="0"/>
              <a:t>Debido a que Landsat 8 captura imágenes cada 16 días, se descargaron las que no poseen nubes. Pero en algunos lugares se descargó más de una imagen, para completar las áreas con nubes. </a:t>
            </a:r>
          </a:p>
          <a:p>
            <a:pPr algn="just">
              <a:buFont typeface="Arial" pitchFamily="34" charset="0"/>
              <a:buChar char="•"/>
            </a:pPr>
            <a:endParaRPr lang="es-CL" dirty="0" smtClean="0"/>
          </a:p>
          <a:p>
            <a:pPr algn="just">
              <a:buFont typeface="Arial" pitchFamily="34" charset="0"/>
              <a:buChar char="•"/>
            </a:pPr>
            <a:r>
              <a:rPr lang="es-CL" b="1" dirty="0" smtClean="0"/>
              <a:t>Importación al programa de procesamiento</a:t>
            </a:r>
            <a:r>
              <a:rPr lang="es-CL" dirty="0" smtClean="0"/>
              <a:t>: 8 bandas Espectrales y 1  Pancromática .</a:t>
            </a:r>
          </a:p>
          <a:p>
            <a:pPr algn="just">
              <a:buFont typeface="Arial" pitchFamily="34" charset="0"/>
              <a:buChar char="•"/>
            </a:pPr>
            <a:endParaRPr lang="es-CL" dirty="0" smtClean="0"/>
          </a:p>
          <a:p>
            <a:pPr algn="just">
              <a:buFont typeface="Arial" pitchFamily="34" charset="0"/>
              <a:buChar char="•"/>
            </a:pPr>
            <a:r>
              <a:rPr lang="es-CL" b="1" dirty="0" smtClean="0"/>
              <a:t>Cambio de Hemisferio</a:t>
            </a:r>
            <a:r>
              <a:rPr lang="es-CL" dirty="0" smtClean="0"/>
              <a:t>: Landsat 8, viene en WGS84, pero referenciado al hemisferio Norte, generando coordenadas negativas.  Esto se resolvió re-</a:t>
            </a:r>
            <a:r>
              <a:rPr lang="es-CL" dirty="0" err="1" smtClean="0"/>
              <a:t>proyectandolas</a:t>
            </a:r>
            <a:r>
              <a:rPr lang="es-CL" dirty="0" smtClean="0"/>
              <a:t> al hemisferio Sur.</a:t>
            </a:r>
          </a:p>
          <a:p>
            <a:pPr algn="just"/>
            <a:endParaRPr lang="es-CL" dirty="0" smtClean="0"/>
          </a:p>
          <a:p>
            <a:pPr algn="just">
              <a:buFont typeface="Arial" pitchFamily="34" charset="0"/>
              <a:buChar char="•"/>
            </a:pPr>
            <a:r>
              <a:rPr lang="es-CL" b="1" dirty="0" smtClean="0"/>
              <a:t>Ajuste de contraste</a:t>
            </a:r>
            <a:r>
              <a:rPr lang="es-CL" dirty="0" smtClean="0"/>
              <a:t>: Manipulación de los histogramas de todas las bandas, para   lograr tonos y contrastes que faciliten la interpretación de la red de drenaje.</a:t>
            </a:r>
          </a:p>
          <a:p>
            <a:pPr algn="just">
              <a:buFont typeface="Arial" pitchFamily="34" charset="0"/>
              <a:buChar char="•"/>
            </a:pPr>
            <a:endParaRPr lang="es-CL" dirty="0" smtClean="0"/>
          </a:p>
          <a:p>
            <a:pPr algn="just">
              <a:buFont typeface="Arial" pitchFamily="34" charset="0"/>
              <a:buChar char="•"/>
            </a:pPr>
            <a:r>
              <a:rPr lang="es-CL" b="1" dirty="0" smtClean="0"/>
              <a:t>Fusión de Bandas</a:t>
            </a:r>
            <a:r>
              <a:rPr lang="es-CL" dirty="0" smtClean="0"/>
              <a:t>: Mejorar el tamaño del Pixel, desde 30 m. a 15 m en combinaciones Color Real y Falso color convencional.</a:t>
            </a:r>
          </a:p>
          <a:p>
            <a:pPr algn="just">
              <a:buFont typeface="Arial" pitchFamily="34" charset="0"/>
              <a:buChar char="•"/>
            </a:pPr>
            <a:endParaRPr lang="es-CL" dirty="0" smtClean="0"/>
          </a:p>
          <a:p>
            <a:pPr algn="just">
              <a:buFont typeface="Arial" pitchFamily="34" charset="0"/>
              <a:buChar char="•"/>
            </a:pPr>
            <a:r>
              <a:rPr lang="es-CL" b="1" dirty="0" smtClean="0"/>
              <a:t>Mosaico de imágenes</a:t>
            </a:r>
            <a:r>
              <a:rPr lang="es-CL" dirty="0" smtClean="0"/>
              <a:t>: En el caso de Landsat 8 las bandas vienen </a:t>
            </a:r>
            <a:r>
              <a:rPr lang="es-CL" dirty="0" err="1" smtClean="0"/>
              <a:t>ortorrectificadas</a:t>
            </a:r>
            <a:r>
              <a:rPr lang="es-CL" dirty="0" smtClean="0"/>
              <a:t>  y calzadas entre ellas, por lo tanto no se requirió realizar este proceso.</a:t>
            </a:r>
          </a:p>
          <a:p>
            <a:pPr algn="just">
              <a:buFont typeface="Arial" pitchFamily="34" charset="0"/>
              <a:buChar char="•"/>
            </a:pPr>
            <a:endParaRPr lang="es-CL"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28</a:t>
            </a:fld>
            <a:endParaRPr lang="en-US"/>
          </a:p>
        </p:txBody>
      </p:sp>
      <p:pic>
        <p:nvPicPr>
          <p:cNvPr id="3074" name="Picture 2"/>
          <p:cNvPicPr>
            <a:picLocks noChangeAspect="1" noChangeArrowheads="1"/>
          </p:cNvPicPr>
          <p:nvPr/>
        </p:nvPicPr>
        <p:blipFill>
          <a:blip r:embed="rId2" cstate="print"/>
          <a:srcRect/>
          <a:stretch>
            <a:fillRect/>
          </a:stretch>
        </p:blipFill>
        <p:spPr bwMode="auto">
          <a:xfrm>
            <a:off x="15886" y="961344"/>
            <a:ext cx="9144000" cy="5764696"/>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l="1176" t="9401" r="26375" b="8701"/>
          <a:stretch>
            <a:fillRect/>
          </a:stretch>
        </p:blipFill>
        <p:spPr bwMode="auto">
          <a:xfrm>
            <a:off x="0" y="908720"/>
            <a:ext cx="9144000" cy="5814392"/>
          </a:xfrm>
          <a:prstGeom prst="rect">
            <a:avLst/>
          </a:prstGeom>
          <a:noFill/>
          <a:ln w="9525">
            <a:noFill/>
            <a:miter lim="800000"/>
            <a:headEnd/>
            <a:tailEnd/>
          </a:ln>
        </p:spPr>
      </p:pic>
      <p:sp>
        <p:nvSpPr>
          <p:cNvPr id="5" name="4 CuadroTexto"/>
          <p:cNvSpPr txBox="1"/>
          <p:nvPr/>
        </p:nvSpPr>
        <p:spPr>
          <a:xfrm>
            <a:off x="1691680" y="332656"/>
            <a:ext cx="5616624" cy="369332"/>
          </a:xfrm>
          <a:prstGeom prst="rect">
            <a:avLst/>
          </a:prstGeom>
          <a:noFill/>
        </p:spPr>
        <p:txBody>
          <a:bodyPr wrap="square" rtlCol="0">
            <a:spAutoFit/>
          </a:bodyPr>
          <a:lstStyle/>
          <a:p>
            <a:r>
              <a:rPr lang="es-CL" b="1" dirty="0" smtClean="0"/>
              <a:t>Uso de imágenes de respaldo, para evitar hielo y nubes</a:t>
            </a:r>
            <a:endParaRPr lang="es-CL"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29</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251520" y="1052735"/>
            <a:ext cx="8496944" cy="5293179"/>
          </a:xfrm>
          <a:prstGeom prst="rect">
            <a:avLst/>
          </a:prstGeom>
          <a:noFill/>
          <a:ln w="9525">
            <a:noFill/>
            <a:miter lim="800000"/>
            <a:headEnd/>
            <a:tailEnd/>
          </a:ln>
        </p:spPr>
      </p:pic>
      <p:sp>
        <p:nvSpPr>
          <p:cNvPr id="4" name="3 CuadroTexto"/>
          <p:cNvSpPr txBox="1"/>
          <p:nvPr/>
        </p:nvSpPr>
        <p:spPr>
          <a:xfrm>
            <a:off x="1691680" y="548680"/>
            <a:ext cx="6768752" cy="400110"/>
          </a:xfrm>
          <a:prstGeom prst="rect">
            <a:avLst/>
          </a:prstGeom>
          <a:noFill/>
        </p:spPr>
        <p:txBody>
          <a:bodyPr wrap="square" rtlCol="0">
            <a:spAutoFit/>
          </a:bodyPr>
          <a:lstStyle/>
          <a:p>
            <a:r>
              <a:rPr lang="es-CL" sz="2000" b="1" dirty="0" smtClean="0"/>
              <a:t>Zona de  unión entre imágenes Landsat 8, originales</a:t>
            </a:r>
            <a:endParaRPr lang="es-CL" sz="20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3</a:t>
            </a:fld>
            <a:endParaRPr lang="en-US"/>
          </a:p>
        </p:txBody>
      </p:sp>
      <p:sp>
        <p:nvSpPr>
          <p:cNvPr id="4" name="3 CuadroTexto"/>
          <p:cNvSpPr txBox="1"/>
          <p:nvPr/>
        </p:nvSpPr>
        <p:spPr>
          <a:xfrm>
            <a:off x="2771800" y="620688"/>
            <a:ext cx="5760640" cy="5201424"/>
          </a:xfrm>
          <a:prstGeom prst="rect">
            <a:avLst/>
          </a:prstGeom>
          <a:noFill/>
        </p:spPr>
        <p:txBody>
          <a:bodyPr wrap="square" rtlCol="0">
            <a:spAutoFit/>
          </a:bodyPr>
          <a:lstStyle/>
          <a:p>
            <a:r>
              <a:rPr lang="es-CL" sz="3200" b="1" dirty="0" smtClean="0"/>
              <a:t>Solución:</a:t>
            </a:r>
          </a:p>
          <a:p>
            <a:endParaRPr lang="es-CL" sz="2800" dirty="0" smtClean="0"/>
          </a:p>
          <a:p>
            <a:pPr>
              <a:buFont typeface="Wingdings" pitchFamily="2" charset="2"/>
              <a:buChar char="ü"/>
            </a:pPr>
            <a:r>
              <a:rPr lang="es-CL" sz="3200" b="1" dirty="0" smtClean="0">
                <a:solidFill>
                  <a:schemeClr val="accent1">
                    <a:lumMod val="75000"/>
                  </a:schemeClr>
                </a:solidFill>
              </a:rPr>
              <a:t>Igualar la densidad del drenaje en toda el área de estudio.</a:t>
            </a:r>
          </a:p>
          <a:p>
            <a:pPr>
              <a:buFont typeface="Wingdings" pitchFamily="2" charset="2"/>
              <a:buChar char="ü"/>
            </a:pPr>
            <a:endParaRPr lang="es-CL" sz="3200" b="1" dirty="0" smtClean="0">
              <a:solidFill>
                <a:schemeClr val="accent1">
                  <a:lumMod val="75000"/>
                </a:schemeClr>
              </a:solidFill>
            </a:endParaRPr>
          </a:p>
          <a:p>
            <a:pPr>
              <a:buFont typeface="Wingdings" pitchFamily="2" charset="2"/>
              <a:buChar char="ü"/>
            </a:pPr>
            <a:r>
              <a:rPr lang="es-CL" sz="3200" b="1" dirty="0" smtClean="0">
                <a:solidFill>
                  <a:schemeClr val="accent1">
                    <a:lumMod val="75000"/>
                  </a:schemeClr>
                </a:solidFill>
              </a:rPr>
              <a:t>Aumentar el número de  quebradas, que aparece en la cartografía existente (densificación).</a:t>
            </a:r>
          </a:p>
          <a:p>
            <a:endParaRPr lang="es-CL" sz="2400" dirty="0" smtClean="0"/>
          </a:p>
          <a:p>
            <a:endParaRPr lang="es-CL" sz="2400" dirty="0" smtClean="0"/>
          </a:p>
        </p:txBody>
      </p:sp>
      <p:pic>
        <p:nvPicPr>
          <p:cNvPr id="2050" name="Picture 2" descr="http://thumbs.dreamstime.com/z/orange-zeichentrickfilm-figur-haben-eine-idee-wei%C3%9Fer-hintergrund-29778598.jpg"/>
          <p:cNvPicPr>
            <a:picLocks noChangeAspect="1" noChangeArrowheads="1"/>
          </p:cNvPicPr>
          <p:nvPr/>
        </p:nvPicPr>
        <p:blipFill>
          <a:blip r:embed="rId2" cstate="print"/>
          <a:srcRect/>
          <a:stretch>
            <a:fillRect/>
          </a:stretch>
        </p:blipFill>
        <p:spPr bwMode="auto">
          <a:xfrm>
            <a:off x="323528" y="1124744"/>
            <a:ext cx="2433662" cy="3168352"/>
          </a:xfrm>
          <a:prstGeom prst="rect">
            <a:avLst/>
          </a:prstGeom>
          <a:noFill/>
        </p:spPr>
      </p:pic>
      <p:pic>
        <p:nvPicPr>
          <p:cNvPr id="2052" name="Picture 4" descr="http://previews.123rf.com/images/limbi007/limbi0071305/limbi007130500092/19713835-Personajes-de-dibujos-animados-naranja-con-signos-de-interrogaci-n-rojos-y-una-bombilla-Foto-de-archivo.jpg"/>
          <p:cNvPicPr>
            <a:picLocks noChangeAspect="1" noChangeArrowheads="1"/>
          </p:cNvPicPr>
          <p:nvPr/>
        </p:nvPicPr>
        <p:blipFill>
          <a:blip r:embed="rId3" cstate="print"/>
          <a:srcRect/>
          <a:stretch>
            <a:fillRect/>
          </a:stretch>
        </p:blipFill>
        <p:spPr bwMode="auto">
          <a:xfrm>
            <a:off x="971600" y="188640"/>
            <a:ext cx="576064" cy="1152128"/>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30</a:t>
            </a:fld>
            <a:endParaRPr lang="en-US"/>
          </a:p>
        </p:txBody>
      </p:sp>
      <p:pic>
        <p:nvPicPr>
          <p:cNvPr id="2050" name="Picture 2"/>
          <p:cNvPicPr>
            <a:picLocks noChangeAspect="1" noChangeArrowheads="1"/>
          </p:cNvPicPr>
          <p:nvPr/>
        </p:nvPicPr>
        <p:blipFill>
          <a:blip r:embed="rId2" cstate="print"/>
          <a:srcRect/>
          <a:stretch>
            <a:fillRect/>
          </a:stretch>
        </p:blipFill>
        <p:spPr bwMode="auto">
          <a:xfrm>
            <a:off x="251520" y="1052736"/>
            <a:ext cx="8553792" cy="5328592"/>
          </a:xfrm>
          <a:prstGeom prst="rect">
            <a:avLst/>
          </a:prstGeom>
          <a:noFill/>
          <a:ln w="9525">
            <a:noFill/>
            <a:miter lim="800000"/>
            <a:headEnd/>
            <a:tailEnd/>
          </a:ln>
        </p:spPr>
      </p:pic>
      <p:sp>
        <p:nvSpPr>
          <p:cNvPr id="4" name="3 CuadroTexto"/>
          <p:cNvSpPr txBox="1"/>
          <p:nvPr/>
        </p:nvSpPr>
        <p:spPr>
          <a:xfrm>
            <a:off x="1763688" y="404664"/>
            <a:ext cx="5760640" cy="369332"/>
          </a:xfrm>
          <a:prstGeom prst="rect">
            <a:avLst/>
          </a:prstGeom>
          <a:noFill/>
        </p:spPr>
        <p:txBody>
          <a:bodyPr wrap="square" rtlCol="0">
            <a:spAutoFit/>
          </a:bodyPr>
          <a:lstStyle/>
          <a:p>
            <a:r>
              <a:rPr lang="es-CL" b="1" dirty="0" smtClean="0"/>
              <a:t>Comparación entre Combinación RGB</a:t>
            </a:r>
            <a:r>
              <a:rPr lang="es-CL" b="1" dirty="0" smtClean="0">
                <a:solidFill>
                  <a:srgbClr val="FF0000"/>
                </a:solidFill>
              </a:rPr>
              <a:t> </a:t>
            </a:r>
            <a:r>
              <a:rPr lang="es-CL" b="1" dirty="0" smtClean="0"/>
              <a:t>y Fusión RGB Pan</a:t>
            </a:r>
            <a:endParaRPr lang="es-CL" b="1" dirty="0"/>
          </a:p>
        </p:txBody>
      </p:sp>
      <p:sp>
        <p:nvSpPr>
          <p:cNvPr id="5" name="4 CuadroTexto"/>
          <p:cNvSpPr txBox="1"/>
          <p:nvPr/>
        </p:nvSpPr>
        <p:spPr>
          <a:xfrm>
            <a:off x="6588224" y="2276872"/>
            <a:ext cx="1656184" cy="400110"/>
          </a:xfrm>
          <a:prstGeom prst="rect">
            <a:avLst/>
          </a:prstGeom>
          <a:noFill/>
        </p:spPr>
        <p:txBody>
          <a:bodyPr wrap="square" rtlCol="0">
            <a:spAutoFit/>
          </a:bodyPr>
          <a:lstStyle/>
          <a:p>
            <a:r>
              <a:rPr lang="es-CL" sz="2000" b="1" dirty="0" smtClean="0">
                <a:solidFill>
                  <a:srgbClr val="FFFF00"/>
                </a:solidFill>
              </a:rPr>
              <a:t>Pixel de 30 m</a:t>
            </a:r>
            <a:r>
              <a:rPr lang="es-CL" dirty="0" smtClean="0">
                <a:solidFill>
                  <a:srgbClr val="FFFF00"/>
                </a:solidFill>
              </a:rPr>
              <a:t>.</a:t>
            </a:r>
            <a:endParaRPr lang="es-CL" dirty="0">
              <a:solidFill>
                <a:srgbClr val="FFFF00"/>
              </a:solidFill>
            </a:endParaRPr>
          </a:p>
        </p:txBody>
      </p:sp>
      <p:sp>
        <p:nvSpPr>
          <p:cNvPr id="6" name="5 CuadroTexto"/>
          <p:cNvSpPr txBox="1"/>
          <p:nvPr/>
        </p:nvSpPr>
        <p:spPr>
          <a:xfrm>
            <a:off x="6660232" y="4797152"/>
            <a:ext cx="1656184" cy="400110"/>
          </a:xfrm>
          <a:prstGeom prst="rect">
            <a:avLst/>
          </a:prstGeom>
          <a:noFill/>
        </p:spPr>
        <p:txBody>
          <a:bodyPr wrap="square" rtlCol="0">
            <a:spAutoFit/>
          </a:bodyPr>
          <a:lstStyle/>
          <a:p>
            <a:r>
              <a:rPr lang="es-CL" sz="2000" b="1" dirty="0" smtClean="0">
                <a:solidFill>
                  <a:srgbClr val="FFFF00"/>
                </a:solidFill>
              </a:rPr>
              <a:t>Pixel de 15 m</a:t>
            </a:r>
            <a:r>
              <a:rPr lang="es-CL" dirty="0" smtClean="0">
                <a:solidFill>
                  <a:srgbClr val="FFFF00"/>
                </a:solidFill>
              </a:rPr>
              <a:t>.</a:t>
            </a:r>
            <a:endParaRPr lang="es-CL" dirty="0">
              <a:solidFill>
                <a:srgbClr val="FFFF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31</a:t>
            </a:fld>
            <a:endParaRPr lang="en-US"/>
          </a:p>
        </p:txBody>
      </p:sp>
      <p:sp>
        <p:nvSpPr>
          <p:cNvPr id="4" name="3 CuadroTexto"/>
          <p:cNvSpPr txBox="1"/>
          <p:nvPr/>
        </p:nvSpPr>
        <p:spPr>
          <a:xfrm>
            <a:off x="611560" y="332656"/>
            <a:ext cx="7488832" cy="1015663"/>
          </a:xfrm>
          <a:prstGeom prst="rect">
            <a:avLst/>
          </a:prstGeom>
          <a:noFill/>
        </p:spPr>
        <p:txBody>
          <a:bodyPr wrap="square" rtlCol="0">
            <a:spAutoFit/>
          </a:bodyPr>
          <a:lstStyle/>
          <a:p>
            <a:r>
              <a:rPr lang="es-CL" sz="2000" b="1" dirty="0" smtClean="0"/>
              <a:t>Finalmente….</a:t>
            </a:r>
          </a:p>
          <a:p>
            <a:endParaRPr lang="es-CL" sz="2000" b="1" dirty="0" smtClean="0"/>
          </a:p>
          <a:p>
            <a:r>
              <a:rPr lang="es-CL" sz="2000" b="1" dirty="0" smtClean="0"/>
              <a:t>Uso de Nueva Tecnología en el proceso de Densificación</a:t>
            </a:r>
            <a:endParaRPr lang="es-CL" sz="2000" b="1" dirty="0"/>
          </a:p>
        </p:txBody>
      </p:sp>
      <p:sp>
        <p:nvSpPr>
          <p:cNvPr id="5" name="4 CuadroTexto"/>
          <p:cNvSpPr txBox="1"/>
          <p:nvPr/>
        </p:nvSpPr>
        <p:spPr>
          <a:xfrm>
            <a:off x="467544" y="1340768"/>
            <a:ext cx="8064896" cy="2031325"/>
          </a:xfrm>
          <a:prstGeom prst="rect">
            <a:avLst/>
          </a:prstGeom>
          <a:noFill/>
        </p:spPr>
        <p:txBody>
          <a:bodyPr wrap="square" rtlCol="0">
            <a:spAutoFit/>
          </a:bodyPr>
          <a:lstStyle/>
          <a:p>
            <a:pPr algn="just"/>
            <a:r>
              <a:rPr lang="es-CL" dirty="0" smtClean="0"/>
              <a:t>Este proceso requirió trazar manualmente las nuevas quebradas, dentro de los polígonos  que contienen Bosque Nativo. Sabiendo que realizar esta labor con un mouse, es lenta y muy agresiva para los tendones de la mano del dibujante, se reemplazaron los mouse, por tabletas digitalizadoras WACOM, las cuales poseen un lápiz pasivo (sin cable), 10 veces más sensible que un mouse, donde la mano del dibujante asume una postura natural para dibujar. Como consecuencia, el tiempo de dibujo se redujo a la mitad. </a:t>
            </a:r>
            <a:endParaRPr lang="es-CL" dirty="0"/>
          </a:p>
        </p:txBody>
      </p:sp>
      <p:pic>
        <p:nvPicPr>
          <p:cNvPr id="102402" name="Picture 2" descr="http://www.jigsaw24.com/news/wp-content/uploads/2013/09/x322aai.jpg"/>
          <p:cNvPicPr>
            <a:picLocks noChangeAspect="1" noChangeArrowheads="1"/>
          </p:cNvPicPr>
          <p:nvPr/>
        </p:nvPicPr>
        <p:blipFill>
          <a:blip r:embed="rId2" cstate="print"/>
          <a:srcRect/>
          <a:stretch>
            <a:fillRect/>
          </a:stretch>
        </p:blipFill>
        <p:spPr bwMode="auto">
          <a:xfrm>
            <a:off x="0" y="3356992"/>
            <a:ext cx="5715000" cy="3240360"/>
          </a:xfrm>
          <a:prstGeom prst="rect">
            <a:avLst/>
          </a:prstGeom>
          <a:noFill/>
        </p:spPr>
      </p:pic>
      <p:pic>
        <p:nvPicPr>
          <p:cNvPr id="102404" name="Picture 4" descr="http://www.imaging-resource.com/?ACT=44&amp;fid=17&amp;d=2411&amp;f=wacom-intuos-pen-and-touch.jpg"/>
          <p:cNvPicPr>
            <a:picLocks noChangeAspect="1" noChangeArrowheads="1"/>
          </p:cNvPicPr>
          <p:nvPr/>
        </p:nvPicPr>
        <p:blipFill>
          <a:blip r:embed="rId3" cstate="print"/>
          <a:srcRect/>
          <a:stretch>
            <a:fillRect/>
          </a:stretch>
        </p:blipFill>
        <p:spPr bwMode="auto">
          <a:xfrm>
            <a:off x="5669063" y="3645024"/>
            <a:ext cx="3151409" cy="2232248"/>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32</a:t>
            </a:fld>
            <a:endParaRPr lang="en-US"/>
          </a:p>
        </p:txBody>
      </p:sp>
      <p:sp>
        <p:nvSpPr>
          <p:cNvPr id="3" name="2 CuadroTexto"/>
          <p:cNvSpPr txBox="1"/>
          <p:nvPr/>
        </p:nvSpPr>
        <p:spPr>
          <a:xfrm>
            <a:off x="2339752" y="2276872"/>
            <a:ext cx="5544616" cy="769441"/>
          </a:xfrm>
          <a:prstGeom prst="rect">
            <a:avLst/>
          </a:prstGeom>
          <a:noFill/>
        </p:spPr>
        <p:txBody>
          <a:bodyPr wrap="square" rtlCol="0">
            <a:spAutoFit/>
          </a:bodyPr>
          <a:lstStyle/>
          <a:p>
            <a:r>
              <a:rPr lang="es-CL" sz="4400" i="1" dirty="0" smtClean="0">
                <a:solidFill>
                  <a:schemeClr val="tx2">
                    <a:lumMod val="60000"/>
                    <a:lumOff val="40000"/>
                  </a:schemeClr>
                </a:solidFill>
              </a:rPr>
              <a:t>Muchas gracias.</a:t>
            </a:r>
            <a:endParaRPr lang="es-CL" sz="4400" i="1" dirty="0">
              <a:solidFill>
                <a:schemeClr val="tx2">
                  <a:lumMod val="60000"/>
                  <a:lumOff val="40000"/>
                </a:schemeClr>
              </a:solidFill>
            </a:endParaRPr>
          </a:p>
        </p:txBody>
      </p:sp>
      <p:pic>
        <p:nvPicPr>
          <p:cNvPr id="4" name="Picture 5" descr="C:\Users\jpflores\AppData\Local\Temp\LOGO CIREN.png"/>
          <p:cNvPicPr>
            <a:picLocks noChangeAspect="1" noChangeArrowheads="1"/>
          </p:cNvPicPr>
          <p:nvPr/>
        </p:nvPicPr>
        <p:blipFill>
          <a:blip r:embed="rId2" cstate="print"/>
          <a:srcRect/>
          <a:stretch>
            <a:fillRect/>
          </a:stretch>
        </p:blipFill>
        <p:spPr bwMode="auto">
          <a:xfrm>
            <a:off x="5292080" y="4293096"/>
            <a:ext cx="1569956" cy="696568"/>
          </a:xfrm>
          <a:prstGeom prst="rect">
            <a:avLst/>
          </a:prstGeom>
          <a:noFill/>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4221088"/>
            <a:ext cx="1616145"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4</a:t>
            </a:fld>
            <a:endParaRPr lang="en-US"/>
          </a:p>
        </p:txBody>
      </p:sp>
      <p:sp>
        <p:nvSpPr>
          <p:cNvPr id="3" name="2 CuadroTexto"/>
          <p:cNvSpPr txBox="1"/>
          <p:nvPr/>
        </p:nvSpPr>
        <p:spPr>
          <a:xfrm>
            <a:off x="331610" y="409882"/>
            <a:ext cx="6616654" cy="6124754"/>
          </a:xfrm>
          <a:prstGeom prst="rect">
            <a:avLst/>
          </a:prstGeom>
          <a:noFill/>
        </p:spPr>
        <p:txBody>
          <a:bodyPr wrap="square" rtlCol="0">
            <a:spAutoFit/>
          </a:bodyPr>
          <a:lstStyle/>
          <a:p>
            <a:pPr algn="ctr"/>
            <a:r>
              <a:rPr lang="es-CL" sz="2800" b="1" dirty="0" smtClean="0">
                <a:solidFill>
                  <a:schemeClr val="accent1">
                    <a:lumMod val="75000"/>
                  </a:schemeClr>
                </a:solidFill>
              </a:rPr>
              <a:t>Desarrollo Metodológico</a:t>
            </a:r>
          </a:p>
          <a:p>
            <a:endParaRPr lang="es-CL" sz="2800" dirty="0" smtClean="0"/>
          </a:p>
          <a:p>
            <a:r>
              <a:rPr lang="es-CL" sz="2400" b="1" dirty="0" smtClean="0"/>
              <a:t>Las fuentes cartográficas con redes de drenaje, disponibles para toda el área de estudio son:</a:t>
            </a:r>
          </a:p>
          <a:p>
            <a:endParaRPr lang="es-CL" sz="2400" dirty="0" smtClean="0"/>
          </a:p>
          <a:p>
            <a:r>
              <a:rPr lang="es-CL" sz="2400" i="1" dirty="0" smtClean="0"/>
              <a:t>Cartas Regulares del IGM: </a:t>
            </a:r>
          </a:p>
          <a:p>
            <a:pPr>
              <a:buFont typeface="Arial" pitchFamily="34" charset="0"/>
              <a:buChar char="•"/>
            </a:pPr>
            <a:r>
              <a:rPr lang="es-CL" sz="2400" dirty="0" smtClean="0"/>
              <a:t>   Elaboradas a escala 1:50.000</a:t>
            </a:r>
          </a:p>
          <a:p>
            <a:pPr>
              <a:buFont typeface="Arial" pitchFamily="34" charset="0"/>
              <a:buChar char="•"/>
            </a:pPr>
            <a:r>
              <a:rPr lang="es-CL" sz="2400" dirty="0" smtClean="0"/>
              <a:t>   Usan el Datum PSAD 1956.</a:t>
            </a:r>
          </a:p>
          <a:p>
            <a:pPr>
              <a:buFont typeface="Arial" pitchFamily="34" charset="0"/>
              <a:buChar char="•"/>
            </a:pPr>
            <a:r>
              <a:rPr lang="es-CL" sz="2400" dirty="0" smtClean="0"/>
              <a:t>   Densidad irregular entre cartas</a:t>
            </a:r>
          </a:p>
          <a:p>
            <a:pPr>
              <a:buFont typeface="Arial" pitchFamily="34" charset="0"/>
              <a:buChar char="•"/>
            </a:pPr>
            <a:r>
              <a:rPr lang="es-CL" sz="2400" dirty="0" smtClean="0"/>
              <a:t>   Ríos, esteros y quebradas</a:t>
            </a:r>
          </a:p>
          <a:p>
            <a:endParaRPr lang="es-CL" sz="2400" dirty="0" smtClean="0"/>
          </a:p>
          <a:p>
            <a:r>
              <a:rPr lang="es-CL" sz="2400" i="1" dirty="0" smtClean="0"/>
              <a:t>Catastros del Bosque Nativo:</a:t>
            </a:r>
          </a:p>
          <a:p>
            <a:pPr>
              <a:buFont typeface="Arial" pitchFamily="34" charset="0"/>
              <a:buChar char="•"/>
            </a:pPr>
            <a:r>
              <a:rPr lang="es-CL" sz="2400" dirty="0" smtClean="0"/>
              <a:t>   Sólo cajas de Ríos</a:t>
            </a:r>
          </a:p>
          <a:p>
            <a:pPr>
              <a:buFont typeface="Arial" pitchFamily="34" charset="0"/>
              <a:buChar char="•"/>
            </a:pPr>
            <a:r>
              <a:rPr lang="es-CL" sz="2400" dirty="0" smtClean="0"/>
              <a:t>   Distintos autores</a:t>
            </a:r>
          </a:p>
          <a:p>
            <a:pPr>
              <a:buFont typeface="Arial" pitchFamily="34" charset="0"/>
              <a:buChar char="•"/>
            </a:pPr>
            <a:r>
              <a:rPr lang="es-CL" sz="2400" dirty="0" smtClean="0"/>
              <a:t>   Elaborados por Región</a:t>
            </a:r>
          </a:p>
          <a:p>
            <a:pPr>
              <a:buFont typeface="Arial" pitchFamily="34" charset="0"/>
              <a:buChar char="•"/>
            </a:pPr>
            <a:r>
              <a:rPr lang="es-CL" sz="2400" dirty="0" smtClean="0"/>
              <a:t>   Diversos Datum</a:t>
            </a:r>
            <a:endParaRPr lang="es-CL" sz="1600" dirty="0" smtClean="0"/>
          </a:p>
        </p:txBody>
      </p:sp>
      <p:pic>
        <p:nvPicPr>
          <p:cNvPr id="1026" name="Picture 2" descr="http://1.bp.blogspot.com/-v_2YYbcFozM/TLSM01jEcmI/AAAAAAAAAaQ/-WQn_EcOYGE/s1600/hombre-pensando.gif"/>
          <p:cNvPicPr>
            <a:picLocks noChangeAspect="1" noChangeArrowheads="1"/>
          </p:cNvPicPr>
          <p:nvPr/>
        </p:nvPicPr>
        <p:blipFill>
          <a:blip r:embed="rId2" cstate="print"/>
          <a:srcRect/>
          <a:stretch>
            <a:fillRect/>
          </a:stretch>
        </p:blipFill>
        <p:spPr bwMode="auto">
          <a:xfrm>
            <a:off x="6911752" y="1628800"/>
            <a:ext cx="2232248" cy="223224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1"/>
          </p:nvPr>
        </p:nvSpPr>
        <p:spPr/>
        <p:txBody>
          <a:bodyPr/>
          <a:lstStyle/>
          <a:p>
            <a:pPr>
              <a:defRPr/>
            </a:pPr>
            <a:fld id="{3C8221DB-0A8B-451B-BCA1-318F8C7FF13A}" type="slidenum">
              <a:rPr lang="en-US" smtClean="0"/>
              <a:pPr>
                <a:defRPr/>
              </a:pPr>
              <a:t>5</a:t>
            </a:fld>
            <a:endParaRPr lang="en-US"/>
          </a:p>
        </p:txBody>
      </p:sp>
      <p:sp>
        <p:nvSpPr>
          <p:cNvPr id="3" name="2 CuadroTexto"/>
          <p:cNvSpPr txBox="1"/>
          <p:nvPr/>
        </p:nvSpPr>
        <p:spPr>
          <a:xfrm>
            <a:off x="251520" y="0"/>
            <a:ext cx="6616654" cy="2985433"/>
          </a:xfrm>
          <a:prstGeom prst="rect">
            <a:avLst/>
          </a:prstGeom>
          <a:noFill/>
        </p:spPr>
        <p:txBody>
          <a:bodyPr wrap="square" rtlCol="0">
            <a:spAutoFit/>
          </a:bodyPr>
          <a:lstStyle/>
          <a:p>
            <a:pPr algn="ctr"/>
            <a:r>
              <a:rPr lang="es-CL" sz="2800" b="1" dirty="0" smtClean="0">
                <a:solidFill>
                  <a:schemeClr val="accent1">
                    <a:lumMod val="75000"/>
                  </a:schemeClr>
                </a:solidFill>
              </a:rPr>
              <a:t>Desarrollo Metodológico</a:t>
            </a:r>
          </a:p>
          <a:p>
            <a:endParaRPr lang="es-CL" sz="2400" dirty="0" smtClean="0"/>
          </a:p>
          <a:p>
            <a:r>
              <a:rPr lang="es-CL" sz="2400" i="1" dirty="0" smtClean="0"/>
              <a:t>Estudios de Suelos de CIREN:</a:t>
            </a:r>
          </a:p>
          <a:p>
            <a:pPr>
              <a:buFont typeface="Arial" pitchFamily="34" charset="0"/>
              <a:buChar char="•"/>
            </a:pPr>
            <a:r>
              <a:rPr lang="es-CL" sz="2400" dirty="0" smtClean="0"/>
              <a:t>   Elaboradas a escala 1:20.000</a:t>
            </a:r>
          </a:p>
          <a:p>
            <a:pPr>
              <a:buFont typeface="Arial" pitchFamily="34" charset="0"/>
              <a:buChar char="•"/>
            </a:pPr>
            <a:r>
              <a:rPr lang="es-CL" sz="2400" dirty="0" smtClean="0"/>
              <a:t>   Usan el Datum WGS84</a:t>
            </a:r>
          </a:p>
          <a:p>
            <a:pPr>
              <a:buFont typeface="Arial" pitchFamily="34" charset="0"/>
              <a:buChar char="•"/>
            </a:pPr>
            <a:r>
              <a:rPr lang="es-CL" sz="2400" dirty="0" smtClean="0"/>
              <a:t>   Solo cajas de ríos</a:t>
            </a:r>
          </a:p>
          <a:p>
            <a:endParaRPr lang="es-CL" sz="2400" dirty="0" smtClean="0"/>
          </a:p>
          <a:p>
            <a:endParaRPr lang="es-CL" sz="1600" dirty="0" smtClean="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rcRect l="1558" t="1989" r="909" b="2206"/>
          <a:stretch>
            <a:fillRect/>
          </a:stretch>
        </p:blipFill>
        <p:spPr>
          <a:xfrm>
            <a:off x="2813734" y="2564904"/>
            <a:ext cx="6321794" cy="4293096"/>
          </a:xfrm>
          <a:prstGeom prst="rect">
            <a:avLst/>
          </a:prstGeom>
        </p:spPr>
      </p:pic>
      <p:sp>
        <p:nvSpPr>
          <p:cNvPr id="5" name="4 Rectángulo"/>
          <p:cNvSpPr/>
          <p:nvPr/>
        </p:nvSpPr>
        <p:spPr>
          <a:xfrm>
            <a:off x="179512" y="3068960"/>
            <a:ext cx="1311513" cy="923330"/>
          </a:xfrm>
          <a:prstGeom prst="rect">
            <a:avLst/>
          </a:prstGeom>
        </p:spPr>
        <p:txBody>
          <a:bodyPr wrap="none">
            <a:spAutoFit/>
          </a:bodyPr>
          <a:lstStyle/>
          <a:p>
            <a:r>
              <a:rPr lang="es-CL" b="1" dirty="0" smtClean="0">
                <a:solidFill>
                  <a:srgbClr val="00B0F0"/>
                </a:solidFill>
              </a:rPr>
              <a:t>Ríos IGM</a:t>
            </a:r>
          </a:p>
          <a:p>
            <a:r>
              <a:rPr lang="es-CL" b="1" dirty="0" smtClean="0">
                <a:solidFill>
                  <a:srgbClr val="00B0F0"/>
                </a:solidFill>
              </a:rPr>
              <a:t>Ríos CONAF</a:t>
            </a:r>
          </a:p>
          <a:p>
            <a:r>
              <a:rPr lang="es-CL" b="1" dirty="0" smtClean="0">
                <a:solidFill>
                  <a:srgbClr val="00B0F0"/>
                </a:solidFill>
              </a:rPr>
              <a:t>Ríos CIREN </a:t>
            </a:r>
            <a:endParaRPr lang="es-CL" b="1" dirty="0">
              <a:solidFill>
                <a:srgbClr val="00B0F0"/>
              </a:solidFill>
            </a:endParaRPr>
          </a:p>
        </p:txBody>
      </p:sp>
      <p:cxnSp>
        <p:nvCxnSpPr>
          <p:cNvPr id="7" name="6 Conector recto"/>
          <p:cNvCxnSpPr/>
          <p:nvPr/>
        </p:nvCxnSpPr>
        <p:spPr>
          <a:xfrm>
            <a:off x="1979712" y="3212976"/>
            <a:ext cx="720080" cy="0"/>
          </a:xfrm>
          <a:prstGeom prst="line">
            <a:avLst/>
          </a:prstGeom>
          <a:ln w="76200">
            <a:solidFill>
              <a:srgbClr val="F418DA"/>
            </a:solidFill>
          </a:ln>
        </p:spPr>
        <p:style>
          <a:lnRef idx="2">
            <a:schemeClr val="accent1"/>
          </a:lnRef>
          <a:fillRef idx="0">
            <a:schemeClr val="accent1"/>
          </a:fillRef>
          <a:effectRef idx="1">
            <a:schemeClr val="accent1"/>
          </a:effectRef>
          <a:fontRef idx="minor">
            <a:schemeClr val="tx1"/>
          </a:fontRef>
        </p:style>
      </p:cxnSp>
      <p:cxnSp>
        <p:nvCxnSpPr>
          <p:cNvPr id="8" name="7 Conector recto"/>
          <p:cNvCxnSpPr/>
          <p:nvPr/>
        </p:nvCxnSpPr>
        <p:spPr>
          <a:xfrm>
            <a:off x="1979712" y="3501008"/>
            <a:ext cx="720080" cy="0"/>
          </a:xfrm>
          <a:prstGeom prst="line">
            <a:avLst/>
          </a:prstGeom>
          <a:ln w="76200">
            <a:solidFill>
              <a:srgbClr val="0FF2FD"/>
            </a:solidFill>
          </a:ln>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a:off x="1979712" y="3789040"/>
            <a:ext cx="720080" cy="0"/>
          </a:xfrm>
          <a:prstGeom prst="line">
            <a:avLst/>
          </a:prstGeom>
          <a:ln w="76200">
            <a:solidFill>
              <a:srgbClr val="FFFF00"/>
            </a:solidFill>
          </a:ln>
        </p:spPr>
        <p:style>
          <a:lnRef idx="2">
            <a:schemeClr val="accent1"/>
          </a:lnRef>
          <a:fillRef idx="0">
            <a:schemeClr val="accent1"/>
          </a:fillRef>
          <a:effectRef idx="1">
            <a:schemeClr val="accent1"/>
          </a:effectRef>
          <a:fontRef idx="minor">
            <a:schemeClr val="tx1"/>
          </a:fontRef>
        </p:style>
      </p:cxnSp>
      <p:sp>
        <p:nvSpPr>
          <p:cNvPr id="10" name="9 CuadroTexto"/>
          <p:cNvSpPr txBox="1"/>
          <p:nvPr/>
        </p:nvSpPr>
        <p:spPr>
          <a:xfrm>
            <a:off x="4572000" y="2132856"/>
            <a:ext cx="2160240" cy="369332"/>
          </a:xfrm>
          <a:prstGeom prst="rect">
            <a:avLst/>
          </a:prstGeom>
          <a:noFill/>
        </p:spPr>
        <p:txBody>
          <a:bodyPr wrap="square" rtlCol="0">
            <a:spAutoFit/>
          </a:bodyPr>
          <a:lstStyle/>
          <a:p>
            <a:r>
              <a:rPr lang="es-CL" b="1" dirty="0" smtClean="0">
                <a:solidFill>
                  <a:srgbClr val="00B0F0"/>
                </a:solidFill>
              </a:rPr>
              <a:t>Ríos en la VI Región</a:t>
            </a:r>
            <a:endParaRPr lang="es-CL" b="1" dirty="0">
              <a:solidFill>
                <a:srgbClr val="00B0F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765"/>
            <a:ext cx="9144000" cy="6321611"/>
          </a:xfrm>
          <a:prstGeom prst="rect">
            <a:avLst/>
          </a:prstGeom>
        </p:spPr>
      </p:pic>
      <p:sp>
        <p:nvSpPr>
          <p:cNvPr id="3" name="2 CuadroTexto"/>
          <p:cNvSpPr txBox="1"/>
          <p:nvPr/>
        </p:nvSpPr>
        <p:spPr>
          <a:xfrm>
            <a:off x="4206355" y="107340"/>
            <a:ext cx="731290" cy="369332"/>
          </a:xfrm>
          <a:prstGeom prst="rect">
            <a:avLst/>
          </a:prstGeom>
          <a:noFill/>
        </p:spPr>
        <p:txBody>
          <a:bodyPr wrap="none" rtlCol="0">
            <a:spAutoFit/>
          </a:bodyPr>
          <a:lstStyle/>
          <a:p>
            <a:pPr algn="ctr"/>
            <a:r>
              <a:rPr lang="es-CL" dirty="0" smtClean="0"/>
              <a:t>Base  </a:t>
            </a:r>
            <a:endParaRPr lang="es-CL" dirty="0"/>
          </a:p>
        </p:txBody>
      </p:sp>
    </p:spTree>
    <p:extLst>
      <p:ext uri="{BB962C8B-B14F-4D97-AF65-F5344CB8AC3E}">
        <p14:creationId xmlns:p14="http://schemas.microsoft.com/office/powerpoint/2010/main" val="13810646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765"/>
            <a:ext cx="9144000" cy="6321611"/>
          </a:xfrm>
          <a:prstGeom prst="rect">
            <a:avLst/>
          </a:prstGeom>
        </p:spPr>
      </p:pic>
      <p:sp>
        <p:nvSpPr>
          <p:cNvPr id="4" name="3 CuadroTexto"/>
          <p:cNvSpPr txBox="1"/>
          <p:nvPr/>
        </p:nvSpPr>
        <p:spPr>
          <a:xfrm>
            <a:off x="3674160" y="107340"/>
            <a:ext cx="1795684" cy="369332"/>
          </a:xfrm>
          <a:prstGeom prst="rect">
            <a:avLst/>
          </a:prstGeom>
          <a:noFill/>
        </p:spPr>
        <p:txBody>
          <a:bodyPr wrap="none" rtlCol="0">
            <a:spAutoFit/>
          </a:bodyPr>
          <a:lstStyle/>
          <a:p>
            <a:pPr algn="ctr"/>
            <a:r>
              <a:rPr lang="es-CL" dirty="0" smtClean="0"/>
              <a:t>Base + </a:t>
            </a:r>
            <a:r>
              <a:rPr lang="es-CL" dirty="0" smtClean="0">
                <a:solidFill>
                  <a:srgbClr val="00B0F0"/>
                </a:solidFill>
              </a:rPr>
              <a:t>Ríos </a:t>
            </a:r>
            <a:r>
              <a:rPr lang="es-CL" dirty="0" smtClean="0"/>
              <a:t>IGM  </a:t>
            </a:r>
            <a:endParaRPr lang="es-CL" dirty="0"/>
          </a:p>
        </p:txBody>
      </p:sp>
    </p:spTree>
    <p:extLst>
      <p:ext uri="{BB962C8B-B14F-4D97-AF65-F5344CB8AC3E}">
        <p14:creationId xmlns:p14="http://schemas.microsoft.com/office/powerpoint/2010/main" val="3927584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765"/>
            <a:ext cx="9144000" cy="6321611"/>
          </a:xfrm>
          <a:prstGeom prst="rect">
            <a:avLst/>
          </a:prstGeom>
        </p:spPr>
      </p:pic>
      <p:sp>
        <p:nvSpPr>
          <p:cNvPr id="3" name="2 CuadroTexto"/>
          <p:cNvSpPr txBox="1"/>
          <p:nvPr/>
        </p:nvSpPr>
        <p:spPr>
          <a:xfrm>
            <a:off x="3565382" y="107340"/>
            <a:ext cx="2013243" cy="369332"/>
          </a:xfrm>
          <a:prstGeom prst="rect">
            <a:avLst/>
          </a:prstGeom>
          <a:noFill/>
        </p:spPr>
        <p:txBody>
          <a:bodyPr wrap="none" rtlCol="0">
            <a:spAutoFit/>
          </a:bodyPr>
          <a:lstStyle/>
          <a:p>
            <a:pPr algn="ctr"/>
            <a:r>
              <a:rPr lang="es-CL" dirty="0" smtClean="0"/>
              <a:t>Base + Caja CONAF </a:t>
            </a:r>
            <a:endParaRPr lang="es-CL" dirty="0"/>
          </a:p>
        </p:txBody>
      </p:sp>
    </p:spTree>
    <p:extLst>
      <p:ext uri="{BB962C8B-B14F-4D97-AF65-F5344CB8AC3E}">
        <p14:creationId xmlns:p14="http://schemas.microsoft.com/office/powerpoint/2010/main" val="2706848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91765"/>
            <a:ext cx="9144000" cy="6321611"/>
          </a:xfrm>
          <a:prstGeom prst="rect">
            <a:avLst/>
          </a:prstGeom>
        </p:spPr>
      </p:pic>
      <p:sp>
        <p:nvSpPr>
          <p:cNvPr id="3" name="2 CuadroTexto"/>
          <p:cNvSpPr txBox="1"/>
          <p:nvPr/>
        </p:nvSpPr>
        <p:spPr>
          <a:xfrm>
            <a:off x="3282228" y="107340"/>
            <a:ext cx="2579553" cy="369332"/>
          </a:xfrm>
          <a:prstGeom prst="rect">
            <a:avLst/>
          </a:prstGeom>
          <a:noFill/>
        </p:spPr>
        <p:txBody>
          <a:bodyPr wrap="none" rtlCol="0">
            <a:spAutoFit/>
          </a:bodyPr>
          <a:lstStyle/>
          <a:p>
            <a:pPr algn="ctr"/>
            <a:r>
              <a:rPr lang="es-CL" dirty="0" smtClean="0"/>
              <a:t>Base + Caja Suelos CIREN </a:t>
            </a:r>
            <a:endParaRPr lang="es-CL" dirty="0"/>
          </a:p>
        </p:txBody>
      </p:sp>
      <p:sp>
        <p:nvSpPr>
          <p:cNvPr id="4" name="3 CuadroTexto"/>
          <p:cNvSpPr txBox="1"/>
          <p:nvPr/>
        </p:nvSpPr>
        <p:spPr>
          <a:xfrm>
            <a:off x="107504" y="107340"/>
            <a:ext cx="2018886" cy="307777"/>
          </a:xfrm>
          <a:prstGeom prst="rect">
            <a:avLst/>
          </a:prstGeom>
          <a:noFill/>
        </p:spPr>
        <p:txBody>
          <a:bodyPr wrap="none" rtlCol="0">
            <a:spAutoFit/>
          </a:bodyPr>
          <a:lstStyle/>
          <a:p>
            <a:r>
              <a:rPr lang="es-CL" sz="1400" dirty="0" smtClean="0"/>
              <a:t>Buen calce con la imagen</a:t>
            </a:r>
            <a:endParaRPr lang="es-CL" sz="1400" dirty="0"/>
          </a:p>
        </p:txBody>
      </p:sp>
    </p:spTree>
    <p:extLst>
      <p:ext uri="{BB962C8B-B14F-4D97-AF65-F5344CB8AC3E}">
        <p14:creationId xmlns:p14="http://schemas.microsoft.com/office/powerpoint/2010/main" val="331365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gobierno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gobierno2</Template>
  <TotalTime>12218</TotalTime>
  <Words>1572</Words>
  <Application>Microsoft Office PowerPoint</Application>
  <PresentationFormat>Presentación en pantalla (4:3)</PresentationFormat>
  <Paragraphs>183</Paragraphs>
  <Slides>32</Slides>
  <Notes>1</Notes>
  <HiddenSlides>0</HiddenSlides>
  <MMClips>0</MMClips>
  <ScaleCrop>false</ScaleCrop>
  <HeadingPairs>
    <vt:vector size="4" baseType="variant">
      <vt:variant>
        <vt:lpstr>Tema</vt:lpstr>
      </vt:variant>
      <vt:variant>
        <vt:i4>3</vt:i4>
      </vt:variant>
      <vt:variant>
        <vt:lpstr>Títulos de diapositiva</vt:lpstr>
      </vt:variant>
      <vt:variant>
        <vt:i4>32</vt:i4>
      </vt:variant>
    </vt:vector>
  </HeadingPairs>
  <TitlesOfParts>
    <vt:vector size="35" baseType="lpstr">
      <vt:lpstr>gobierno2</vt:lpstr>
      <vt:lpstr>1_Office Theme</vt:lpstr>
      <vt:lpstr>2_Office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ciren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nn</dc:creator>
  <cp:lastModifiedBy>Hsaez</cp:lastModifiedBy>
  <cp:revision>700</cp:revision>
  <dcterms:created xsi:type="dcterms:W3CDTF">2011-11-30T08:11:13Z</dcterms:created>
  <dcterms:modified xsi:type="dcterms:W3CDTF">2016-04-12T18:41:23Z</dcterms:modified>
</cp:coreProperties>
</file>