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2">
  <p:sldMasterIdLst>
    <p:sldMasterId id="2147483662" r:id="rId1"/>
    <p:sldMasterId id="2147483667" r:id="rId2"/>
    <p:sldMasterId id="2147483679" r:id="rId3"/>
  </p:sldMasterIdLst>
  <p:notesMasterIdLst>
    <p:notesMasterId r:id="rId15"/>
  </p:notesMasterIdLst>
  <p:sldIdLst>
    <p:sldId id="490" r:id="rId4"/>
    <p:sldId id="730" r:id="rId5"/>
    <p:sldId id="732" r:id="rId6"/>
    <p:sldId id="765" r:id="rId7"/>
    <p:sldId id="766" r:id="rId8"/>
    <p:sldId id="767" r:id="rId9"/>
    <p:sldId id="768" r:id="rId10"/>
    <p:sldId id="770" r:id="rId11"/>
    <p:sldId id="771" r:id="rId12"/>
    <p:sldId id="772" r:id="rId13"/>
    <p:sldId id="774" r:id="rId14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FF35"/>
    <a:srgbClr val="0FF2FD"/>
    <a:srgbClr val="F418DA"/>
    <a:srgbClr val="141FF8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843" autoAdjust="0"/>
    <p:restoredTop sz="92597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31226-5F62-4A08-B7CF-26EE5DF29ADA}" type="datetimeFigureOut">
              <a:rPr lang="es-CL" smtClean="0"/>
              <a:pPr/>
              <a:t>09-05-2016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998062-6150-45E1-AC9D-0946955E04C9}" type="slidenum">
              <a:rPr lang="es-CL" smtClean="0"/>
              <a:pPr/>
              <a:t>‹Nº›</a:t>
            </a:fld>
            <a:endParaRPr lang="es-CL"/>
          </a:p>
        </p:txBody>
      </p:sp>
    </p:spTree>
    <p:extLst>
      <p:ext uri="{BB962C8B-B14F-4D97-AF65-F5344CB8AC3E}">
        <p14:creationId xmlns="" xmlns:p14="http://schemas.microsoft.com/office/powerpoint/2010/main" val="2326166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998062-6150-45E1-AC9D-0946955E04C9}" type="slidenum">
              <a:rPr lang="es-CL" smtClean="0"/>
              <a:pPr/>
              <a:t>1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600200"/>
            <a:ext cx="7772400" cy="936625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tabLst/>
              <a:defRPr sz="4400"/>
            </a:lvl1pPr>
          </a:lstStyle>
          <a:p>
            <a:pPr lvl="0"/>
            <a:r>
              <a:rPr lang="es-ES" noProof="0" smtClean="0"/>
              <a:t>Haga clic para modificar el estilo de título del patrón</a:t>
            </a:r>
            <a:endParaRPr lang="en-US" noProof="0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2590800"/>
            <a:ext cx="6400800" cy="609600"/>
          </a:xfrm>
          <a:prstGeom prst="rect">
            <a:avLst/>
          </a:prstGeom>
        </p:spPr>
        <p:txBody>
          <a:bodyPr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noProof="0" smtClean="0"/>
              <a:t>Haga clic para modificar el estilo de subtítulo del patrón</a:t>
            </a:r>
            <a:endParaRPr lang="en-US" noProof="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138E01EF-C06A-45F9-A385-2488F945D93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4886C-D31F-49FA-8018-77DD56FE63CB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221DB-0A8B-451B-BCA1-318F8C7FF13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2EC8D-4529-47FE-B7F4-004292F7829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4CACE-EC5F-4715-B0FF-DD1FFDCEB10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85B77-BBC2-479F-8118-64CD1333255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198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54102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BD57AE-8C05-4EEA-BAFF-7B3EE36F46B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7FCA7A85-849F-4702-98C0-E24D6C2841B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7F9530D-7A76-440B-B7CF-B521657C5D7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85FFDEC-5292-4660-9741-FE162B9F10C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D99FC4C8-0A65-4DF3-951F-449798E692F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fld id="{0A401355-7D70-4F69-9341-5EDBA61385C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7E066FA-8715-45A4-B911-FD0AC2F851D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2F7BB608-BA03-4C43-9483-FF2C4C8E780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F74C3BED-5B1B-45BD-B17E-91DB8B721D28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440B40A6-FC9D-4BF7-B01E-7F4124CACC6D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s-ES" noProof="0" smtClean="0"/>
              <a:t>Haga clic en el icono para agregar una imagen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AE5F200D-42D7-4EE0-A564-468946ED1D2E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150433ED-669F-4B72-918B-6B03E127D5A1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6E9B1349-5613-4C5D-983F-0CD81AC80C6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fld id="{0A401355-7D70-4F69-9341-5EDBA61385C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charset="0"/>
                <a:ea typeface="ヒラギノ角ゴ Pro W3" charset="0"/>
                <a:cs typeface="ヒラギノ角ゴ Pro W3" charset="0"/>
              </a:defRPr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fld id="{0A401355-7D70-4F69-9341-5EDBA61385CD}" type="slidenum">
              <a:rPr lang="es-CL" smtClean="0"/>
              <a:pPr/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01C20-4A0D-46A9-A410-48AD1C3FC043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CBE53-BB61-4F4C-AFDA-AC1C09DFA4EC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A49BA8-F43E-4069-AD76-26B1505F4F7A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A63E90-AF2E-4B38-A477-6C0DB4E8ADE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Calibri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66043C-7EB0-4044-874F-7409F27AA294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6CB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Rectangle 64"/>
          <p:cNvSpPr>
            <a:spLocks noChangeArrowheads="1"/>
          </p:cNvSpPr>
          <p:nvPr/>
        </p:nvSpPr>
        <p:spPr bwMode="auto">
          <a:xfrm>
            <a:off x="533400" y="3333750"/>
            <a:ext cx="1033463" cy="352425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66" name="Rectangle 65"/>
          <p:cNvSpPr>
            <a:spLocks noChangeArrowheads="1"/>
          </p:cNvSpPr>
          <p:nvPr/>
        </p:nvSpPr>
        <p:spPr bwMode="auto">
          <a:xfrm>
            <a:off x="1566863" y="3333750"/>
            <a:ext cx="1260475" cy="352425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pic>
        <p:nvPicPr>
          <p:cNvPr id="2052" name="Picture 1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47700" y="3452813"/>
            <a:ext cx="803275" cy="58578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2053" name="Picture 1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1677988" y="3452813"/>
            <a:ext cx="1031875" cy="4191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71" name="Rectangle 70"/>
          <p:cNvSpPr>
            <a:spLocks noChangeArrowheads="1"/>
          </p:cNvSpPr>
          <p:nvPr/>
        </p:nvSpPr>
        <p:spPr bwMode="auto">
          <a:xfrm>
            <a:off x="533400" y="0"/>
            <a:ext cx="1033463" cy="13716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72" name="Rectangle 71"/>
          <p:cNvSpPr>
            <a:spLocks noChangeArrowheads="1"/>
          </p:cNvSpPr>
          <p:nvPr/>
        </p:nvSpPr>
        <p:spPr bwMode="auto">
          <a:xfrm>
            <a:off x="1566863" y="0"/>
            <a:ext cx="1260475" cy="137160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</p:sldLayoutIdLst>
  <p:hf hdr="0" ftr="0" dt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ヒラギノ角ゴ Pro W3" charset="-128"/>
          <a:cs typeface="ヒラギノ角ゴ Pro W3" charset="-128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ヒラギノ角ゴ Pro W3" charset="-128"/>
          <a:cs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152400" y="152400"/>
            <a:ext cx="81645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52400" y="1477963"/>
            <a:ext cx="8177213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050" y="6527800"/>
            <a:ext cx="2895600" cy="246063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>
                <a:solidFill>
                  <a:srgbClr val="898989"/>
                </a:solidFill>
                <a:latin typeface="Verdana" charset="0"/>
                <a:ea typeface="ヒラギノ角ゴ Pro W3" charset="0"/>
                <a:cs typeface="Verdana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83313" y="6527800"/>
            <a:ext cx="2133600" cy="1936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latin typeface="Verdana" pitchFamily="34" charset="0"/>
                <a:ea typeface="ヒラギノ角ゴ Pro W3" charset="-128"/>
                <a:cs typeface="+mn-cs"/>
              </a:defRPr>
            </a:lvl1pPr>
          </a:lstStyle>
          <a:p>
            <a:pPr>
              <a:defRPr/>
            </a:pPr>
            <a:fld id="{F610B98B-5FEC-45CD-94B1-B8B013DAC626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8413750" y="-6350"/>
            <a:ext cx="284163" cy="866775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8697913" y="0"/>
            <a:ext cx="347662" cy="860425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8413750" y="6400800"/>
            <a:ext cx="284163" cy="4572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12899965" algn="br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8697913" y="6400800"/>
            <a:ext cx="347662" cy="457200"/>
          </a:xfrm>
          <a:prstGeom prst="rect">
            <a:avLst/>
          </a:prstGeom>
          <a:solidFill>
            <a:srgbClr val="EF4144"/>
          </a:solidFill>
          <a:ln w="9525">
            <a:noFill/>
            <a:miter lim="800000"/>
            <a:headEnd/>
            <a:tailEnd/>
          </a:ln>
          <a:effectLst>
            <a:outerShdw dist="38100" dir="12899965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06CB7"/>
          </a:solidFill>
          <a:latin typeface="Verdana"/>
          <a:ea typeface="ヒラギノ角ゴ Pro W3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>
          <a:solidFill>
            <a:srgbClr val="006CB7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1400" kern="1200">
          <a:solidFill>
            <a:srgbClr val="595959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6629400"/>
            <a:ext cx="9144000" cy="228600"/>
          </a:xfrm>
          <a:prstGeom prst="rect">
            <a:avLst/>
          </a:prstGeom>
          <a:solidFill>
            <a:srgbClr val="EF414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ea typeface="ヒラギノ角ゴ Pro W3" charset="0"/>
              <a:cs typeface="ヒラギノ角ゴ Pro W3" charset="0"/>
            </a:endParaRPr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7153275" y="0"/>
            <a:ext cx="1990725" cy="66294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dist="38100" dir="5640026" rotWithShape="0">
              <a:srgbClr val="808080">
                <a:alpha val="25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7153275" y="2058988"/>
            <a:ext cx="1990725" cy="2038350"/>
            <a:chOff x="3511550" y="2133600"/>
            <a:chExt cx="2976563" cy="3048000"/>
          </a:xfrm>
        </p:grpSpPr>
        <p:sp>
          <p:nvSpPr>
            <p:cNvPr id="7" name="Rectangle 6"/>
            <p:cNvSpPr/>
            <p:nvPr userDrawn="1"/>
          </p:nvSpPr>
          <p:spPr>
            <a:xfrm>
              <a:off x="3511550" y="2133600"/>
              <a:ext cx="1338741" cy="3048000"/>
            </a:xfrm>
            <a:prstGeom prst="rect">
              <a:avLst/>
            </a:prstGeom>
            <a:solidFill>
              <a:srgbClr val="006CB7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s-ES">
                <a:solidFill>
                  <a:srgbClr val="FFFFFF"/>
                </a:solidFill>
                <a:ea typeface="ヒラギノ角ゴ Pro W3" charset="0"/>
                <a:cs typeface="ヒラギノ角ゴ Pro W3" charset="0"/>
              </a:endParaRPr>
            </a:p>
          </p:txBody>
        </p:sp>
        <p:sp>
          <p:nvSpPr>
            <p:cNvPr id="8" name="Rectangle 7"/>
            <p:cNvSpPr/>
            <p:nvPr userDrawn="1"/>
          </p:nvSpPr>
          <p:spPr>
            <a:xfrm>
              <a:off x="4850291" y="2133600"/>
              <a:ext cx="1637822" cy="3048000"/>
            </a:xfrm>
            <a:prstGeom prst="rect">
              <a:avLst/>
            </a:prstGeom>
            <a:solidFill>
              <a:srgbClr val="EF414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s-ES">
                <a:solidFill>
                  <a:srgbClr val="FFFFFF"/>
                </a:solidFill>
                <a:ea typeface="ヒラギノ角ゴ Pro W3" charset="0"/>
                <a:cs typeface="ヒラギノ角ゴ Pro W3" charset="0"/>
              </a:endParaRPr>
            </a:p>
          </p:txBody>
        </p:sp>
        <p:pic>
          <p:nvPicPr>
            <p:cNvPr id="4105" name="Picture 1"/>
            <p:cNvPicPr>
              <a:picLocks noChangeAspect="1" noChangeArrowheads="1"/>
            </p:cNvPicPr>
            <p:nvPr userDrawn="1"/>
          </p:nvPicPr>
          <p:blipFill>
            <a:blip r:embed="rId13" cstate="screen"/>
            <a:srcRect/>
            <a:stretch>
              <a:fillRect/>
            </a:stretch>
          </p:blipFill>
          <p:spPr bwMode="auto">
            <a:xfrm>
              <a:off x="3660775" y="2287588"/>
              <a:ext cx="1041400" cy="7604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4106" name="Picture 1"/>
            <p:cNvPicPr>
              <a:picLocks noChangeAspect="1" noChangeArrowheads="1"/>
            </p:cNvPicPr>
            <p:nvPr userDrawn="1"/>
          </p:nvPicPr>
          <p:blipFill>
            <a:blip r:embed="rId14" cstate="screen"/>
            <a:srcRect/>
            <a:stretch>
              <a:fillRect/>
            </a:stretch>
          </p:blipFill>
          <p:spPr bwMode="auto">
            <a:xfrm>
              <a:off x="4995863" y="2287588"/>
              <a:ext cx="1339850" cy="54451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  <p:pic>
          <p:nvPicPr>
            <p:cNvPr id="4107" name="Picture 1"/>
            <p:cNvPicPr>
              <a:picLocks noChangeAspect="1" noChangeArrowheads="1"/>
            </p:cNvPicPr>
            <p:nvPr userDrawn="1"/>
          </p:nvPicPr>
          <p:blipFill>
            <a:blip r:embed="rId15" cstate="screen"/>
            <a:srcRect/>
            <a:stretch>
              <a:fillRect/>
            </a:stretch>
          </p:blipFill>
          <p:spPr bwMode="auto">
            <a:xfrm>
              <a:off x="5003800" y="4851400"/>
              <a:ext cx="1336675" cy="230188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</p:spPr>
        </p:pic>
      </p:grp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4763" y="0"/>
            <a:ext cx="7148512" cy="6629400"/>
          </a:xfrm>
          <a:prstGeom prst="rect">
            <a:avLst/>
          </a:prstGeom>
          <a:solidFill>
            <a:srgbClr val="006CB7"/>
          </a:solidFill>
          <a:ln w="9525">
            <a:noFill/>
            <a:miter lim="800000"/>
            <a:headEnd/>
            <a:tailEnd/>
          </a:ln>
          <a:effectLst>
            <a:outerShdw dist="38100" dir="3779989" algn="br" rotWithShape="0">
              <a:srgbClr val="808080">
                <a:alpha val="70000"/>
              </a:srgbClr>
            </a:outerShdw>
          </a:effectLst>
        </p:spPr>
        <p:txBody>
          <a:bodyPr anchor="ctr"/>
          <a:lstStyle/>
          <a:p>
            <a:pPr>
              <a:defRPr/>
            </a:pPr>
            <a:endParaRPr lang="es-ES">
              <a:solidFill>
                <a:srgbClr val="FFFFFF"/>
              </a:solidFill>
              <a:latin typeface="Calibri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41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525713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chemeClr val="tx1"/>
          </a:solidFill>
          <a:latin typeface="Verdana"/>
          <a:ea typeface="ヒラギノ角ゴ Pro W3" charset="-128"/>
          <a:cs typeface="Verdana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  <a:cs typeface="Verdana" pitchFamily="34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Verdana" charset="0"/>
          <a:ea typeface="ヒラギノ角ゴ Pro W3" charset="-128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ヒラギノ角ゴ Pro W3" charset="-128"/>
          <a:cs typeface="ヒラギノ角ゴ Pro W3" charset="-128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ヒラギノ角ゴ Pro W3" charset="-128"/>
          <a:cs typeface="ヒラギノ角ゴ Pro W3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pn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jpeg"/><Relationship Id="rId9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1196975"/>
            <a:ext cx="2305050" cy="566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20 Grupo"/>
          <p:cNvGrpSpPr>
            <a:grpSpLocks/>
          </p:cNvGrpSpPr>
          <p:nvPr/>
        </p:nvGrpSpPr>
        <p:grpSpPr bwMode="auto">
          <a:xfrm>
            <a:off x="1763688" y="1124744"/>
            <a:ext cx="4968551" cy="5472608"/>
            <a:chOff x="2521158" y="2564904"/>
            <a:chExt cx="5406246" cy="4263867"/>
          </a:xfrm>
        </p:grpSpPr>
        <p:sp>
          <p:nvSpPr>
            <p:cNvPr id="2" name="1 CuadroTexto"/>
            <p:cNvSpPr txBox="1"/>
            <p:nvPr/>
          </p:nvSpPr>
          <p:spPr>
            <a:xfrm>
              <a:off x="2521158" y="2564904"/>
              <a:ext cx="5406139" cy="923793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s-CL" sz="5400" b="1" dirty="0">
                  <a:solidFill>
                    <a:schemeClr val="accent3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HIDROFOR</a:t>
              </a:r>
            </a:p>
          </p:txBody>
        </p:sp>
        <p:pic>
          <p:nvPicPr>
            <p:cNvPr id="22540" name="Picture 4" descr="http://www.conaf.cl/wp-content/files_mf/cache/th_1c26ca90328416ef19c1438fa529a42c_fondo-investigacion-bosque-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479943" y="6379943"/>
              <a:ext cx="1785798" cy="448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" name="4 Rectángulo"/>
            <p:cNvSpPr/>
            <p:nvPr/>
          </p:nvSpPr>
          <p:spPr>
            <a:xfrm>
              <a:off x="2690622" y="3501395"/>
              <a:ext cx="5236782" cy="10770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es-CL" sz="1600" dirty="0">
                  <a:solidFill>
                    <a:srgbClr val="92D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ZONIFICACIÓN DE ESTÁNDARES Y PARÁMETROS EDAFOCLIMÁTICOS PARA LA CONSERVACIÓN Y PROTECCIÓN DE SUELOS Y AGUAS INCLUIDOS EN LA LEY 20283. REGIONES V-X</a:t>
              </a:r>
            </a:p>
          </p:txBody>
        </p:sp>
      </p:grpSp>
      <p:grpSp>
        <p:nvGrpSpPr>
          <p:cNvPr id="4" name="15 Grupo"/>
          <p:cNvGrpSpPr>
            <a:grpSpLocks/>
          </p:cNvGrpSpPr>
          <p:nvPr/>
        </p:nvGrpSpPr>
        <p:grpSpPr bwMode="auto">
          <a:xfrm>
            <a:off x="179388" y="1341438"/>
            <a:ext cx="1296987" cy="5183187"/>
            <a:chOff x="7380312" y="332656"/>
            <a:chExt cx="1512168" cy="6192688"/>
          </a:xfrm>
        </p:grpSpPr>
        <p:pic>
          <p:nvPicPr>
            <p:cNvPr id="22534" name="5 Imagen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380312" y="332656"/>
              <a:ext cx="1512168" cy="11160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5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380312" y="1556792"/>
              <a:ext cx="1512168" cy="1200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7" name="irc_mi" descr="http://www.comunidadism.es/wp-content/uploads/2013/02/landsat_8.jp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380312" y="4149080"/>
              <a:ext cx="1512168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2538" name="Picture 10" descr="http://www.conaf.cl/wp-content/files_mf/cache/th_4adc6ebe3e2b0d2fbfea201316181ee9_parq7_600x480.jpg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380312" y="5373216"/>
              <a:ext cx="1512168" cy="11521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533" name="13 CuadroTexto"/>
          <p:cNvSpPr txBox="1">
            <a:spLocks noChangeArrowheads="1"/>
          </p:cNvSpPr>
          <p:nvPr/>
        </p:nvSpPr>
        <p:spPr bwMode="auto">
          <a:xfrm>
            <a:off x="3707904" y="5301208"/>
            <a:ext cx="129715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dirty="0"/>
              <a:t>2013 - </a:t>
            </a:r>
            <a:r>
              <a:rPr lang="es-CL" dirty="0" smtClean="0"/>
              <a:t>2016</a:t>
            </a:r>
            <a:endParaRPr lang="es-CL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616145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3733" name="Picture 5" descr="C:\Users\jpflores\AppData\Local\Temp\LOGO CIREN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602444" y="116632"/>
            <a:ext cx="1569956" cy="696568"/>
          </a:xfrm>
          <a:prstGeom prst="rect">
            <a:avLst/>
          </a:prstGeom>
          <a:noFill/>
        </p:spPr>
      </p:pic>
      <p:sp>
        <p:nvSpPr>
          <p:cNvPr id="16" name="15 CuadroTexto"/>
          <p:cNvSpPr txBox="1"/>
          <p:nvPr/>
        </p:nvSpPr>
        <p:spPr>
          <a:xfrm>
            <a:off x="1763688" y="3689156"/>
            <a:ext cx="518457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Actualización de Cuencas Hidrográficas</a:t>
            </a:r>
          </a:p>
          <a:p>
            <a:endParaRPr lang="es-CL" sz="2400" b="1" dirty="0" smtClean="0"/>
          </a:p>
          <a:p>
            <a:pPr algn="ctr"/>
            <a:endParaRPr lang="es-CL" b="1" dirty="0"/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79512" y="3373741"/>
            <a:ext cx="1296863" cy="1152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467544" y="764704"/>
            <a:ext cx="795712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algn="just"/>
            <a:r>
              <a:rPr lang="es-ES" dirty="0"/>
              <a:t>Es un tipo de Sistema </a:t>
            </a:r>
            <a:r>
              <a:rPr lang="es-ES" dirty="0" smtClean="0"/>
              <a:t>de </a:t>
            </a:r>
            <a:r>
              <a:rPr lang="es-ES" dirty="0"/>
              <a:t>Bases de Datos </a:t>
            </a:r>
            <a:r>
              <a:rPr lang="es-ES" dirty="0" smtClean="0"/>
              <a:t>que almacena </a:t>
            </a:r>
            <a:r>
              <a:rPr lang="es-ES" dirty="0"/>
              <a:t>la información en una estructura </a:t>
            </a:r>
            <a:r>
              <a:rPr lang="es-ES" dirty="0" smtClean="0"/>
              <a:t>jerárquica, </a:t>
            </a:r>
            <a:r>
              <a:rPr lang="es-ES" dirty="0"/>
              <a:t>que enlaza los registros en forma de </a:t>
            </a:r>
            <a:r>
              <a:rPr lang="es-ES" dirty="0" smtClean="0"/>
              <a:t>árbol </a:t>
            </a:r>
            <a:r>
              <a:rPr lang="es-ES" dirty="0"/>
              <a:t>(similar a un árbol visto al revés), en donde un </a:t>
            </a:r>
            <a:r>
              <a:rPr lang="es-ES" i="1" dirty="0"/>
              <a:t>nodo padre</a:t>
            </a:r>
            <a:r>
              <a:rPr lang="es-ES" dirty="0"/>
              <a:t> de información puede tener varios </a:t>
            </a:r>
            <a:r>
              <a:rPr lang="es-ES" i="1" dirty="0" smtClean="0"/>
              <a:t>hijos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683568" y="260648"/>
            <a:ext cx="444884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s-ES" sz="2400" b="1" dirty="0" smtClean="0">
                <a:solidFill>
                  <a:srgbClr val="FF0000"/>
                </a:solidFill>
              </a:rPr>
              <a:t>Definiciones:</a:t>
            </a:r>
            <a:r>
              <a:rPr lang="es-ES" b="1" dirty="0" smtClean="0"/>
              <a:t> Base  De  Datos  Jerárquica</a:t>
            </a:r>
            <a:endParaRPr lang="es-ES" b="1" dirty="0"/>
          </a:p>
        </p:txBody>
      </p:sp>
      <p:sp>
        <p:nvSpPr>
          <p:cNvPr id="8" name="7 Rectángulo"/>
          <p:cNvSpPr/>
          <p:nvPr/>
        </p:nvSpPr>
        <p:spPr>
          <a:xfrm>
            <a:off x="3275856" y="2142148"/>
            <a:ext cx="115212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5" name="14 CuadroTexto"/>
          <p:cNvSpPr txBox="1"/>
          <p:nvPr/>
        </p:nvSpPr>
        <p:spPr>
          <a:xfrm>
            <a:off x="3419872" y="2132856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Cuenca</a:t>
            </a:r>
            <a:endParaRPr lang="es-CL" dirty="0"/>
          </a:p>
        </p:txBody>
      </p:sp>
      <p:sp>
        <p:nvSpPr>
          <p:cNvPr id="16" name="15 Rectángulo"/>
          <p:cNvSpPr/>
          <p:nvPr/>
        </p:nvSpPr>
        <p:spPr>
          <a:xfrm>
            <a:off x="3275856" y="2924944"/>
            <a:ext cx="115212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7" name="16 CuadroTexto"/>
          <p:cNvSpPr txBox="1"/>
          <p:nvPr/>
        </p:nvSpPr>
        <p:spPr>
          <a:xfrm>
            <a:off x="3275856" y="2915652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Sub-cuenca</a:t>
            </a:r>
            <a:endParaRPr lang="es-CL" sz="1600" dirty="0"/>
          </a:p>
        </p:txBody>
      </p:sp>
      <p:sp>
        <p:nvSpPr>
          <p:cNvPr id="18" name="17 Rectángulo"/>
          <p:cNvSpPr/>
          <p:nvPr/>
        </p:nvSpPr>
        <p:spPr>
          <a:xfrm>
            <a:off x="1475656" y="2924944"/>
            <a:ext cx="115212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19" name="18 CuadroTexto"/>
          <p:cNvSpPr txBox="1"/>
          <p:nvPr/>
        </p:nvSpPr>
        <p:spPr>
          <a:xfrm>
            <a:off x="1475656" y="2915652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Sub-cuenca</a:t>
            </a:r>
            <a:endParaRPr lang="es-CL" sz="1600" dirty="0"/>
          </a:p>
        </p:txBody>
      </p:sp>
      <p:sp>
        <p:nvSpPr>
          <p:cNvPr id="20" name="19 Rectángulo"/>
          <p:cNvSpPr/>
          <p:nvPr/>
        </p:nvSpPr>
        <p:spPr>
          <a:xfrm>
            <a:off x="5148064" y="2934236"/>
            <a:ext cx="115212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1" name="20 CuadroTexto"/>
          <p:cNvSpPr txBox="1"/>
          <p:nvPr/>
        </p:nvSpPr>
        <p:spPr>
          <a:xfrm>
            <a:off x="5148064" y="2924944"/>
            <a:ext cx="11521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Sub-cuenca</a:t>
            </a:r>
            <a:endParaRPr lang="es-CL" sz="1600" dirty="0"/>
          </a:p>
        </p:txBody>
      </p:sp>
      <p:sp>
        <p:nvSpPr>
          <p:cNvPr id="26" name="25 Rectángulo"/>
          <p:cNvSpPr/>
          <p:nvPr/>
        </p:nvSpPr>
        <p:spPr>
          <a:xfrm>
            <a:off x="3059832" y="3807624"/>
            <a:ext cx="158417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7" name="26 CuadroTexto"/>
          <p:cNvSpPr txBox="1"/>
          <p:nvPr/>
        </p:nvSpPr>
        <p:spPr>
          <a:xfrm>
            <a:off x="3079561" y="3824717"/>
            <a:ext cx="1492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Sub-sub-cuenca</a:t>
            </a:r>
            <a:endParaRPr lang="es-CL" sz="1600" dirty="0"/>
          </a:p>
        </p:txBody>
      </p:sp>
      <p:sp>
        <p:nvSpPr>
          <p:cNvPr id="28" name="27 Rectángulo"/>
          <p:cNvSpPr/>
          <p:nvPr/>
        </p:nvSpPr>
        <p:spPr>
          <a:xfrm>
            <a:off x="6732240" y="3798332"/>
            <a:ext cx="158417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29" name="28 CuadroTexto"/>
          <p:cNvSpPr txBox="1"/>
          <p:nvPr/>
        </p:nvSpPr>
        <p:spPr>
          <a:xfrm>
            <a:off x="6751969" y="3815425"/>
            <a:ext cx="1492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Sub-sub-cuenca</a:t>
            </a:r>
            <a:endParaRPr lang="es-CL" sz="1600" dirty="0"/>
          </a:p>
        </p:txBody>
      </p:sp>
      <p:sp>
        <p:nvSpPr>
          <p:cNvPr id="30" name="29 Rectángulo"/>
          <p:cNvSpPr/>
          <p:nvPr/>
        </p:nvSpPr>
        <p:spPr>
          <a:xfrm>
            <a:off x="1259632" y="3798332"/>
            <a:ext cx="158417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1" name="30 CuadroTexto"/>
          <p:cNvSpPr txBox="1"/>
          <p:nvPr/>
        </p:nvSpPr>
        <p:spPr>
          <a:xfrm>
            <a:off x="1279361" y="3815425"/>
            <a:ext cx="1492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Sub-sub-cuenca</a:t>
            </a:r>
            <a:endParaRPr lang="es-CL" sz="1600" dirty="0"/>
          </a:p>
        </p:txBody>
      </p:sp>
      <p:sp>
        <p:nvSpPr>
          <p:cNvPr id="32" name="31 Rectángulo"/>
          <p:cNvSpPr/>
          <p:nvPr/>
        </p:nvSpPr>
        <p:spPr>
          <a:xfrm>
            <a:off x="5004048" y="3798332"/>
            <a:ext cx="158417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33" name="32 CuadroTexto"/>
          <p:cNvSpPr txBox="1"/>
          <p:nvPr/>
        </p:nvSpPr>
        <p:spPr>
          <a:xfrm>
            <a:off x="5023777" y="3815425"/>
            <a:ext cx="14924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Sub-sub-cuenca</a:t>
            </a:r>
            <a:endParaRPr lang="es-CL" sz="1600" dirty="0"/>
          </a:p>
        </p:txBody>
      </p:sp>
      <p:cxnSp>
        <p:nvCxnSpPr>
          <p:cNvPr id="35" name="34 Conector recto de flecha"/>
          <p:cNvCxnSpPr>
            <a:stCxn id="15" idx="2"/>
          </p:cNvCxnSpPr>
          <p:nvPr/>
        </p:nvCxnSpPr>
        <p:spPr>
          <a:xfrm flipH="1">
            <a:off x="2627784" y="2502188"/>
            <a:ext cx="126014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35 Conector recto de flecha"/>
          <p:cNvCxnSpPr>
            <a:stCxn id="15" idx="2"/>
          </p:cNvCxnSpPr>
          <p:nvPr/>
        </p:nvCxnSpPr>
        <p:spPr>
          <a:xfrm>
            <a:off x="3887924" y="2502188"/>
            <a:ext cx="9373" cy="4081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 de flecha"/>
          <p:cNvCxnSpPr>
            <a:stCxn id="15" idx="2"/>
          </p:cNvCxnSpPr>
          <p:nvPr/>
        </p:nvCxnSpPr>
        <p:spPr>
          <a:xfrm>
            <a:off x="3887924" y="2502188"/>
            <a:ext cx="126014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 de flecha"/>
          <p:cNvCxnSpPr/>
          <p:nvPr/>
        </p:nvCxnSpPr>
        <p:spPr>
          <a:xfrm>
            <a:off x="2159732" y="3294276"/>
            <a:ext cx="6419" cy="4949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 de flecha"/>
          <p:cNvCxnSpPr/>
          <p:nvPr/>
        </p:nvCxnSpPr>
        <p:spPr>
          <a:xfrm>
            <a:off x="3851920" y="3294276"/>
            <a:ext cx="6419" cy="4949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 de flecha"/>
          <p:cNvCxnSpPr/>
          <p:nvPr/>
        </p:nvCxnSpPr>
        <p:spPr>
          <a:xfrm>
            <a:off x="5724128" y="3294276"/>
            <a:ext cx="6419" cy="4949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 de flecha"/>
          <p:cNvCxnSpPr>
            <a:stCxn id="20" idx="2"/>
            <a:endCxn id="28" idx="0"/>
          </p:cNvCxnSpPr>
          <p:nvPr/>
        </p:nvCxnSpPr>
        <p:spPr>
          <a:xfrm>
            <a:off x="5724128" y="3294276"/>
            <a:ext cx="180020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54 Rectángulo"/>
          <p:cNvSpPr/>
          <p:nvPr/>
        </p:nvSpPr>
        <p:spPr>
          <a:xfrm>
            <a:off x="3275856" y="4643844"/>
            <a:ext cx="115212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6" name="55 CuadroTexto"/>
          <p:cNvSpPr txBox="1"/>
          <p:nvPr/>
        </p:nvSpPr>
        <p:spPr>
          <a:xfrm>
            <a:off x="3419872" y="4634552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  0101</a:t>
            </a:r>
            <a:endParaRPr lang="es-CL" dirty="0"/>
          </a:p>
        </p:txBody>
      </p:sp>
      <p:sp>
        <p:nvSpPr>
          <p:cNvPr id="57" name="56 Rectángulo"/>
          <p:cNvSpPr/>
          <p:nvPr/>
        </p:nvSpPr>
        <p:spPr>
          <a:xfrm>
            <a:off x="3275856" y="5426640"/>
            <a:ext cx="115212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58" name="57 CuadroTexto"/>
          <p:cNvSpPr txBox="1"/>
          <p:nvPr/>
        </p:nvSpPr>
        <p:spPr>
          <a:xfrm>
            <a:off x="3419872" y="5417348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010103</a:t>
            </a:r>
            <a:endParaRPr lang="es-CL" sz="1600" dirty="0"/>
          </a:p>
        </p:txBody>
      </p:sp>
      <p:sp>
        <p:nvSpPr>
          <p:cNvPr id="59" name="58 Rectángulo"/>
          <p:cNvSpPr/>
          <p:nvPr/>
        </p:nvSpPr>
        <p:spPr>
          <a:xfrm>
            <a:off x="1475656" y="5426640"/>
            <a:ext cx="115212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0" name="59 CuadroTexto"/>
          <p:cNvSpPr txBox="1"/>
          <p:nvPr/>
        </p:nvSpPr>
        <p:spPr>
          <a:xfrm>
            <a:off x="1691680" y="5417348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010102</a:t>
            </a:r>
            <a:endParaRPr lang="es-CL" sz="1600" dirty="0"/>
          </a:p>
        </p:txBody>
      </p:sp>
      <p:sp>
        <p:nvSpPr>
          <p:cNvPr id="61" name="60 Rectángulo"/>
          <p:cNvSpPr/>
          <p:nvPr/>
        </p:nvSpPr>
        <p:spPr>
          <a:xfrm>
            <a:off x="5148064" y="5435932"/>
            <a:ext cx="1152128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2" name="61 CuadroTexto"/>
          <p:cNvSpPr txBox="1"/>
          <p:nvPr/>
        </p:nvSpPr>
        <p:spPr>
          <a:xfrm>
            <a:off x="5292080" y="5426640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010104</a:t>
            </a:r>
            <a:endParaRPr lang="es-CL" sz="1600" dirty="0"/>
          </a:p>
        </p:txBody>
      </p:sp>
      <p:sp>
        <p:nvSpPr>
          <p:cNvPr id="63" name="62 Rectángulo"/>
          <p:cNvSpPr/>
          <p:nvPr/>
        </p:nvSpPr>
        <p:spPr>
          <a:xfrm>
            <a:off x="3059832" y="6309320"/>
            <a:ext cx="158417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4" name="63 CuadroTexto"/>
          <p:cNvSpPr txBox="1"/>
          <p:nvPr/>
        </p:nvSpPr>
        <p:spPr>
          <a:xfrm>
            <a:off x="3419873" y="6309320"/>
            <a:ext cx="11521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01010301</a:t>
            </a:r>
            <a:endParaRPr lang="es-CL" sz="1600" dirty="0"/>
          </a:p>
        </p:txBody>
      </p:sp>
      <p:sp>
        <p:nvSpPr>
          <p:cNvPr id="65" name="64 Rectángulo"/>
          <p:cNvSpPr/>
          <p:nvPr/>
        </p:nvSpPr>
        <p:spPr>
          <a:xfrm>
            <a:off x="6732240" y="6300028"/>
            <a:ext cx="158417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6" name="65 CuadroTexto"/>
          <p:cNvSpPr txBox="1"/>
          <p:nvPr/>
        </p:nvSpPr>
        <p:spPr>
          <a:xfrm>
            <a:off x="6967993" y="6317121"/>
            <a:ext cx="113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01010402</a:t>
            </a:r>
            <a:endParaRPr lang="es-CL" sz="1600" dirty="0"/>
          </a:p>
        </p:txBody>
      </p:sp>
      <p:sp>
        <p:nvSpPr>
          <p:cNvPr id="67" name="66 Rectángulo"/>
          <p:cNvSpPr/>
          <p:nvPr/>
        </p:nvSpPr>
        <p:spPr>
          <a:xfrm>
            <a:off x="1259632" y="6300028"/>
            <a:ext cx="158417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68" name="67 CuadroTexto"/>
          <p:cNvSpPr txBox="1"/>
          <p:nvPr/>
        </p:nvSpPr>
        <p:spPr>
          <a:xfrm>
            <a:off x="1567393" y="6317121"/>
            <a:ext cx="11323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01010201</a:t>
            </a:r>
            <a:endParaRPr lang="es-CL" sz="1600" dirty="0"/>
          </a:p>
        </p:txBody>
      </p:sp>
      <p:sp>
        <p:nvSpPr>
          <p:cNvPr id="69" name="68 Rectángulo"/>
          <p:cNvSpPr/>
          <p:nvPr/>
        </p:nvSpPr>
        <p:spPr>
          <a:xfrm>
            <a:off x="5004048" y="6300028"/>
            <a:ext cx="1584176" cy="36004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/>
          </a:p>
        </p:txBody>
      </p:sp>
      <p:sp>
        <p:nvSpPr>
          <p:cNvPr id="70" name="69 CuadroTexto"/>
          <p:cNvSpPr txBox="1"/>
          <p:nvPr/>
        </p:nvSpPr>
        <p:spPr>
          <a:xfrm>
            <a:off x="5239801" y="6317121"/>
            <a:ext cx="10603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dirty="0" smtClean="0"/>
              <a:t>01010401</a:t>
            </a:r>
            <a:endParaRPr lang="es-CL" sz="1600" dirty="0"/>
          </a:p>
        </p:txBody>
      </p:sp>
      <p:cxnSp>
        <p:nvCxnSpPr>
          <p:cNvPr id="71" name="70 Conector recto de flecha"/>
          <p:cNvCxnSpPr>
            <a:stCxn id="56" idx="2"/>
          </p:cNvCxnSpPr>
          <p:nvPr/>
        </p:nvCxnSpPr>
        <p:spPr>
          <a:xfrm flipH="1">
            <a:off x="2627784" y="5003884"/>
            <a:ext cx="126014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71 Conector recto de flecha"/>
          <p:cNvCxnSpPr>
            <a:stCxn id="56" idx="2"/>
          </p:cNvCxnSpPr>
          <p:nvPr/>
        </p:nvCxnSpPr>
        <p:spPr>
          <a:xfrm>
            <a:off x="3887924" y="5003884"/>
            <a:ext cx="9373" cy="40812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72 Conector recto de flecha"/>
          <p:cNvCxnSpPr>
            <a:stCxn id="56" idx="2"/>
          </p:cNvCxnSpPr>
          <p:nvPr/>
        </p:nvCxnSpPr>
        <p:spPr>
          <a:xfrm>
            <a:off x="3887924" y="5003884"/>
            <a:ext cx="1260140" cy="43204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73 Conector recto de flecha"/>
          <p:cNvCxnSpPr/>
          <p:nvPr/>
        </p:nvCxnSpPr>
        <p:spPr>
          <a:xfrm>
            <a:off x="2159732" y="5795972"/>
            <a:ext cx="6419" cy="4949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74 Conector recto de flecha"/>
          <p:cNvCxnSpPr/>
          <p:nvPr/>
        </p:nvCxnSpPr>
        <p:spPr>
          <a:xfrm>
            <a:off x="3851920" y="5795972"/>
            <a:ext cx="6419" cy="4949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75 Conector recto de flecha"/>
          <p:cNvCxnSpPr/>
          <p:nvPr/>
        </p:nvCxnSpPr>
        <p:spPr>
          <a:xfrm>
            <a:off x="5724128" y="5795972"/>
            <a:ext cx="6419" cy="49493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76 Conector recto de flecha"/>
          <p:cNvCxnSpPr>
            <a:stCxn id="61" idx="2"/>
            <a:endCxn id="65" idx="0"/>
          </p:cNvCxnSpPr>
          <p:nvPr/>
        </p:nvCxnSpPr>
        <p:spPr>
          <a:xfrm>
            <a:off x="5724128" y="5795972"/>
            <a:ext cx="1800200" cy="504056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50 CuadroTexto"/>
          <p:cNvSpPr txBox="1"/>
          <p:nvPr/>
        </p:nvSpPr>
        <p:spPr>
          <a:xfrm>
            <a:off x="107504" y="170080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chemeClr val="accent1">
                    <a:lumMod val="75000"/>
                  </a:schemeClr>
                </a:solidFill>
              </a:rPr>
              <a:t>Ejemplo de orden lógico jerárquico:</a:t>
            </a:r>
            <a:endParaRPr lang="es-CL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2" name="51 CuadroTexto"/>
          <p:cNvSpPr txBox="1"/>
          <p:nvPr/>
        </p:nvSpPr>
        <p:spPr>
          <a:xfrm>
            <a:off x="179512" y="4437112"/>
            <a:ext cx="25202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>
                <a:solidFill>
                  <a:schemeClr val="accent1">
                    <a:lumMod val="75000"/>
                  </a:schemeClr>
                </a:solidFill>
              </a:rPr>
              <a:t>Orden lógico por código:</a:t>
            </a:r>
            <a:endParaRPr lang="es-CL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sp>
        <p:nvSpPr>
          <p:cNvPr id="3" name="2 CuadroTexto"/>
          <p:cNvSpPr txBox="1"/>
          <p:nvPr/>
        </p:nvSpPr>
        <p:spPr>
          <a:xfrm>
            <a:off x="2339752" y="2276872"/>
            <a:ext cx="554461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4400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Muchas gracias.</a:t>
            </a:r>
            <a:endParaRPr lang="es-CL" sz="4400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5" descr="C:\Users\jpflores\AppData\Local\Temp\LOGO CIRE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4293096"/>
            <a:ext cx="1569956" cy="696568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221088"/>
            <a:ext cx="1616145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2 CuadroTexto"/>
          <p:cNvSpPr txBox="1"/>
          <p:nvPr/>
        </p:nvSpPr>
        <p:spPr>
          <a:xfrm>
            <a:off x="395536" y="116632"/>
            <a:ext cx="8064896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s-CL" sz="2800" b="1" dirty="0" smtClean="0"/>
          </a:p>
          <a:p>
            <a:r>
              <a:rPr lang="es-CL" sz="2400" b="1" dirty="0" smtClean="0">
                <a:solidFill>
                  <a:srgbClr val="141FF8"/>
                </a:solidFill>
              </a:rPr>
              <a:t>“……en Hidrología Forestal, la unidad territorial es la Cuenca Hidrográfica….”</a:t>
            </a:r>
          </a:p>
          <a:p>
            <a:endParaRPr lang="es-CL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CL" sz="2400" b="1" dirty="0" smtClean="0">
                <a:solidFill>
                  <a:schemeClr val="tx2">
                    <a:lumMod val="75000"/>
                  </a:schemeClr>
                </a:solidFill>
              </a:rPr>
              <a:t>Objetivo General:</a:t>
            </a:r>
          </a:p>
          <a:p>
            <a:endParaRPr lang="es-CL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CL" sz="2400" b="1" dirty="0" smtClean="0"/>
              <a:t>Determinar las cuencas hidrográficas que son vulnerables a la presión </a:t>
            </a:r>
            <a:r>
              <a:rPr lang="es-CL" sz="2400" b="1" dirty="0" err="1" smtClean="0"/>
              <a:t>antrópica</a:t>
            </a:r>
            <a:r>
              <a:rPr lang="es-CL" sz="2400" b="1" dirty="0" smtClean="0"/>
              <a:t> y que poseen fragilidad físico-biológica.</a:t>
            </a:r>
          </a:p>
          <a:p>
            <a:endParaRPr lang="es-CL" sz="2400" b="1" dirty="0" smtClean="0"/>
          </a:p>
          <a:p>
            <a:r>
              <a:rPr lang="es-CL" sz="2400" b="1" dirty="0" smtClean="0">
                <a:solidFill>
                  <a:schemeClr val="tx2">
                    <a:lumMod val="75000"/>
                  </a:schemeClr>
                </a:solidFill>
              </a:rPr>
              <a:t>Objetivos Específicos:</a:t>
            </a:r>
          </a:p>
          <a:p>
            <a:endParaRPr lang="es-CL" sz="1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Actualizar el trazado de las cuencas a la escala del proyecto.</a:t>
            </a:r>
          </a:p>
          <a:p>
            <a:pPr>
              <a:buFont typeface="Arial" pitchFamily="34" charset="0"/>
              <a:buChar char="•"/>
            </a:pP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Aumentar los niveles de jerarquía de las cuencas.</a:t>
            </a:r>
          </a:p>
          <a:p>
            <a:pPr>
              <a:buFont typeface="Arial" pitchFamily="34" charset="0"/>
              <a:buChar char="•"/>
            </a:pP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Unificar el criterio de delimitación de las cuencas.</a:t>
            </a:r>
          </a:p>
          <a:p>
            <a:pPr>
              <a:buFont typeface="Arial" pitchFamily="34" charset="0"/>
              <a:buChar char="•"/>
            </a:pPr>
            <a:r>
              <a:rPr lang="es-CL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Homologar los registros de la base de datos.</a:t>
            </a:r>
            <a:endParaRPr lang="es-CL" sz="28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179512" y="6309320"/>
            <a:ext cx="80648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sz="1200" b="1" dirty="0"/>
              <a:t>P</a:t>
            </a:r>
            <a:r>
              <a:rPr lang="es-CL" sz="1200" b="1" dirty="0" smtClean="0"/>
              <a:t>resión </a:t>
            </a:r>
            <a:r>
              <a:rPr lang="es-CL" sz="1200" b="1" dirty="0"/>
              <a:t>antrópica: Se refiere a las actividades humanas que presionan al bosque nativo, para explotarlo o sustituirlo.</a:t>
            </a:r>
            <a:endParaRPr lang="es-E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3" name="2 CuadroTexto"/>
          <p:cNvSpPr txBox="1"/>
          <p:nvPr/>
        </p:nvSpPr>
        <p:spPr>
          <a:xfrm>
            <a:off x="179512" y="764704"/>
            <a:ext cx="6336704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2400" b="1" dirty="0" smtClean="0"/>
              <a:t>Archivo de Cuencas BNA: </a:t>
            </a:r>
          </a:p>
          <a:p>
            <a:endParaRPr lang="es-CL" sz="1200" b="1" dirty="0" smtClean="0"/>
          </a:p>
          <a:p>
            <a:pPr algn="just">
              <a:buFont typeface="Arial" pitchFamily="34" charset="0"/>
              <a:buChar char="•"/>
            </a:pPr>
            <a:r>
              <a:rPr lang="es-CL" sz="2000" dirty="0" smtClean="0"/>
              <a:t>  Elaborado  el año 1978, a escalas 1:50.000 y 1:250.000,</a:t>
            </a:r>
          </a:p>
          <a:p>
            <a:pPr algn="just"/>
            <a:r>
              <a:rPr lang="es-CL" sz="2000" dirty="0" smtClean="0"/>
              <a:t>   usando la cartografía del IGM.</a:t>
            </a:r>
          </a:p>
          <a:p>
            <a:pPr algn="just">
              <a:buFont typeface="Arial" pitchFamily="34" charset="0"/>
              <a:buChar char="•"/>
            </a:pPr>
            <a:r>
              <a:rPr lang="es-CL" sz="2000" dirty="0" smtClean="0"/>
              <a:t>  Los criterios utilizados son hidrográficos y administrativos</a:t>
            </a:r>
          </a:p>
          <a:p>
            <a:pPr algn="just">
              <a:buFont typeface="Arial" pitchFamily="34" charset="0"/>
              <a:buChar char="•"/>
            </a:pPr>
            <a:r>
              <a:rPr lang="es-CL" sz="2000" dirty="0" smtClean="0"/>
              <a:t>  Solo 3 niveles jerárquicos, Cuencas, Sub-cuencas y  Sub-</a:t>
            </a:r>
          </a:p>
          <a:p>
            <a:pPr algn="just"/>
            <a:r>
              <a:rPr lang="es-CL" sz="2000" dirty="0" smtClean="0"/>
              <a:t>    sub-cuencas.</a:t>
            </a:r>
          </a:p>
          <a:p>
            <a:pPr algn="just">
              <a:buFont typeface="Arial" pitchFamily="34" charset="0"/>
              <a:buChar char="•"/>
            </a:pPr>
            <a:r>
              <a:rPr lang="es-CL" sz="2000" dirty="0" smtClean="0"/>
              <a:t>  Base de datos relacional</a:t>
            </a:r>
            <a:r>
              <a:rPr lang="es-CL" sz="2000" dirty="0"/>
              <a:t>.</a:t>
            </a:r>
            <a:endParaRPr lang="es-CL" sz="2000" dirty="0" smtClean="0"/>
          </a:p>
          <a:p>
            <a:pPr algn="just">
              <a:buFont typeface="Arial" pitchFamily="34" charset="0"/>
              <a:buChar char="•"/>
            </a:pPr>
            <a:r>
              <a:rPr lang="es-CL" sz="2000" dirty="0" smtClean="0"/>
              <a:t>  Islas con el mismo código</a:t>
            </a:r>
          </a:p>
        </p:txBody>
      </p:sp>
      <p:pic>
        <p:nvPicPr>
          <p:cNvPr id="5" name="4 Imagen"/>
          <p:cNvPicPr/>
          <p:nvPr/>
        </p:nvPicPr>
        <p:blipFill rotWithShape="1">
          <a:blip r:embed="rId2" cstate="print">
            <a:lum bright="26000" contrast="50000"/>
          </a:blip>
          <a:srcRect/>
          <a:stretch/>
        </p:blipFill>
        <p:spPr bwMode="auto">
          <a:xfrm>
            <a:off x="6516216" y="980728"/>
            <a:ext cx="2376264" cy="525658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785" y="4172719"/>
            <a:ext cx="6306864" cy="2126754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1331640" y="378904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i="1" dirty="0" smtClean="0"/>
              <a:t>Codificación de territorio insular BNA</a:t>
            </a:r>
            <a:endParaRPr lang="es-CL" i="1" dirty="0"/>
          </a:p>
        </p:txBody>
      </p:sp>
      <p:sp>
        <p:nvSpPr>
          <p:cNvPr id="8" name="7 Rectángulo"/>
          <p:cNvSpPr/>
          <p:nvPr/>
        </p:nvSpPr>
        <p:spPr>
          <a:xfrm>
            <a:off x="2435329" y="188640"/>
            <a:ext cx="3878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2800" b="1" dirty="0" smtClean="0">
                <a:solidFill>
                  <a:schemeClr val="accent1">
                    <a:lumMod val="75000"/>
                  </a:schemeClr>
                </a:solidFill>
              </a:rPr>
              <a:t>Desarrollo Metodológico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6876256" y="6206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i="1" dirty="0" smtClean="0"/>
              <a:t>Cuencas BNA</a:t>
            </a:r>
            <a:endParaRPr lang="es-C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3" name="2 Rectángulo"/>
          <p:cNvSpPr/>
          <p:nvPr/>
        </p:nvSpPr>
        <p:spPr>
          <a:xfrm>
            <a:off x="2435329" y="188640"/>
            <a:ext cx="3878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2800" b="1" dirty="0" smtClean="0">
                <a:solidFill>
                  <a:schemeClr val="accent1">
                    <a:lumMod val="75000"/>
                  </a:schemeClr>
                </a:solidFill>
              </a:rPr>
              <a:t>Desarrollo Metodológico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179512" y="980728"/>
            <a:ext cx="5040560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CL" sz="2000" b="1" dirty="0" smtClean="0"/>
              <a:t>1</a:t>
            </a:r>
            <a:r>
              <a:rPr lang="es-CL" sz="2000" b="1" baseline="30000" dirty="0" smtClean="0"/>
              <a:t>era</a:t>
            </a:r>
            <a:r>
              <a:rPr lang="es-CL" sz="2000" b="1" dirty="0" smtClean="0"/>
              <a:t> etapa:  </a:t>
            </a:r>
            <a:r>
              <a:rPr lang="es-CL" sz="2000" dirty="0" smtClean="0"/>
              <a:t>Generar un nuevo modelo hidrológico a escala 1:35.000, utilizando el Modelo Digital de Elevación ASTER.</a:t>
            </a:r>
          </a:p>
          <a:p>
            <a:pPr algn="just"/>
            <a:endParaRPr lang="es-CL" sz="1200" dirty="0" smtClean="0"/>
          </a:p>
          <a:p>
            <a:pPr algn="just"/>
            <a:r>
              <a:rPr lang="es-CL" sz="2000" dirty="0" smtClean="0"/>
              <a:t>Dentro del modelo, la importancia relativa de cada dren, puede estar expresada como número de orden dentro de la red de corrientes.</a:t>
            </a:r>
          </a:p>
          <a:p>
            <a:pPr algn="just"/>
            <a:endParaRPr lang="es-CL" sz="2000" b="1" dirty="0" smtClean="0"/>
          </a:p>
          <a:p>
            <a:pPr algn="just"/>
            <a:r>
              <a:rPr lang="es-CL" sz="2000" b="1" dirty="0" smtClean="0"/>
              <a:t>Sistema </a:t>
            </a:r>
            <a:r>
              <a:rPr lang="es-CL" sz="2000" b="1" dirty="0" err="1" smtClean="0"/>
              <a:t>Strahler</a:t>
            </a:r>
            <a:r>
              <a:rPr lang="es-CL" sz="2000" b="1" dirty="0" smtClean="0"/>
              <a:t>: </a:t>
            </a:r>
            <a:r>
              <a:rPr lang="es-CL" sz="2000" dirty="0" smtClean="0"/>
              <a:t>Los segmentos de cabecera más pequeños son asignados con orden 1. Si dos corrientes de orden 1 se unen, pasan a formar una corriente de orden 2. el orden 3 aparece solo cuando se juntan dos de orden 2.</a:t>
            </a:r>
            <a:endParaRPr lang="es-CL" sz="200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268760"/>
            <a:ext cx="3709869" cy="496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908720"/>
            <a:ext cx="4896544" cy="5130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7 Rectángulo"/>
          <p:cNvSpPr/>
          <p:nvPr/>
        </p:nvSpPr>
        <p:spPr>
          <a:xfrm>
            <a:off x="5039544" y="908720"/>
            <a:ext cx="41044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sz="1400" i="1" dirty="0" smtClean="0"/>
              <a:t>Resultado de la aplicación del modelo informático</a:t>
            </a:r>
            <a:endParaRPr lang="es-CL" sz="1400" i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580112" y="5589240"/>
            <a:ext cx="252028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dirty="0" smtClean="0"/>
              <a:t>Límite de cuencas</a:t>
            </a:r>
          </a:p>
          <a:p>
            <a:r>
              <a:rPr lang="es-CL" dirty="0" smtClean="0"/>
              <a:t>Drenaje</a:t>
            </a:r>
            <a:endParaRPr lang="es-CL" dirty="0"/>
          </a:p>
        </p:txBody>
      </p:sp>
      <p:cxnSp>
        <p:nvCxnSpPr>
          <p:cNvPr id="14" name="13 Conector recto"/>
          <p:cNvCxnSpPr/>
          <p:nvPr/>
        </p:nvCxnSpPr>
        <p:spPr>
          <a:xfrm>
            <a:off x="7435386" y="5784058"/>
            <a:ext cx="57606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7452320" y="6021288"/>
            <a:ext cx="576064" cy="0"/>
          </a:xfrm>
          <a:prstGeom prst="line">
            <a:avLst/>
          </a:prstGeom>
          <a:ln>
            <a:solidFill>
              <a:srgbClr val="0FF2FD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3" name="2 Rectángulo"/>
          <p:cNvSpPr/>
          <p:nvPr/>
        </p:nvSpPr>
        <p:spPr>
          <a:xfrm>
            <a:off x="2435329" y="188640"/>
            <a:ext cx="3878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2800" b="1" dirty="0" smtClean="0">
                <a:solidFill>
                  <a:schemeClr val="accent1">
                    <a:lumMod val="75000"/>
                  </a:schemeClr>
                </a:solidFill>
              </a:rPr>
              <a:t>Desarrollo Metodológico</a:t>
            </a:r>
          </a:p>
        </p:txBody>
      </p:sp>
      <p:pic>
        <p:nvPicPr>
          <p:cNvPr id="3074" name="Imagen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314912" cy="5026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1475656" y="980728"/>
            <a:ext cx="61926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i="1" dirty="0" smtClean="0"/>
              <a:t>Resultados del modelo computacional en zonas de valles</a:t>
            </a:r>
            <a:endParaRPr lang="es-CL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4098" name="Imagen 3"/>
          <p:cNvPicPr>
            <a:picLocks noChangeAspect="1" noChangeArrowheads="1"/>
          </p:cNvPicPr>
          <p:nvPr/>
        </p:nvPicPr>
        <p:blipFill>
          <a:blip r:embed="rId2" cstate="print"/>
          <a:srcRect l="20609" t="15587" r="1434" b="14297"/>
          <a:stretch>
            <a:fillRect/>
          </a:stretch>
        </p:blipFill>
        <p:spPr bwMode="auto">
          <a:xfrm>
            <a:off x="539552" y="1484784"/>
            <a:ext cx="8059657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Rectángulo"/>
          <p:cNvSpPr/>
          <p:nvPr/>
        </p:nvSpPr>
        <p:spPr>
          <a:xfrm>
            <a:off x="1547664" y="1052736"/>
            <a:ext cx="6336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L" i="1" dirty="0" smtClean="0"/>
              <a:t>Discordancia en zona de valle, entre el modelo y cuencas DGA</a:t>
            </a:r>
            <a:endParaRPr lang="es-CL" i="1" dirty="0"/>
          </a:p>
        </p:txBody>
      </p:sp>
      <p:sp>
        <p:nvSpPr>
          <p:cNvPr id="5" name="4 Rectángulo"/>
          <p:cNvSpPr/>
          <p:nvPr/>
        </p:nvSpPr>
        <p:spPr>
          <a:xfrm>
            <a:off x="2435329" y="188640"/>
            <a:ext cx="3878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2800" b="1" dirty="0" smtClean="0">
                <a:solidFill>
                  <a:schemeClr val="accent1">
                    <a:lumMod val="75000"/>
                  </a:schemeClr>
                </a:solidFill>
              </a:rPr>
              <a:t>Desarrollo Metodológico</a:t>
            </a:r>
          </a:p>
        </p:txBody>
      </p:sp>
      <p:sp>
        <p:nvSpPr>
          <p:cNvPr id="7" name="6 CuadroTexto"/>
          <p:cNvSpPr txBox="1"/>
          <p:nvPr/>
        </p:nvSpPr>
        <p:spPr>
          <a:xfrm>
            <a:off x="5796136" y="1844824"/>
            <a:ext cx="252028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CL" dirty="0" smtClean="0"/>
              <a:t>Cuenca Modelada</a:t>
            </a:r>
          </a:p>
          <a:p>
            <a:r>
              <a:rPr lang="es-CL" dirty="0" smtClean="0"/>
              <a:t>Cuenca BNA</a:t>
            </a:r>
            <a:endParaRPr lang="es-CL" dirty="0"/>
          </a:p>
        </p:txBody>
      </p:sp>
      <p:cxnSp>
        <p:nvCxnSpPr>
          <p:cNvPr id="8" name="7 Conector recto"/>
          <p:cNvCxnSpPr/>
          <p:nvPr/>
        </p:nvCxnSpPr>
        <p:spPr>
          <a:xfrm>
            <a:off x="7651410" y="2039642"/>
            <a:ext cx="576064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"/>
          <p:cNvCxnSpPr/>
          <p:nvPr/>
        </p:nvCxnSpPr>
        <p:spPr>
          <a:xfrm>
            <a:off x="7668344" y="2276872"/>
            <a:ext cx="576064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grpSp>
        <p:nvGrpSpPr>
          <p:cNvPr id="5122" name="35 Grupo"/>
          <p:cNvGrpSpPr>
            <a:grpSpLocks noChangeAspect="1"/>
          </p:cNvGrpSpPr>
          <p:nvPr/>
        </p:nvGrpSpPr>
        <p:grpSpPr bwMode="auto">
          <a:xfrm>
            <a:off x="2627784" y="1412776"/>
            <a:ext cx="6252389" cy="5080385"/>
            <a:chOff x="0" y="2593"/>
            <a:chExt cx="29975" cy="23028"/>
          </a:xfrm>
        </p:grpSpPr>
        <p:pic>
          <p:nvPicPr>
            <p:cNvPr id="33" name="Imagen 33"/>
            <p:cNvPicPr>
              <a:picLocks noChangeAspect="1"/>
            </p:cNvPicPr>
            <p:nvPr/>
          </p:nvPicPr>
          <p:blipFill>
            <a:blip r:embed="rId2" cstate="print"/>
            <a:srcRect t="10710" r="32011" b="4791"/>
            <a:stretch>
              <a:fillRect/>
            </a:stretch>
          </p:blipFill>
          <p:spPr bwMode="auto">
            <a:xfrm>
              <a:off x="3452" y="2593"/>
              <a:ext cx="26523" cy="23028"/>
            </a:xfrm>
            <a:prstGeom prst="rect">
              <a:avLst/>
            </a:prstGeom>
            <a:noFill/>
          </p:spPr>
        </p:pic>
        <p:sp>
          <p:nvSpPr>
            <p:cNvPr id="34" name="34 Elipse"/>
            <p:cNvSpPr>
              <a:spLocks noChangeArrowheads="1"/>
            </p:cNvSpPr>
            <p:nvPr/>
          </p:nvSpPr>
          <p:spPr bwMode="auto">
            <a:xfrm>
              <a:off x="0" y="9322"/>
              <a:ext cx="18288" cy="13419"/>
            </a:xfrm>
            <a:prstGeom prst="ellipse">
              <a:avLst/>
            </a:prstGeom>
            <a:noFill/>
            <a:ln w="25400">
              <a:solidFill>
                <a:srgbClr val="FFFF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endParaRPr lang="es-CL"/>
            </a:p>
          </p:txBody>
        </p:sp>
      </p:grpSp>
      <p:sp>
        <p:nvSpPr>
          <p:cNvPr id="6" name="5 Rectángulo"/>
          <p:cNvSpPr/>
          <p:nvPr/>
        </p:nvSpPr>
        <p:spPr>
          <a:xfrm>
            <a:off x="2435329" y="188640"/>
            <a:ext cx="3878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2800" b="1" dirty="0" smtClean="0">
                <a:solidFill>
                  <a:schemeClr val="accent1">
                    <a:lumMod val="75000"/>
                  </a:schemeClr>
                </a:solidFill>
              </a:rPr>
              <a:t>Desarrollo Metodológico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4081017" y="848326"/>
            <a:ext cx="405559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CL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mbria" pitchFamily="18" charset="0"/>
                <a:cs typeface="Kalinga" pitchFamily="34" charset="0"/>
              </a:rPr>
              <a:t>Nueva sub división, cuencas DGA en negro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s-CL" sz="1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Cambria" pitchFamily="18" charset="0"/>
                <a:cs typeface="Kalinga" pitchFamily="34" charset="0"/>
              </a:rPr>
              <a:t>  </a:t>
            </a:r>
            <a:r>
              <a:rPr lang="es-CL" sz="1400" i="1" dirty="0" smtClean="0">
                <a:latin typeface="Verdana" pitchFamily="34" charset="0"/>
                <a:ea typeface="Cambria" pitchFamily="18" charset="0"/>
                <a:cs typeface="Kalinga" pitchFamily="34" charset="0"/>
              </a:rPr>
              <a:t>y en rojo la subdivisión propuesta.</a:t>
            </a:r>
            <a:endParaRPr kumimoji="0" lang="es-CL" sz="2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149424"/>
            <a:ext cx="1107996" cy="615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L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es-CL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es-CL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Cambria" pitchFamily="18" charset="0"/>
                <a:cs typeface="Kalinga" pitchFamily="34" charset="0"/>
              </a:rPr>
              <a:t>	</a:t>
            </a:r>
            <a:endParaRPr kumimoji="0" lang="es-CL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10 Rectángulo"/>
          <p:cNvSpPr/>
          <p:nvPr/>
        </p:nvSpPr>
        <p:spPr>
          <a:xfrm>
            <a:off x="179512" y="1268760"/>
            <a:ext cx="302433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 smtClean="0"/>
              <a:t>2</a:t>
            </a:r>
            <a:r>
              <a:rPr lang="es-CL" b="1" baseline="30000" dirty="0" smtClean="0"/>
              <a:t>a</a:t>
            </a:r>
            <a:r>
              <a:rPr lang="es-CL" b="1" dirty="0" smtClean="0"/>
              <a:t> etapa:  </a:t>
            </a:r>
            <a:r>
              <a:rPr lang="es-CL" dirty="0" smtClean="0"/>
              <a:t>Proponer nuevas subdivisiones de cuencas y sub-cuencas, usando criterios hidrográficos .</a:t>
            </a:r>
          </a:p>
        </p:txBody>
      </p:sp>
      <p:sp>
        <p:nvSpPr>
          <p:cNvPr id="12" name="11 CuadroTexto"/>
          <p:cNvSpPr txBox="1"/>
          <p:nvPr/>
        </p:nvSpPr>
        <p:spPr>
          <a:xfrm>
            <a:off x="107504" y="3212976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dirty="0" smtClean="0"/>
              <a:t>Trazado DGA</a:t>
            </a:r>
          </a:p>
          <a:p>
            <a:endParaRPr lang="es-CL" dirty="0" smtClean="0"/>
          </a:p>
          <a:p>
            <a:r>
              <a:rPr lang="es-CL" dirty="0" smtClean="0"/>
              <a:t>Trazado Propuesto</a:t>
            </a:r>
            <a:endParaRPr lang="es-CL" dirty="0"/>
          </a:p>
        </p:txBody>
      </p:sp>
      <p:cxnSp>
        <p:nvCxnSpPr>
          <p:cNvPr id="14" name="13 Conector recto"/>
          <p:cNvCxnSpPr/>
          <p:nvPr/>
        </p:nvCxnSpPr>
        <p:spPr>
          <a:xfrm>
            <a:off x="2123728" y="3356992"/>
            <a:ext cx="64807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"/>
          <p:cNvCxnSpPr/>
          <p:nvPr/>
        </p:nvCxnSpPr>
        <p:spPr>
          <a:xfrm>
            <a:off x="2123728" y="3933056"/>
            <a:ext cx="64807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3" name="2 Rectángulo"/>
          <p:cNvSpPr/>
          <p:nvPr/>
        </p:nvSpPr>
        <p:spPr>
          <a:xfrm>
            <a:off x="179512" y="1268760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 smtClean="0"/>
              <a:t>3</a:t>
            </a:r>
            <a:r>
              <a:rPr lang="es-CL" b="1" baseline="30000" dirty="0" smtClean="0"/>
              <a:t>a</a:t>
            </a:r>
            <a:r>
              <a:rPr lang="es-CL" b="1" dirty="0" smtClean="0"/>
              <a:t> etapa:  </a:t>
            </a:r>
            <a:r>
              <a:rPr lang="es-CL" dirty="0" smtClean="0"/>
              <a:t>corrección de los trazados BNA usando el modelo:</a:t>
            </a:r>
          </a:p>
          <a:p>
            <a:pPr algn="just"/>
            <a:endParaRPr lang="es-CL" dirty="0" smtClean="0"/>
          </a:p>
          <a:p>
            <a:pPr algn="just">
              <a:buFont typeface="Arial" pitchFamily="34" charset="0"/>
              <a:buChar char="•"/>
            </a:pPr>
            <a:r>
              <a:rPr lang="es-CL" dirty="0" smtClean="0"/>
              <a:t>  Coincidencia con las cumbres.</a:t>
            </a:r>
          </a:p>
          <a:p>
            <a:pPr algn="just">
              <a:buFont typeface="Arial" pitchFamily="34" charset="0"/>
              <a:buChar char="•"/>
            </a:pPr>
            <a:r>
              <a:rPr lang="es-CL" dirty="0" smtClean="0"/>
              <a:t>  Situaciones especiales en el límite</a:t>
            </a:r>
          </a:p>
          <a:p>
            <a:pPr algn="just"/>
            <a:r>
              <a:rPr lang="es-CL" dirty="0" smtClean="0"/>
              <a:t>   internacional.</a:t>
            </a:r>
          </a:p>
          <a:p>
            <a:pPr algn="just">
              <a:buFont typeface="Arial" pitchFamily="34" charset="0"/>
              <a:buChar char="•"/>
            </a:pPr>
            <a:r>
              <a:rPr lang="es-CL" dirty="0" smtClean="0"/>
              <a:t>  Divisoria de cuencas en los valles</a:t>
            </a:r>
          </a:p>
          <a:p>
            <a:pPr algn="just"/>
            <a:endParaRPr lang="es-CL" dirty="0" smtClean="0"/>
          </a:p>
        </p:txBody>
      </p:sp>
      <p:pic>
        <p:nvPicPr>
          <p:cNvPr id="6145" name="Imagen 1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1412776"/>
            <a:ext cx="4457700" cy="2978150"/>
          </a:xfrm>
          <a:prstGeom prst="rect">
            <a:avLst/>
          </a:prstGeom>
          <a:noFill/>
          <a:ln w="9525">
            <a:solidFill>
              <a:srgbClr val="0D0D0D"/>
            </a:solidFill>
            <a:miter lim="800000"/>
            <a:headEnd/>
            <a:tailEnd/>
          </a:ln>
        </p:spPr>
      </p:pic>
      <p:sp>
        <p:nvSpPr>
          <p:cNvPr id="5" name="4 Rectángulo"/>
          <p:cNvSpPr/>
          <p:nvPr/>
        </p:nvSpPr>
        <p:spPr>
          <a:xfrm>
            <a:off x="4283968" y="90872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sz="1400" i="1" dirty="0" smtClean="0"/>
              <a:t>Esquema que representa situación especial en el límite internacional.</a:t>
            </a:r>
            <a:endParaRPr lang="es-CL" sz="1400" i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4509120"/>
            <a:ext cx="496855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Rectángulo"/>
          <p:cNvSpPr/>
          <p:nvPr/>
        </p:nvSpPr>
        <p:spPr>
          <a:xfrm>
            <a:off x="2435329" y="188640"/>
            <a:ext cx="3878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2800" b="1" dirty="0" smtClean="0">
                <a:solidFill>
                  <a:schemeClr val="accent1">
                    <a:lumMod val="75000"/>
                  </a:schemeClr>
                </a:solidFill>
              </a:rPr>
              <a:t>Desarrollo Metodológico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3" y="4509120"/>
            <a:ext cx="3561477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CuadroTexto"/>
          <p:cNvSpPr txBox="1"/>
          <p:nvPr/>
        </p:nvSpPr>
        <p:spPr>
          <a:xfrm>
            <a:off x="251520" y="4149080"/>
            <a:ext cx="49685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L" sz="1600" i="1" dirty="0" smtClean="0"/>
              <a:t>Trazado DGA              Trazado Modelo</a:t>
            </a:r>
            <a:endParaRPr lang="es-CL" sz="1600" i="1" dirty="0"/>
          </a:p>
        </p:txBody>
      </p:sp>
      <p:cxnSp>
        <p:nvCxnSpPr>
          <p:cNvPr id="11" name="10 Conector recto"/>
          <p:cNvCxnSpPr/>
          <p:nvPr/>
        </p:nvCxnSpPr>
        <p:spPr>
          <a:xfrm>
            <a:off x="1475656" y="4293096"/>
            <a:ext cx="432048" cy="0"/>
          </a:xfrm>
          <a:prstGeom prst="line">
            <a:avLst/>
          </a:prstGeom>
          <a:ln>
            <a:solidFill>
              <a:srgbClr val="F418DA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"/>
          <p:cNvCxnSpPr/>
          <p:nvPr/>
        </p:nvCxnSpPr>
        <p:spPr>
          <a:xfrm>
            <a:off x="3491880" y="4293096"/>
            <a:ext cx="432048" cy="0"/>
          </a:xfrm>
          <a:prstGeom prst="line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13 Rectángulo"/>
          <p:cNvSpPr/>
          <p:nvPr/>
        </p:nvSpPr>
        <p:spPr>
          <a:xfrm>
            <a:off x="7092280" y="6237312"/>
            <a:ext cx="2051720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s-CL" sz="1600" i="1" dirty="0" smtClean="0"/>
              <a:t>Trazado DGA</a:t>
            </a:r>
            <a:r>
              <a:rPr lang="es-CL" i="1" dirty="0" smtClean="0"/>
              <a:t> </a:t>
            </a:r>
            <a:endParaRPr lang="es-CL" dirty="0"/>
          </a:p>
        </p:txBody>
      </p:sp>
      <p:cxnSp>
        <p:nvCxnSpPr>
          <p:cNvPr id="15" name="14 Conector recto"/>
          <p:cNvCxnSpPr/>
          <p:nvPr/>
        </p:nvCxnSpPr>
        <p:spPr>
          <a:xfrm>
            <a:off x="8354556" y="6419468"/>
            <a:ext cx="432048" cy="0"/>
          </a:xfrm>
          <a:prstGeom prst="line">
            <a:avLst/>
          </a:prstGeom>
          <a:ln>
            <a:solidFill>
              <a:srgbClr val="0DFF35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3C8221DB-0A8B-451B-BCA1-318F8C7FF13A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sp>
        <p:nvSpPr>
          <p:cNvPr id="3" name="2 Rectángulo"/>
          <p:cNvSpPr/>
          <p:nvPr/>
        </p:nvSpPr>
        <p:spPr>
          <a:xfrm>
            <a:off x="179512" y="1124744"/>
            <a:ext cx="4104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L" b="1" dirty="0" smtClean="0"/>
              <a:t>4</a:t>
            </a:r>
            <a:r>
              <a:rPr lang="es-CL" b="1" baseline="30000" dirty="0" smtClean="0"/>
              <a:t>a</a:t>
            </a:r>
            <a:r>
              <a:rPr lang="es-CL" b="1" dirty="0" smtClean="0"/>
              <a:t> etapa:  </a:t>
            </a:r>
            <a:r>
              <a:rPr lang="es-CL" dirty="0" smtClean="0"/>
              <a:t>corrección de la base de datos.</a:t>
            </a:r>
          </a:p>
          <a:p>
            <a:pPr algn="just"/>
            <a:endParaRPr lang="es-CL" dirty="0" smtClean="0"/>
          </a:p>
          <a:p>
            <a:pPr algn="just">
              <a:buFont typeface="Arial" pitchFamily="34" charset="0"/>
              <a:buChar char="•"/>
            </a:pPr>
            <a:r>
              <a:rPr lang="es-CL" dirty="0" smtClean="0"/>
              <a:t>  Codificación UTF8, permite acentos y Ñ.</a:t>
            </a:r>
          </a:p>
          <a:p>
            <a:pPr algn="just"/>
            <a:endParaRPr lang="es-CL" dirty="0" smtClean="0"/>
          </a:p>
          <a:p>
            <a:pPr algn="just">
              <a:buFont typeface="Arial" pitchFamily="34" charset="0"/>
              <a:buChar char="•"/>
            </a:pPr>
            <a:r>
              <a:rPr lang="es-CL" dirty="0" smtClean="0"/>
              <a:t>  Creación de un código de identificación de las cuencas, que funcione como base de datos de tipo jerárquico.</a:t>
            </a:r>
          </a:p>
          <a:p>
            <a:pPr algn="just"/>
            <a:endParaRPr lang="es-CL" dirty="0" smtClean="0"/>
          </a:p>
        </p:txBody>
      </p:sp>
      <p:sp>
        <p:nvSpPr>
          <p:cNvPr id="5" name="4 Rectángulo"/>
          <p:cNvSpPr/>
          <p:nvPr/>
        </p:nvSpPr>
        <p:spPr>
          <a:xfrm>
            <a:off x="539552" y="4672561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L" i="1" dirty="0" smtClean="0"/>
              <a:t>Sistema de código de tipo jerárquico, definido como campo </a:t>
            </a:r>
            <a:r>
              <a:rPr lang="es-CL" i="1" dirty="0" err="1" smtClean="0"/>
              <a:t>String</a:t>
            </a:r>
            <a:r>
              <a:rPr lang="es-CL" i="1" dirty="0" smtClean="0"/>
              <a:t> o de caracteres</a:t>
            </a:r>
            <a:endParaRPr lang="es-CL" i="1" dirty="0"/>
          </a:p>
        </p:txBody>
      </p:sp>
      <p:sp>
        <p:nvSpPr>
          <p:cNvPr id="7" name="6 Rectángulo"/>
          <p:cNvSpPr/>
          <p:nvPr/>
        </p:nvSpPr>
        <p:spPr>
          <a:xfrm>
            <a:off x="2435329" y="188640"/>
            <a:ext cx="387875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s-CL" sz="2800" b="1" dirty="0" smtClean="0">
                <a:solidFill>
                  <a:schemeClr val="accent1">
                    <a:lumMod val="75000"/>
                  </a:schemeClr>
                </a:solidFill>
              </a:rPr>
              <a:t>Desarrollo Metodológico</a:t>
            </a:r>
          </a:p>
        </p:txBody>
      </p:sp>
      <p:sp>
        <p:nvSpPr>
          <p:cNvPr id="14" name="13 Rectángulo"/>
          <p:cNvSpPr/>
          <p:nvPr/>
        </p:nvSpPr>
        <p:spPr>
          <a:xfrm>
            <a:off x="4355976" y="980728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L" sz="1400" i="1" dirty="0" smtClean="0"/>
              <a:t>Resultado final de los trazados y los códigos asignados</a:t>
            </a:r>
            <a:endParaRPr lang="es-CL" sz="1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1276" t="34604" r="53403" b="15707"/>
          <a:stretch/>
        </p:blipFill>
        <p:spPr bwMode="auto">
          <a:xfrm>
            <a:off x="4589748" y="1301612"/>
            <a:ext cx="4104456" cy="32464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165496" y="5041893"/>
            <a:ext cx="91987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dirty="0"/>
              <a:t> </a:t>
            </a:r>
            <a:r>
              <a:rPr lang="es-ES" sz="2000" dirty="0" smtClean="0"/>
              <a:t>    </a:t>
            </a:r>
            <a:r>
              <a:rPr lang="es-ES" sz="2800" b="1" dirty="0" smtClean="0"/>
              <a:t>07	     02	      00	             32	        02</a:t>
            </a:r>
            <a:r>
              <a:rPr lang="es-ES" sz="2800" b="1" dirty="0"/>
              <a:t> </a:t>
            </a:r>
            <a:r>
              <a:rPr lang="es-ES" sz="2800" b="1" dirty="0" smtClean="0"/>
              <a:t>       2          1         8</a:t>
            </a:r>
          </a:p>
          <a:p>
            <a:r>
              <a:rPr lang="es-ES" sz="2000" b="1" dirty="0" smtClean="0"/>
              <a:t>Región	Cuenca	 </a:t>
            </a:r>
            <a:r>
              <a:rPr lang="es-ES" sz="2000" b="1" dirty="0" err="1" smtClean="0"/>
              <a:t>Subcuenca</a:t>
            </a:r>
            <a:r>
              <a:rPr lang="es-ES" sz="2000" b="1" dirty="0" smtClean="0"/>
              <a:t>    Sub-</a:t>
            </a:r>
            <a:r>
              <a:rPr lang="es-ES" sz="2000" b="1" dirty="0" err="1" smtClean="0"/>
              <a:t>subcuenca</a:t>
            </a:r>
            <a:r>
              <a:rPr lang="es-ES" sz="2000" b="1" dirty="0" smtClean="0"/>
              <a:t>    Nivel 4    Nivel 5    Nivel 6    Nivel 7	</a:t>
            </a:r>
            <a:endParaRPr lang="es-E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obierno2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gobierno2</Template>
  <TotalTime>12245</TotalTime>
  <Words>579</Words>
  <Application>Microsoft Office PowerPoint</Application>
  <PresentationFormat>Presentación en pantalla (4:3)</PresentationFormat>
  <Paragraphs>105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3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gobierno2</vt:lpstr>
      <vt:lpstr>1_Office Theme</vt:lpstr>
      <vt:lpstr>2_Office Theme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</vt:vector>
  </TitlesOfParts>
  <Company>ciren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nn</dc:creator>
  <cp:lastModifiedBy>a</cp:lastModifiedBy>
  <cp:revision>702</cp:revision>
  <dcterms:created xsi:type="dcterms:W3CDTF">2011-11-30T08:11:13Z</dcterms:created>
  <dcterms:modified xsi:type="dcterms:W3CDTF">2016-05-09T12:51:41Z</dcterms:modified>
</cp:coreProperties>
</file>