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2" r:id="rId1"/>
    <p:sldMasterId id="2147483667" r:id="rId2"/>
    <p:sldMasterId id="2147483679" r:id="rId3"/>
  </p:sldMasterIdLst>
  <p:notesMasterIdLst>
    <p:notesMasterId r:id="rId26"/>
  </p:notesMasterIdLst>
  <p:sldIdLst>
    <p:sldId id="490" r:id="rId4"/>
    <p:sldId id="730" r:id="rId5"/>
    <p:sldId id="765" r:id="rId6"/>
    <p:sldId id="767" r:id="rId7"/>
    <p:sldId id="768" r:id="rId8"/>
    <p:sldId id="769" r:id="rId9"/>
    <p:sldId id="770" r:id="rId10"/>
    <p:sldId id="771" r:id="rId11"/>
    <p:sldId id="772" r:id="rId12"/>
    <p:sldId id="773" r:id="rId13"/>
    <p:sldId id="774" r:id="rId14"/>
    <p:sldId id="776" r:id="rId15"/>
    <p:sldId id="775" r:id="rId16"/>
    <p:sldId id="777" r:id="rId17"/>
    <p:sldId id="778" r:id="rId18"/>
    <p:sldId id="779" r:id="rId19"/>
    <p:sldId id="780" r:id="rId20"/>
    <p:sldId id="781" r:id="rId21"/>
    <p:sldId id="782" r:id="rId22"/>
    <p:sldId id="783" r:id="rId23"/>
    <p:sldId id="784" r:id="rId24"/>
    <p:sldId id="785" r:id="rId25"/>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1FF8"/>
    <a:srgbClr val="0FF2FD"/>
    <a:srgbClr val="0DFF35"/>
    <a:srgbClr val="F418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72" autoAdjust="0"/>
    <p:restoredTop sz="92597" autoAdjust="0"/>
  </p:normalViewPr>
  <p:slideViewPr>
    <p:cSldViewPr>
      <p:cViewPr varScale="1">
        <p:scale>
          <a:sx n="74" d="100"/>
          <a:sy n="74" d="100"/>
        </p:scale>
        <p:origin x="-1254" y="-90"/>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931226-5F62-4A08-B7CF-26EE5DF29ADA}" type="datetimeFigureOut">
              <a:rPr lang="es-CL" smtClean="0"/>
              <a:pPr/>
              <a:t>12-04-2016</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998062-6150-45E1-AC9D-0946955E04C9}" type="slidenum">
              <a:rPr lang="es-CL" smtClean="0"/>
              <a:pPr/>
              <a:t>‹Nº›</a:t>
            </a:fld>
            <a:endParaRPr lang="es-CL"/>
          </a:p>
        </p:txBody>
      </p:sp>
    </p:spTree>
    <p:extLst>
      <p:ext uri="{BB962C8B-B14F-4D97-AF65-F5344CB8AC3E}">
        <p14:creationId xmlns:p14="http://schemas.microsoft.com/office/powerpoint/2010/main" val="2326166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9998062-6150-45E1-AC9D-0946955E04C9}" type="slidenum">
              <a:rPr lang="es-CL" smtClean="0"/>
              <a:pPr/>
              <a:t>1</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0"/>
            <a:ext cx="7772400" cy="936625"/>
          </a:xfrm>
          <a:prstGeom prst="rect">
            <a:avLst/>
          </a:prstGeom>
        </p:spPr>
        <p:txBody>
          <a:bodyPr/>
          <a:lstStyle>
            <a:lvl1pPr marL="0" marR="0" indent="0" algn="l" defTabSz="457200" rtl="0" eaLnBrk="1" fontAlgn="auto" latinLnBrk="0" hangingPunct="1">
              <a:lnSpc>
                <a:spcPct val="100000"/>
              </a:lnSpc>
              <a:spcBef>
                <a:spcPct val="0"/>
              </a:spcBef>
              <a:spcAft>
                <a:spcPts val="0"/>
              </a:spcAft>
              <a:tabLst/>
              <a:defRPr sz="4400"/>
            </a:lvl1pPr>
          </a:lstStyle>
          <a:p>
            <a:pPr lvl="0"/>
            <a:r>
              <a:rPr lang="es-ES" noProof="0" smtClean="0"/>
              <a:t>Haga clic para modificar el estilo de título del patrón</a:t>
            </a:r>
            <a:endParaRPr lang="en-US" noProof="0" dirty="0" smtClean="0"/>
          </a:p>
        </p:txBody>
      </p:sp>
      <p:sp>
        <p:nvSpPr>
          <p:cNvPr id="3" name="Subtitle 2"/>
          <p:cNvSpPr>
            <a:spLocks noGrp="1"/>
          </p:cNvSpPr>
          <p:nvPr>
            <p:ph type="subTitle" idx="1"/>
          </p:nvPr>
        </p:nvSpPr>
        <p:spPr>
          <a:xfrm>
            <a:off x="457200" y="2590800"/>
            <a:ext cx="6400800" cy="609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3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s-ES" noProof="0" smtClean="0"/>
              <a:t>Haga clic para modificar el estilo de subtítulo del patrón</a:t>
            </a:r>
            <a:endParaRPr lang="en-US" noProof="0" dirty="0" smtClean="0"/>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138E01EF-C06A-45F9-A385-2488F945D938}"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Footer Placeholder 3"/>
          <p:cNvSpPr>
            <a:spLocks noGrp="1"/>
          </p:cNvSpPr>
          <p:nvPr>
            <p:ph type="ftr" sz="quarter" idx="10"/>
          </p:nvPr>
        </p:nvSpPr>
        <p:spPr/>
        <p:txBody>
          <a:bodyPr/>
          <a:lstStyle>
            <a:lvl1pPr>
              <a:defRPr/>
            </a:lvl1pPr>
          </a:lstStyle>
          <a:p>
            <a:pPr>
              <a:defRPr/>
            </a:pPr>
            <a:endParaRPr lang="es-ES"/>
          </a:p>
        </p:txBody>
      </p:sp>
      <p:sp>
        <p:nvSpPr>
          <p:cNvPr id="4" name="Slide Number Placeholder 4"/>
          <p:cNvSpPr>
            <a:spLocks noGrp="1"/>
          </p:cNvSpPr>
          <p:nvPr>
            <p:ph type="sldNum" sz="quarter" idx="11"/>
          </p:nvPr>
        </p:nvSpPr>
        <p:spPr/>
        <p:txBody>
          <a:bodyPr/>
          <a:lstStyle>
            <a:lvl1pPr>
              <a:defRPr/>
            </a:lvl1pPr>
          </a:lstStyle>
          <a:p>
            <a:pPr>
              <a:defRPr/>
            </a:pPr>
            <a:fld id="{0B54886C-D31F-49FA-8018-77DD56FE63CB}"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endParaRPr lang="es-ES"/>
          </a:p>
        </p:txBody>
      </p:sp>
      <p:sp>
        <p:nvSpPr>
          <p:cNvPr id="3" name="Slide Number Placeholder 3"/>
          <p:cNvSpPr>
            <a:spLocks noGrp="1"/>
          </p:cNvSpPr>
          <p:nvPr>
            <p:ph type="sldNum" sz="quarter" idx="11"/>
          </p:nvPr>
        </p:nvSpPr>
        <p:spPr/>
        <p:txBody>
          <a:bodyPr/>
          <a:lstStyle>
            <a:lvl1pPr>
              <a:defRPr/>
            </a:lvl1pPr>
          </a:lstStyle>
          <a:p>
            <a:pPr>
              <a:defRPr/>
            </a:pPr>
            <a:fld id="{3C8221DB-0A8B-451B-BCA1-318F8C7FF13A}"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Footer Placeholder 5"/>
          <p:cNvSpPr>
            <a:spLocks noGrp="1"/>
          </p:cNvSpPr>
          <p:nvPr>
            <p:ph type="ftr" sz="quarter" idx="10"/>
          </p:nvPr>
        </p:nvSpPr>
        <p:spPr/>
        <p:txBody>
          <a:bodyPr/>
          <a:lstStyle>
            <a:lvl1pPr>
              <a:defRPr/>
            </a:lvl1pPr>
          </a:lstStyle>
          <a:p>
            <a:pPr>
              <a:defRPr/>
            </a:pPr>
            <a:endParaRPr lang="es-ES"/>
          </a:p>
        </p:txBody>
      </p:sp>
      <p:sp>
        <p:nvSpPr>
          <p:cNvPr id="6" name="Slide Number Placeholder 6"/>
          <p:cNvSpPr>
            <a:spLocks noGrp="1"/>
          </p:cNvSpPr>
          <p:nvPr>
            <p:ph type="sldNum" sz="quarter" idx="11"/>
          </p:nvPr>
        </p:nvSpPr>
        <p:spPr/>
        <p:txBody>
          <a:bodyPr/>
          <a:lstStyle>
            <a:lvl1pPr>
              <a:defRPr/>
            </a:lvl1pPr>
          </a:lstStyle>
          <a:p>
            <a:pPr>
              <a:defRPr/>
            </a:pPr>
            <a:fld id="{3FF2EC8D-4529-47FE-B7F4-004292F7829C}" type="slidenum">
              <a:rPr lang="en-US"/>
              <a:pPr>
                <a:defRPr/>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Footer Placeholder 5"/>
          <p:cNvSpPr>
            <a:spLocks noGrp="1"/>
          </p:cNvSpPr>
          <p:nvPr>
            <p:ph type="ftr" sz="quarter" idx="10"/>
          </p:nvPr>
        </p:nvSpPr>
        <p:spPr/>
        <p:txBody>
          <a:bodyPr/>
          <a:lstStyle>
            <a:lvl1pPr>
              <a:defRPr/>
            </a:lvl1pPr>
          </a:lstStyle>
          <a:p>
            <a:pPr>
              <a:defRPr/>
            </a:pPr>
            <a:endParaRPr lang="es-ES"/>
          </a:p>
        </p:txBody>
      </p:sp>
      <p:sp>
        <p:nvSpPr>
          <p:cNvPr id="6" name="Slide Number Placeholder 6"/>
          <p:cNvSpPr>
            <a:spLocks noGrp="1"/>
          </p:cNvSpPr>
          <p:nvPr>
            <p:ph type="sldNum" sz="quarter" idx="11"/>
          </p:nvPr>
        </p:nvSpPr>
        <p:spPr/>
        <p:txBody>
          <a:bodyPr/>
          <a:lstStyle>
            <a:lvl1pPr>
              <a:defRPr/>
            </a:lvl1pPr>
          </a:lstStyle>
          <a:p>
            <a:pPr>
              <a:defRPr/>
            </a:pPr>
            <a:fld id="{EE04CACE-EC5F-4715-B0FF-DD1FFDCEB108}" type="slidenum">
              <a:rPr lang="en-US"/>
              <a:pPr>
                <a:defRPr/>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s-ES"/>
          </a:p>
        </p:txBody>
      </p:sp>
      <p:sp>
        <p:nvSpPr>
          <p:cNvPr id="5" name="Slide Number Placeholder 5"/>
          <p:cNvSpPr>
            <a:spLocks noGrp="1"/>
          </p:cNvSpPr>
          <p:nvPr>
            <p:ph type="sldNum" sz="quarter" idx="11"/>
          </p:nvPr>
        </p:nvSpPr>
        <p:spPr/>
        <p:txBody>
          <a:bodyPr/>
          <a:lstStyle>
            <a:lvl1pPr>
              <a:defRPr/>
            </a:lvl1pPr>
          </a:lstStyle>
          <a:p>
            <a:pPr>
              <a:defRPr/>
            </a:pPr>
            <a:fld id="{59585B77-BBC2-479F-8118-64CD13332557}" type="slidenum">
              <a:rPr lang="en-US"/>
              <a:pPr>
                <a:defRPr/>
              </a:pPr>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54102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s-ES"/>
          </a:p>
        </p:txBody>
      </p:sp>
      <p:sp>
        <p:nvSpPr>
          <p:cNvPr id="5" name="Slide Number Placeholder 5"/>
          <p:cNvSpPr>
            <a:spLocks noGrp="1"/>
          </p:cNvSpPr>
          <p:nvPr>
            <p:ph type="sldNum" sz="quarter" idx="11"/>
          </p:nvPr>
        </p:nvSpPr>
        <p:spPr/>
        <p:txBody>
          <a:bodyPr/>
          <a:lstStyle>
            <a:lvl1pPr>
              <a:defRPr/>
            </a:lvl1pPr>
          </a:lstStyle>
          <a:p>
            <a:pPr>
              <a:defRPr/>
            </a:pPr>
            <a:fld id="{6EBD57AE-8C05-4EEA-BAFF-7B3EE36F46B8}" type="slidenum">
              <a:rPr lang="en-US"/>
              <a:pPr>
                <a:defRPr/>
              </a:pPr>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7FCA7A85-849F-4702-98C0-E24D6C2841BD}" type="slidenum">
              <a:rPr lang="en-US"/>
              <a:pPr>
                <a:defRPr/>
              </a:pPr>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A7F9530D-7A76-440B-B7CF-B521657C5D77}" type="slidenum">
              <a:rPr lang="en-US"/>
              <a:pPr>
                <a:defRPr/>
              </a:pPr>
              <a:t>‹Nº›</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D85FFDEC-5292-4660-9741-FE162B9F10C7}" type="slidenum">
              <a:rPr lang="en-US"/>
              <a:pPr>
                <a:defRPr/>
              </a:pPr>
              <a:t>‹Nº›</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D99FC4C8-0A65-4DF3-951F-449798E692FE}"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endParaRPr lang="es-CL"/>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fld id="{0A401355-7D70-4F69-9341-5EDBA61385CD}" type="slidenum">
              <a:rPr lang="es-CL" smtClean="0"/>
              <a:pPr/>
              <a:t>‹Nº›</a:t>
            </a:fld>
            <a:endParaRPr lang="es-CL"/>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A7E066FA-8715-45A4-B911-FD0AC2F851D7}" type="slidenum">
              <a:rPr lang="en-US"/>
              <a:pPr>
                <a:defRPr/>
              </a:pPr>
              <a:t>‹Nº›</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2F7BB608-BA03-4C43-9483-FF2C4C8E780E}" type="slidenum">
              <a:rPr lang="en-US"/>
              <a:pPr>
                <a:defRPr/>
              </a:pPr>
              <a:t>‹Nº›</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F74C3BED-5B1B-45BD-B17E-91DB8B721D28}" type="slidenum">
              <a:rPr lang="en-US"/>
              <a:pPr>
                <a:defRPr/>
              </a:pPr>
              <a:t>‹Nº›</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440B40A6-FC9D-4BF7-B01E-7F4124CACC6D}" type="slidenum">
              <a:rPr lang="en-US"/>
              <a:pPr>
                <a:defRPr/>
              </a:pPr>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AE5F200D-42D7-4EE0-A564-468946ED1D2E}" type="slidenum">
              <a:rPr lang="en-US"/>
              <a:pPr>
                <a:defRPr/>
              </a:pPr>
              <a:t>‹Nº›</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150433ED-669F-4B72-918B-6B03E127D5A1}" type="slidenum">
              <a:rPr lang="en-US"/>
              <a:pPr>
                <a:defRPr/>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6E9B1349-5613-4C5D-983F-0CD81AC80C63}"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endParaRPr lang="es-CL"/>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fld id="{0A401355-7D70-4F69-9341-5EDBA61385CD}"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endParaRPr lang="es-CL"/>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endParaRPr lang="es-CL"/>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fld id="{0A401355-7D70-4F69-9341-5EDBA61385CD}"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85101C20-4A0D-46A9-A410-48AD1C3FC043}"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389CBE53-BB61-4F4C-AFDA-AC1C09DFA4EC}"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BCA49BA8-F43E-4069-AD76-26B1505F4F7A}"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s-ES"/>
          </a:p>
        </p:txBody>
      </p:sp>
      <p:sp>
        <p:nvSpPr>
          <p:cNvPr id="7" name="Slide Number Placeholder 6"/>
          <p:cNvSpPr>
            <a:spLocks noGrp="1"/>
          </p:cNvSpPr>
          <p:nvPr>
            <p:ph type="sldNum" sz="quarter" idx="12"/>
          </p:nvPr>
        </p:nvSpPr>
        <p:spPr/>
        <p:txBody>
          <a:bodyPr/>
          <a:lstStyle>
            <a:lvl1pPr>
              <a:defRPr/>
            </a:lvl1pPr>
          </a:lstStyle>
          <a:p>
            <a:pPr>
              <a:defRPr/>
            </a:pPr>
            <a:fld id="{F5A63E90-AF2E-4B38-A477-6C0DB4E8ADE9}"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535113"/>
            <a:ext cx="4041775"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s-ES"/>
          </a:p>
        </p:txBody>
      </p:sp>
      <p:sp>
        <p:nvSpPr>
          <p:cNvPr id="9" name="Slide Number Placeholder 8"/>
          <p:cNvSpPr>
            <a:spLocks noGrp="1"/>
          </p:cNvSpPr>
          <p:nvPr>
            <p:ph type="sldNum" sz="quarter" idx="12"/>
          </p:nvPr>
        </p:nvSpPr>
        <p:spPr/>
        <p:txBody>
          <a:bodyPr/>
          <a:lstStyle>
            <a:lvl1pPr>
              <a:defRPr/>
            </a:lvl1pPr>
          </a:lstStyle>
          <a:p>
            <a:pPr>
              <a:defRPr/>
            </a:pPr>
            <a:fld id="{1C66043C-7EB0-4044-874F-7409F27AA294}"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3.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5.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6CB7"/>
        </a:solidFill>
        <a:effectLst/>
      </p:bgPr>
    </p:bg>
    <p:spTree>
      <p:nvGrpSpPr>
        <p:cNvPr id="1" name=""/>
        <p:cNvGrpSpPr/>
        <p:nvPr/>
      </p:nvGrpSpPr>
      <p:grpSpPr>
        <a:xfrm>
          <a:off x="0" y="0"/>
          <a:ext cx="0" cy="0"/>
          <a:chOff x="0" y="0"/>
          <a:chExt cx="0" cy="0"/>
        </a:xfrm>
      </p:grpSpPr>
      <p:sp>
        <p:nvSpPr>
          <p:cNvPr id="65" name="Rectangle 64"/>
          <p:cNvSpPr>
            <a:spLocks noChangeArrowheads="1"/>
          </p:cNvSpPr>
          <p:nvPr/>
        </p:nvSpPr>
        <p:spPr bwMode="auto">
          <a:xfrm>
            <a:off x="533400" y="3333750"/>
            <a:ext cx="1033463" cy="352425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66" name="Rectangle 65"/>
          <p:cNvSpPr>
            <a:spLocks noChangeArrowheads="1"/>
          </p:cNvSpPr>
          <p:nvPr/>
        </p:nvSpPr>
        <p:spPr bwMode="auto">
          <a:xfrm>
            <a:off x="1566863" y="3333750"/>
            <a:ext cx="1260475" cy="352425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pic>
        <p:nvPicPr>
          <p:cNvPr id="2052" name="Picture 1"/>
          <p:cNvPicPr>
            <a:picLocks noChangeAspect="1" noChangeArrowheads="1"/>
          </p:cNvPicPr>
          <p:nvPr/>
        </p:nvPicPr>
        <p:blipFill>
          <a:blip r:embed="rId6" cstate="screen"/>
          <a:srcRect/>
          <a:stretch>
            <a:fillRect/>
          </a:stretch>
        </p:blipFill>
        <p:spPr bwMode="auto">
          <a:xfrm>
            <a:off x="647700" y="3452813"/>
            <a:ext cx="803275" cy="585787"/>
          </a:xfrm>
          <a:prstGeom prst="rect">
            <a:avLst/>
          </a:prstGeom>
          <a:noFill/>
          <a:ln w="12700">
            <a:noFill/>
            <a:miter lim="800000"/>
            <a:headEnd/>
            <a:tailEnd/>
          </a:ln>
        </p:spPr>
      </p:pic>
      <p:pic>
        <p:nvPicPr>
          <p:cNvPr id="2053" name="Picture 1"/>
          <p:cNvPicPr>
            <a:picLocks noChangeAspect="1" noChangeArrowheads="1"/>
          </p:cNvPicPr>
          <p:nvPr/>
        </p:nvPicPr>
        <p:blipFill>
          <a:blip r:embed="rId7" cstate="screen"/>
          <a:srcRect/>
          <a:stretch>
            <a:fillRect/>
          </a:stretch>
        </p:blipFill>
        <p:spPr bwMode="auto">
          <a:xfrm>
            <a:off x="1677988" y="3452813"/>
            <a:ext cx="1031875" cy="419100"/>
          </a:xfrm>
          <a:prstGeom prst="rect">
            <a:avLst/>
          </a:prstGeom>
          <a:noFill/>
          <a:ln w="12700">
            <a:noFill/>
            <a:miter lim="800000"/>
            <a:headEnd/>
            <a:tailEnd/>
          </a:ln>
        </p:spPr>
      </p:pic>
      <p:sp>
        <p:nvSpPr>
          <p:cNvPr id="71" name="Rectangle 70"/>
          <p:cNvSpPr>
            <a:spLocks noChangeArrowheads="1"/>
          </p:cNvSpPr>
          <p:nvPr/>
        </p:nvSpPr>
        <p:spPr bwMode="auto">
          <a:xfrm>
            <a:off x="533400" y="0"/>
            <a:ext cx="1033463" cy="1371600"/>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72" name="Rectangle 71"/>
          <p:cNvSpPr>
            <a:spLocks noChangeArrowheads="1"/>
          </p:cNvSpPr>
          <p:nvPr/>
        </p:nvSpPr>
        <p:spPr bwMode="auto">
          <a:xfrm>
            <a:off x="1566863" y="0"/>
            <a:ext cx="1260475" cy="1371600"/>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ヒラギノ角ゴ Pro W3" charset="-128"/>
          <a:cs typeface="ヒラギノ角ゴ Pro W3" charset="-128"/>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152400" y="152400"/>
            <a:ext cx="8164513"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título del patrón</a:t>
            </a:r>
            <a:endParaRPr lang="en-US" smtClean="0"/>
          </a:p>
        </p:txBody>
      </p:sp>
      <p:sp>
        <p:nvSpPr>
          <p:cNvPr id="3075" name="Text Placeholder 2"/>
          <p:cNvSpPr>
            <a:spLocks noGrp="1"/>
          </p:cNvSpPr>
          <p:nvPr>
            <p:ph type="body" idx="1"/>
          </p:nvPr>
        </p:nvSpPr>
        <p:spPr bwMode="auto">
          <a:xfrm>
            <a:off x="152400" y="1477963"/>
            <a:ext cx="8177213"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5" name="Footer Placeholder 4"/>
          <p:cNvSpPr>
            <a:spLocks noGrp="1"/>
          </p:cNvSpPr>
          <p:nvPr>
            <p:ph type="ftr" sz="quarter" idx="3"/>
          </p:nvPr>
        </p:nvSpPr>
        <p:spPr>
          <a:xfrm>
            <a:off x="19050" y="6527800"/>
            <a:ext cx="2895600" cy="246063"/>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charset="0"/>
                <a:ea typeface="ヒラギノ角ゴ Pro W3" charset="0"/>
                <a:cs typeface="Verdana" charset="0"/>
              </a:defRPr>
            </a:lvl1pPr>
          </a:lstStyle>
          <a:p>
            <a:pPr>
              <a:defRPr/>
            </a:pPr>
            <a:endParaRPr lang="es-ES_tradnl"/>
          </a:p>
        </p:txBody>
      </p:sp>
      <p:sp>
        <p:nvSpPr>
          <p:cNvPr id="6" name="Slide Number Placeholder 5"/>
          <p:cNvSpPr>
            <a:spLocks noGrp="1"/>
          </p:cNvSpPr>
          <p:nvPr>
            <p:ph type="sldNum" sz="quarter" idx="4"/>
          </p:nvPr>
        </p:nvSpPr>
        <p:spPr>
          <a:xfrm>
            <a:off x="6183313" y="6527800"/>
            <a:ext cx="2133600" cy="19367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charset="-128"/>
                <a:cs typeface="+mn-cs"/>
              </a:defRPr>
            </a:lvl1pPr>
          </a:lstStyle>
          <a:p>
            <a:pPr>
              <a:defRPr/>
            </a:pPr>
            <a:fld id="{F610B98B-5FEC-45CD-94B1-B8B013DAC626}" type="slidenum">
              <a:rPr lang="en-US"/>
              <a:pPr>
                <a:defRPr/>
              </a:pPr>
              <a:t>‹Nº›</a:t>
            </a:fld>
            <a:endParaRPr lang="en-US"/>
          </a:p>
        </p:txBody>
      </p:sp>
      <p:sp>
        <p:nvSpPr>
          <p:cNvPr id="7" name="Rectangle 6"/>
          <p:cNvSpPr>
            <a:spLocks noChangeArrowheads="1"/>
          </p:cNvSpPr>
          <p:nvPr/>
        </p:nvSpPr>
        <p:spPr bwMode="auto">
          <a:xfrm>
            <a:off x="8413750" y="-6350"/>
            <a:ext cx="284163" cy="866775"/>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8" name="Rectangle 7"/>
          <p:cNvSpPr>
            <a:spLocks noChangeArrowheads="1"/>
          </p:cNvSpPr>
          <p:nvPr/>
        </p:nvSpPr>
        <p:spPr bwMode="auto">
          <a:xfrm>
            <a:off x="8697913" y="0"/>
            <a:ext cx="347662" cy="860425"/>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0" name="Rectangle 9"/>
          <p:cNvSpPr>
            <a:spLocks noChangeArrowheads="1"/>
          </p:cNvSpPr>
          <p:nvPr/>
        </p:nvSpPr>
        <p:spPr bwMode="auto">
          <a:xfrm>
            <a:off x="8413750" y="6400800"/>
            <a:ext cx="284163" cy="45720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1" name="Rectangle 10"/>
          <p:cNvSpPr>
            <a:spLocks noChangeArrowheads="1"/>
          </p:cNvSpPr>
          <p:nvPr/>
        </p:nvSpPr>
        <p:spPr bwMode="auto">
          <a:xfrm>
            <a:off x="8697913" y="6400800"/>
            <a:ext cx="347662" cy="45720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hf hdr="0" ftr="0" dt="0"/>
  <p:txStyles>
    <p:titleStyle>
      <a:lvl1pPr algn="l" defTabSz="457200" rtl="0" eaLnBrk="1" fontAlgn="base" hangingPunct="1">
        <a:spcBef>
          <a:spcPct val="0"/>
        </a:spcBef>
        <a:spcAft>
          <a:spcPct val="0"/>
        </a:spcAft>
        <a:defRPr sz="2400" kern="1200">
          <a:solidFill>
            <a:srgbClr val="006CB7"/>
          </a:solidFill>
          <a:latin typeface="Verdana"/>
          <a:ea typeface="ヒラギノ角ゴ Pro W3" charset="-128"/>
          <a:cs typeface="Verdana"/>
        </a:defRPr>
      </a:lvl1pPr>
      <a:lvl2pPr algn="l" defTabSz="457200" rtl="0" eaLnBrk="1" fontAlgn="base" hangingPunct="1">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1" fontAlgn="base" hangingPunct="1">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1" fontAlgn="base" hangingPunct="1">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1" fontAlgn="base" hangingPunct="1">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eaLnBrk="1" fontAlgn="base" hangingPunct="1">
        <a:spcBef>
          <a:spcPct val="0"/>
        </a:spcBef>
        <a:spcAft>
          <a:spcPct val="0"/>
        </a:spcAft>
        <a:defRPr sz="2400">
          <a:solidFill>
            <a:srgbClr val="006CB7"/>
          </a:solidFill>
          <a:latin typeface="Verdana" charset="0"/>
          <a:ea typeface="ヒラギノ角ゴ Pro W3" charset="-128"/>
        </a:defRPr>
      </a:lvl6pPr>
      <a:lvl7pPr marL="914400" algn="l" defTabSz="457200" rtl="0" eaLnBrk="1" fontAlgn="base" hangingPunct="1">
        <a:spcBef>
          <a:spcPct val="0"/>
        </a:spcBef>
        <a:spcAft>
          <a:spcPct val="0"/>
        </a:spcAft>
        <a:defRPr sz="2400">
          <a:solidFill>
            <a:srgbClr val="006CB7"/>
          </a:solidFill>
          <a:latin typeface="Verdana" charset="0"/>
          <a:ea typeface="ヒラギノ角ゴ Pro W3" charset="-128"/>
        </a:defRPr>
      </a:lvl7pPr>
      <a:lvl8pPr marL="1371600" algn="l" defTabSz="457200" rtl="0" eaLnBrk="1" fontAlgn="base" hangingPunct="1">
        <a:spcBef>
          <a:spcPct val="0"/>
        </a:spcBef>
        <a:spcAft>
          <a:spcPct val="0"/>
        </a:spcAft>
        <a:defRPr sz="2400">
          <a:solidFill>
            <a:srgbClr val="006CB7"/>
          </a:solidFill>
          <a:latin typeface="Verdana" charset="0"/>
          <a:ea typeface="ヒラギノ角ゴ Pro W3" charset="-128"/>
        </a:defRPr>
      </a:lvl8pPr>
      <a:lvl9pPr marL="1828800" algn="l" defTabSz="457200" rtl="0" eaLnBrk="1" fontAlgn="base" hangingPunct="1">
        <a:spcBef>
          <a:spcPct val="0"/>
        </a:spcBef>
        <a:spcAft>
          <a:spcPct val="0"/>
        </a:spcAft>
        <a:defRPr sz="2400">
          <a:solidFill>
            <a:srgbClr val="006CB7"/>
          </a:solidFill>
          <a:latin typeface="Verdana" charset="0"/>
          <a:ea typeface="ヒラギノ角ゴ Pro W3" charset="-128"/>
        </a:defRPr>
      </a:lvl9pPr>
    </p:titleStyle>
    <p:bodyStyle>
      <a:lvl1pPr marL="342900" indent="-342900" algn="l" defTabSz="457200" rtl="0" eaLnBrk="1" fontAlgn="base" hangingPunct="1">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l" defTabSz="457200" rtl="0" eaLnBrk="1" fontAlgn="base" hangingPunct="1">
        <a:spcBef>
          <a:spcPct val="20000"/>
        </a:spcBef>
        <a:spcAft>
          <a:spcPct val="0"/>
        </a:spcAft>
        <a:buFont typeface="Arial" pitchFamily="34" charset="0"/>
        <a:buChar char="–"/>
        <a:defRPr sz="2800" kern="1200">
          <a:solidFill>
            <a:srgbClr val="595959"/>
          </a:solidFill>
          <a:latin typeface="+mn-lt"/>
          <a:ea typeface="ヒラギノ角ゴ Pro W3" charset="-128"/>
          <a:cs typeface="ヒラギノ角ゴ Pro W3" charset="0"/>
        </a:defRPr>
      </a:lvl2pPr>
      <a:lvl3pPr marL="1143000" indent="-228600" algn="l" defTabSz="457200" rtl="0" eaLnBrk="1" fontAlgn="base" hangingPunct="1">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charset="0"/>
        </a:defRPr>
      </a:lvl3pPr>
      <a:lvl4pPr marL="1600200" indent="-228600" algn="l" defTabSz="457200" rtl="0" eaLnBrk="1" fontAlgn="base" hangingPunct="1">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057400" indent="-228600" algn="l" defTabSz="457200" rtl="0" eaLnBrk="1" fontAlgn="base" hangingPunct="1">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p:nvSpPr>
        <p:spPr>
          <a:xfrm>
            <a:off x="0" y="6629400"/>
            <a:ext cx="9144000" cy="2286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sp>
        <p:nvSpPr>
          <p:cNvPr id="14" name="Rectangle 13"/>
          <p:cNvSpPr>
            <a:spLocks noChangeArrowheads="1"/>
          </p:cNvSpPr>
          <p:nvPr/>
        </p:nvSpPr>
        <p:spPr bwMode="auto">
          <a:xfrm>
            <a:off x="7153275" y="0"/>
            <a:ext cx="1990725" cy="6629400"/>
          </a:xfrm>
          <a:prstGeom prst="rect">
            <a:avLst/>
          </a:prstGeom>
          <a:solidFill>
            <a:schemeClr val="bg1"/>
          </a:solidFill>
          <a:ln w="9525">
            <a:noFill/>
            <a:miter lim="800000"/>
            <a:headEnd/>
            <a:tailEnd/>
          </a:ln>
          <a:effectLst>
            <a:outerShdw dist="38100" dir="5640026"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grpSp>
        <p:nvGrpSpPr>
          <p:cNvPr id="2" name="Group 11"/>
          <p:cNvGrpSpPr>
            <a:grpSpLocks/>
          </p:cNvGrpSpPr>
          <p:nvPr/>
        </p:nvGrpSpPr>
        <p:grpSpPr bwMode="auto">
          <a:xfrm>
            <a:off x="7153275" y="2058988"/>
            <a:ext cx="1990725" cy="2038350"/>
            <a:chOff x="3511550" y="2133600"/>
            <a:chExt cx="2976563" cy="3048000"/>
          </a:xfrm>
        </p:grpSpPr>
        <p:sp>
          <p:nvSpPr>
            <p:cNvPr id="7" name="Rectangle 6"/>
            <p:cNvSpPr/>
            <p:nvPr userDrawn="1"/>
          </p:nvSpPr>
          <p:spPr>
            <a:xfrm>
              <a:off x="3511550" y="2133600"/>
              <a:ext cx="1338741" cy="3048000"/>
            </a:xfrm>
            <a:prstGeom prst="rect">
              <a:avLst/>
            </a:prstGeom>
            <a:solidFill>
              <a:srgbClr val="006CB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sp>
          <p:nvSpPr>
            <p:cNvPr id="8" name="Rectangle 7"/>
            <p:cNvSpPr/>
            <p:nvPr userDrawn="1"/>
          </p:nvSpPr>
          <p:spPr>
            <a:xfrm>
              <a:off x="4850291" y="2133600"/>
              <a:ext cx="1637822" cy="30480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pic>
          <p:nvPicPr>
            <p:cNvPr id="4105" name="Picture 1"/>
            <p:cNvPicPr>
              <a:picLocks noChangeAspect="1" noChangeArrowheads="1"/>
            </p:cNvPicPr>
            <p:nvPr userDrawn="1"/>
          </p:nvPicPr>
          <p:blipFill>
            <a:blip r:embed="rId13" cstate="screen"/>
            <a:srcRect/>
            <a:stretch>
              <a:fillRect/>
            </a:stretch>
          </p:blipFill>
          <p:spPr bwMode="auto">
            <a:xfrm>
              <a:off x="3660775" y="2287588"/>
              <a:ext cx="1041400" cy="760412"/>
            </a:xfrm>
            <a:prstGeom prst="rect">
              <a:avLst/>
            </a:prstGeom>
            <a:noFill/>
            <a:ln w="12700">
              <a:noFill/>
              <a:miter lim="800000"/>
              <a:headEnd/>
              <a:tailEnd/>
            </a:ln>
          </p:spPr>
        </p:pic>
        <p:pic>
          <p:nvPicPr>
            <p:cNvPr id="4106" name="Picture 1"/>
            <p:cNvPicPr>
              <a:picLocks noChangeAspect="1" noChangeArrowheads="1"/>
            </p:cNvPicPr>
            <p:nvPr userDrawn="1"/>
          </p:nvPicPr>
          <p:blipFill>
            <a:blip r:embed="rId14" cstate="screen"/>
            <a:srcRect/>
            <a:stretch>
              <a:fillRect/>
            </a:stretch>
          </p:blipFill>
          <p:spPr bwMode="auto">
            <a:xfrm>
              <a:off x="4995863" y="2287588"/>
              <a:ext cx="1339850" cy="544512"/>
            </a:xfrm>
            <a:prstGeom prst="rect">
              <a:avLst/>
            </a:prstGeom>
            <a:noFill/>
            <a:ln w="12700">
              <a:noFill/>
              <a:miter lim="800000"/>
              <a:headEnd/>
              <a:tailEnd/>
            </a:ln>
          </p:spPr>
        </p:pic>
        <p:pic>
          <p:nvPicPr>
            <p:cNvPr id="4107" name="Picture 1"/>
            <p:cNvPicPr>
              <a:picLocks noChangeAspect="1" noChangeArrowheads="1"/>
            </p:cNvPicPr>
            <p:nvPr userDrawn="1"/>
          </p:nvPicPr>
          <p:blipFill>
            <a:blip r:embed="rId15" cstate="screen"/>
            <a:srcRect/>
            <a:stretch>
              <a:fillRect/>
            </a:stretch>
          </p:blipFill>
          <p:spPr bwMode="auto">
            <a:xfrm>
              <a:off x="5003800" y="4851400"/>
              <a:ext cx="1336675" cy="230188"/>
            </a:xfrm>
            <a:prstGeom prst="rect">
              <a:avLst/>
            </a:prstGeom>
            <a:noFill/>
            <a:ln w="12700">
              <a:noFill/>
              <a:miter lim="800000"/>
              <a:headEnd/>
              <a:tailEnd/>
            </a:ln>
          </p:spPr>
        </p:pic>
      </p:grpSp>
      <p:sp>
        <p:nvSpPr>
          <p:cNvPr id="13" name="Rectangle 12"/>
          <p:cNvSpPr>
            <a:spLocks noChangeArrowheads="1"/>
          </p:cNvSpPr>
          <p:nvPr/>
        </p:nvSpPr>
        <p:spPr bwMode="auto">
          <a:xfrm>
            <a:off x="4763" y="0"/>
            <a:ext cx="7148512" cy="6629400"/>
          </a:xfrm>
          <a:prstGeom prst="rect">
            <a:avLst/>
          </a:prstGeom>
          <a:solidFill>
            <a:srgbClr val="006CB7"/>
          </a:solidFill>
          <a:ln w="9525">
            <a:noFill/>
            <a:miter lim="800000"/>
            <a:headEnd/>
            <a:tailEnd/>
          </a:ln>
          <a:effectLst>
            <a:outerShdw dist="38100" dir="3779989" algn="br" rotWithShape="0">
              <a:srgbClr val="808080">
                <a:alpha val="70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4102" name="Title Placeholder 1"/>
          <p:cNvSpPr>
            <a:spLocks noGrp="1"/>
          </p:cNvSpPr>
          <p:nvPr>
            <p:ph type="title"/>
          </p:nvPr>
        </p:nvSpPr>
        <p:spPr bwMode="auto">
          <a:xfrm>
            <a:off x="457200" y="2525713"/>
            <a:ext cx="6477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hdr="0" ftr="0" dt="0"/>
  <p:txStyles>
    <p:titleStyle>
      <a:lvl1pPr algn="l" defTabSz="457200" rtl="0" eaLnBrk="1" fontAlgn="base" hangingPunct="1">
        <a:spcBef>
          <a:spcPct val="0"/>
        </a:spcBef>
        <a:spcAft>
          <a:spcPct val="0"/>
        </a:spcAft>
        <a:defRPr sz="4400" b="1" kern="1200">
          <a:solidFill>
            <a:schemeClr val="tx1"/>
          </a:solidFill>
          <a:latin typeface="Verdana"/>
          <a:ea typeface="ヒラギノ角ゴ Pro W3" charset="-128"/>
          <a:cs typeface="Verdana"/>
        </a:defRPr>
      </a:lvl1pPr>
      <a:lvl2pPr algn="l" defTabSz="457200" rtl="0" eaLnBrk="1" fontAlgn="base" hangingPunct="1">
        <a:spcBef>
          <a:spcPct val="0"/>
        </a:spcBef>
        <a:spcAft>
          <a:spcPct val="0"/>
        </a:spcAft>
        <a:defRPr sz="4400" b="1">
          <a:solidFill>
            <a:schemeClr val="tx1"/>
          </a:solidFill>
          <a:latin typeface="Verdana" charset="0"/>
          <a:ea typeface="ヒラギノ角ゴ Pro W3" charset="-128"/>
          <a:cs typeface="Verdana" pitchFamily="34" charset="0"/>
        </a:defRPr>
      </a:lvl2pPr>
      <a:lvl3pPr algn="l" defTabSz="457200" rtl="0" eaLnBrk="1" fontAlgn="base" hangingPunct="1">
        <a:spcBef>
          <a:spcPct val="0"/>
        </a:spcBef>
        <a:spcAft>
          <a:spcPct val="0"/>
        </a:spcAft>
        <a:defRPr sz="4400" b="1">
          <a:solidFill>
            <a:schemeClr val="tx1"/>
          </a:solidFill>
          <a:latin typeface="Verdana" charset="0"/>
          <a:ea typeface="ヒラギノ角ゴ Pro W3" charset="-128"/>
          <a:cs typeface="Verdana" pitchFamily="34" charset="0"/>
        </a:defRPr>
      </a:lvl3pPr>
      <a:lvl4pPr algn="l" defTabSz="457200" rtl="0" eaLnBrk="1" fontAlgn="base" hangingPunct="1">
        <a:spcBef>
          <a:spcPct val="0"/>
        </a:spcBef>
        <a:spcAft>
          <a:spcPct val="0"/>
        </a:spcAft>
        <a:defRPr sz="4400" b="1">
          <a:solidFill>
            <a:schemeClr val="tx1"/>
          </a:solidFill>
          <a:latin typeface="Verdana" charset="0"/>
          <a:ea typeface="ヒラギノ角ゴ Pro W3" charset="-128"/>
          <a:cs typeface="Verdana" pitchFamily="34" charset="0"/>
        </a:defRPr>
      </a:lvl4pPr>
      <a:lvl5pPr algn="l" defTabSz="457200" rtl="0" eaLnBrk="1" fontAlgn="base" hangingPunct="1">
        <a:spcBef>
          <a:spcPct val="0"/>
        </a:spcBef>
        <a:spcAft>
          <a:spcPct val="0"/>
        </a:spcAft>
        <a:defRPr sz="4400" b="1">
          <a:solidFill>
            <a:schemeClr val="tx1"/>
          </a:solidFill>
          <a:latin typeface="Verdana" charset="0"/>
          <a:ea typeface="ヒラギノ角ゴ Pro W3" charset="-128"/>
          <a:cs typeface="Verdana" pitchFamily="34" charset="0"/>
        </a:defRPr>
      </a:lvl5pPr>
      <a:lvl6pPr marL="457200" algn="l" defTabSz="457200" rtl="0" eaLnBrk="1" fontAlgn="base" hangingPunct="1">
        <a:spcBef>
          <a:spcPct val="0"/>
        </a:spcBef>
        <a:spcAft>
          <a:spcPct val="0"/>
        </a:spcAft>
        <a:defRPr sz="4400" b="1">
          <a:solidFill>
            <a:schemeClr val="tx1"/>
          </a:solidFill>
          <a:latin typeface="Verdana" charset="0"/>
          <a:ea typeface="ヒラギノ角ゴ Pro W3" charset="-128"/>
        </a:defRPr>
      </a:lvl6pPr>
      <a:lvl7pPr marL="914400" algn="l" defTabSz="457200" rtl="0" eaLnBrk="1" fontAlgn="base" hangingPunct="1">
        <a:spcBef>
          <a:spcPct val="0"/>
        </a:spcBef>
        <a:spcAft>
          <a:spcPct val="0"/>
        </a:spcAft>
        <a:defRPr sz="4400" b="1">
          <a:solidFill>
            <a:schemeClr val="tx1"/>
          </a:solidFill>
          <a:latin typeface="Verdana" charset="0"/>
          <a:ea typeface="ヒラギノ角ゴ Pro W3" charset="-128"/>
        </a:defRPr>
      </a:lvl7pPr>
      <a:lvl8pPr marL="1371600" algn="l" defTabSz="457200" rtl="0" eaLnBrk="1" fontAlgn="base" hangingPunct="1">
        <a:spcBef>
          <a:spcPct val="0"/>
        </a:spcBef>
        <a:spcAft>
          <a:spcPct val="0"/>
        </a:spcAft>
        <a:defRPr sz="4400" b="1">
          <a:solidFill>
            <a:schemeClr val="tx1"/>
          </a:solidFill>
          <a:latin typeface="Verdana" charset="0"/>
          <a:ea typeface="ヒラギノ角ゴ Pro W3" charset="-128"/>
        </a:defRPr>
      </a:lvl8pPr>
      <a:lvl9pPr marL="1828800" algn="l" defTabSz="457200" rtl="0" eaLnBrk="1" fontAlgn="base" hangingPunct="1">
        <a:spcBef>
          <a:spcPct val="0"/>
        </a:spcBef>
        <a:spcAft>
          <a:spcPct val="0"/>
        </a:spcAft>
        <a:defRPr sz="4400" b="1">
          <a:solidFill>
            <a:schemeClr val="tx1"/>
          </a:solidFill>
          <a:latin typeface="Verdana" charset="0"/>
          <a:ea typeface="ヒラギノ角ゴ Pro W3"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jpeg"/></Relationships>
</file>

<file path=ppt/slides/_rels/slide1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hyperlink" Target="https://wist.echo.nasa.gov/api/" TargetMode="Externa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png"/><Relationship Id="rId1" Type="http://schemas.openxmlformats.org/officeDocument/2006/relationships/slideLayout" Target="../slideLayouts/slideLayout11.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1.xml"/><Relationship Id="rId6" Type="http://schemas.openxmlformats.org/officeDocument/2006/relationships/image" Target="../media/image35.png"/><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12"/>
          <p:cNvPicPr>
            <a:picLocks noChangeAspect="1" noChangeArrowheads="1"/>
          </p:cNvPicPr>
          <p:nvPr/>
        </p:nvPicPr>
        <p:blipFill>
          <a:blip r:embed="rId3" cstate="print"/>
          <a:srcRect/>
          <a:stretch>
            <a:fillRect/>
          </a:stretch>
        </p:blipFill>
        <p:spPr bwMode="auto">
          <a:xfrm>
            <a:off x="6588125" y="1196975"/>
            <a:ext cx="2305050" cy="5661025"/>
          </a:xfrm>
          <a:prstGeom prst="rect">
            <a:avLst/>
          </a:prstGeom>
          <a:noFill/>
          <a:ln w="9525">
            <a:noFill/>
            <a:miter lim="800000"/>
            <a:headEnd/>
            <a:tailEnd/>
          </a:ln>
        </p:spPr>
      </p:pic>
      <p:grpSp>
        <p:nvGrpSpPr>
          <p:cNvPr id="3" name="20 Grupo"/>
          <p:cNvGrpSpPr>
            <a:grpSpLocks/>
          </p:cNvGrpSpPr>
          <p:nvPr/>
        </p:nvGrpSpPr>
        <p:grpSpPr bwMode="auto">
          <a:xfrm>
            <a:off x="1763688" y="1052736"/>
            <a:ext cx="5112568" cy="5557986"/>
            <a:chOff x="2521158" y="2564904"/>
            <a:chExt cx="5562950" cy="4330387"/>
          </a:xfrm>
        </p:grpSpPr>
        <p:sp>
          <p:nvSpPr>
            <p:cNvPr id="2" name="1 CuadroTexto"/>
            <p:cNvSpPr txBox="1"/>
            <p:nvPr/>
          </p:nvSpPr>
          <p:spPr>
            <a:xfrm>
              <a:off x="2521158" y="2564904"/>
              <a:ext cx="5406139" cy="923793"/>
            </a:xfrm>
            <a:prstGeom prst="rect">
              <a:avLst/>
            </a:prstGeom>
            <a:noFill/>
          </p:spPr>
          <p:txBody>
            <a:bodyPr>
              <a:spAutoFit/>
            </a:bodyPr>
            <a:lstStyle/>
            <a:p>
              <a:pPr algn="ctr">
                <a:defRPr/>
              </a:pPr>
              <a:r>
                <a:rPr lang="es-CL" sz="5400" b="1" dirty="0">
                  <a:solidFill>
                    <a:schemeClr val="accent3">
                      <a:lumMod val="50000"/>
                    </a:schemeClr>
                  </a:solidFill>
                  <a:effectLst>
                    <a:outerShdw blurRad="38100" dist="38100" dir="2700000" algn="tl">
                      <a:srgbClr val="000000">
                        <a:alpha val="43137"/>
                      </a:srgbClr>
                    </a:outerShdw>
                  </a:effectLst>
                </a:rPr>
                <a:t>HIDROFOR</a:t>
              </a:r>
            </a:p>
          </p:txBody>
        </p:sp>
        <p:pic>
          <p:nvPicPr>
            <p:cNvPr id="22540" name="Picture 4" descr="http://www.conaf.cl/wp-content/files_mf/cache/th_1c26ca90328416ef19c1438fa529a42c_fondo-investigacion-bosque-.jpg"/>
            <p:cNvPicPr>
              <a:picLocks noChangeAspect="1" noChangeArrowheads="1"/>
            </p:cNvPicPr>
            <p:nvPr/>
          </p:nvPicPr>
          <p:blipFill>
            <a:blip r:embed="rId4" cstate="print"/>
            <a:srcRect/>
            <a:stretch>
              <a:fillRect/>
            </a:stretch>
          </p:blipFill>
          <p:spPr bwMode="auto">
            <a:xfrm>
              <a:off x="4287587" y="6436046"/>
              <a:ext cx="1785798" cy="459245"/>
            </a:xfrm>
            <a:prstGeom prst="rect">
              <a:avLst/>
            </a:prstGeom>
            <a:noFill/>
            <a:ln w="9525">
              <a:noFill/>
              <a:miter lim="800000"/>
              <a:headEnd/>
              <a:tailEnd/>
            </a:ln>
          </p:spPr>
        </p:pic>
        <p:sp>
          <p:nvSpPr>
            <p:cNvPr id="5" name="4 Rectángulo"/>
            <p:cNvSpPr/>
            <p:nvPr/>
          </p:nvSpPr>
          <p:spPr>
            <a:xfrm>
              <a:off x="2690622" y="3501395"/>
              <a:ext cx="5393486" cy="839292"/>
            </a:xfrm>
            <a:prstGeom prst="rect">
              <a:avLst/>
            </a:prstGeom>
          </p:spPr>
          <p:txBody>
            <a:bodyPr wrap="square">
              <a:spAutoFit/>
            </a:bodyPr>
            <a:lstStyle/>
            <a:p>
              <a:pPr algn="ctr">
                <a:defRPr/>
              </a:pPr>
              <a:r>
                <a:rPr lang="es-CL" sz="1600" dirty="0">
                  <a:solidFill>
                    <a:srgbClr val="92D050"/>
                  </a:solidFill>
                  <a:effectLst>
                    <a:outerShdw blurRad="38100" dist="38100" dir="2700000" algn="tl">
                      <a:srgbClr val="000000">
                        <a:alpha val="43137"/>
                      </a:srgbClr>
                    </a:outerShdw>
                  </a:effectLst>
                </a:rPr>
                <a:t>ZONIFICACIÓN DE ESTÁNDARES Y PARÁMETROS EDAFOCLIMÁTICOS PARA LA CONSERVACIÓN Y PROTECCIÓN DE SUELOS Y AGUAS INCLUIDOS EN LA LEY 20283. REGIONES V-X</a:t>
              </a:r>
            </a:p>
          </p:txBody>
        </p:sp>
      </p:grpSp>
      <p:grpSp>
        <p:nvGrpSpPr>
          <p:cNvPr id="4" name="15 Grupo"/>
          <p:cNvGrpSpPr>
            <a:grpSpLocks/>
          </p:cNvGrpSpPr>
          <p:nvPr/>
        </p:nvGrpSpPr>
        <p:grpSpPr bwMode="auto">
          <a:xfrm>
            <a:off x="179388" y="1341438"/>
            <a:ext cx="1296987" cy="5183187"/>
            <a:chOff x="7380312" y="332656"/>
            <a:chExt cx="1512168" cy="6192688"/>
          </a:xfrm>
        </p:grpSpPr>
        <p:pic>
          <p:nvPicPr>
            <p:cNvPr id="22534" name="5 Imagen"/>
            <p:cNvPicPr>
              <a:picLocks noChangeAspect="1" noChangeArrowheads="1"/>
            </p:cNvPicPr>
            <p:nvPr/>
          </p:nvPicPr>
          <p:blipFill>
            <a:blip r:embed="rId5" cstate="print"/>
            <a:srcRect/>
            <a:stretch>
              <a:fillRect/>
            </a:stretch>
          </p:blipFill>
          <p:spPr bwMode="auto">
            <a:xfrm>
              <a:off x="7380312" y="332656"/>
              <a:ext cx="1512168" cy="1116024"/>
            </a:xfrm>
            <a:prstGeom prst="rect">
              <a:avLst/>
            </a:prstGeom>
            <a:noFill/>
            <a:ln w="9525">
              <a:noFill/>
              <a:miter lim="800000"/>
              <a:headEnd/>
              <a:tailEnd/>
            </a:ln>
          </p:spPr>
        </p:pic>
        <p:pic>
          <p:nvPicPr>
            <p:cNvPr id="22535" name="Picture 5"/>
            <p:cNvPicPr>
              <a:picLocks noChangeAspect="1" noChangeArrowheads="1"/>
            </p:cNvPicPr>
            <p:nvPr/>
          </p:nvPicPr>
          <p:blipFill>
            <a:blip r:embed="rId6" cstate="print"/>
            <a:srcRect/>
            <a:stretch>
              <a:fillRect/>
            </a:stretch>
          </p:blipFill>
          <p:spPr bwMode="auto">
            <a:xfrm>
              <a:off x="7380312" y="1556792"/>
              <a:ext cx="1512168" cy="1200623"/>
            </a:xfrm>
            <a:prstGeom prst="rect">
              <a:avLst/>
            </a:prstGeom>
            <a:noFill/>
            <a:ln w="9525">
              <a:noFill/>
              <a:miter lim="800000"/>
              <a:headEnd/>
              <a:tailEnd/>
            </a:ln>
          </p:spPr>
        </p:pic>
        <p:pic>
          <p:nvPicPr>
            <p:cNvPr id="22536" name="Picture 6"/>
            <p:cNvPicPr>
              <a:picLocks noChangeAspect="1" noChangeArrowheads="1"/>
            </p:cNvPicPr>
            <p:nvPr/>
          </p:nvPicPr>
          <p:blipFill>
            <a:blip r:embed="rId7" cstate="print"/>
            <a:srcRect/>
            <a:stretch>
              <a:fillRect/>
            </a:stretch>
          </p:blipFill>
          <p:spPr bwMode="auto">
            <a:xfrm>
              <a:off x="7380312" y="2852936"/>
              <a:ext cx="1512168" cy="1204567"/>
            </a:xfrm>
            <a:prstGeom prst="rect">
              <a:avLst/>
            </a:prstGeom>
            <a:noFill/>
            <a:ln w="9525">
              <a:noFill/>
              <a:miter lim="800000"/>
              <a:headEnd/>
              <a:tailEnd/>
            </a:ln>
          </p:spPr>
        </p:pic>
        <p:pic>
          <p:nvPicPr>
            <p:cNvPr id="22537" name="irc_mi" descr="http://www.comunidadism.es/wp-content/uploads/2013/02/landsat_8.jpg"/>
            <p:cNvPicPr>
              <a:picLocks noChangeAspect="1" noChangeArrowheads="1"/>
            </p:cNvPicPr>
            <p:nvPr/>
          </p:nvPicPr>
          <p:blipFill>
            <a:blip r:embed="rId8" cstate="print"/>
            <a:srcRect/>
            <a:stretch>
              <a:fillRect/>
            </a:stretch>
          </p:blipFill>
          <p:spPr bwMode="auto">
            <a:xfrm>
              <a:off x="7380312" y="4149080"/>
              <a:ext cx="1512168" cy="1152128"/>
            </a:xfrm>
            <a:prstGeom prst="rect">
              <a:avLst/>
            </a:prstGeom>
            <a:noFill/>
            <a:ln w="9525">
              <a:noFill/>
              <a:miter lim="800000"/>
              <a:headEnd/>
              <a:tailEnd/>
            </a:ln>
          </p:spPr>
        </p:pic>
        <p:pic>
          <p:nvPicPr>
            <p:cNvPr id="22538" name="Picture 10" descr="http://www.conaf.cl/wp-content/files_mf/cache/th_4adc6ebe3e2b0d2fbfea201316181ee9_parq7_600x480.jpg"/>
            <p:cNvPicPr>
              <a:picLocks noChangeAspect="1" noChangeArrowheads="1"/>
            </p:cNvPicPr>
            <p:nvPr/>
          </p:nvPicPr>
          <p:blipFill>
            <a:blip r:embed="rId9" cstate="print"/>
            <a:srcRect/>
            <a:stretch>
              <a:fillRect/>
            </a:stretch>
          </p:blipFill>
          <p:spPr bwMode="auto">
            <a:xfrm>
              <a:off x="7380312" y="5373216"/>
              <a:ext cx="1512168" cy="1152128"/>
            </a:xfrm>
            <a:prstGeom prst="rect">
              <a:avLst/>
            </a:prstGeom>
            <a:noFill/>
            <a:ln w="9525">
              <a:noFill/>
              <a:miter lim="800000"/>
              <a:headEnd/>
              <a:tailEnd/>
            </a:ln>
          </p:spPr>
        </p:pic>
      </p:grpSp>
      <p:sp>
        <p:nvSpPr>
          <p:cNvPr id="22533" name="13 CuadroTexto"/>
          <p:cNvSpPr txBox="1">
            <a:spLocks noChangeArrowheads="1"/>
          </p:cNvSpPr>
          <p:nvPr/>
        </p:nvSpPr>
        <p:spPr bwMode="auto">
          <a:xfrm>
            <a:off x="3563888" y="5301208"/>
            <a:ext cx="1297150" cy="369332"/>
          </a:xfrm>
          <a:prstGeom prst="rect">
            <a:avLst/>
          </a:prstGeom>
          <a:noFill/>
          <a:ln w="9525">
            <a:noFill/>
            <a:miter lim="800000"/>
            <a:headEnd/>
            <a:tailEnd/>
          </a:ln>
        </p:spPr>
        <p:txBody>
          <a:bodyPr wrap="none">
            <a:spAutoFit/>
          </a:bodyPr>
          <a:lstStyle/>
          <a:p>
            <a:r>
              <a:rPr lang="es-CL" dirty="0"/>
              <a:t>2013 - </a:t>
            </a:r>
            <a:r>
              <a:rPr lang="es-CL" dirty="0" smtClean="0"/>
              <a:t>2016</a:t>
            </a:r>
            <a:endParaRPr lang="es-CL" dirty="0"/>
          </a:p>
        </p:txBody>
      </p:sp>
      <p:pic>
        <p:nvPicPr>
          <p:cNvPr id="14"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0"/>
            <a:ext cx="1616145"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33" name="Picture 5" descr="C:\Users\jpflores\AppData\Local\Temp\LOGO CIREN.png"/>
          <p:cNvPicPr>
            <a:picLocks noChangeAspect="1" noChangeArrowheads="1"/>
          </p:cNvPicPr>
          <p:nvPr/>
        </p:nvPicPr>
        <p:blipFill>
          <a:blip r:embed="rId11" cstate="print"/>
          <a:srcRect/>
          <a:stretch>
            <a:fillRect/>
          </a:stretch>
        </p:blipFill>
        <p:spPr bwMode="auto">
          <a:xfrm>
            <a:off x="6602444" y="116632"/>
            <a:ext cx="1569956" cy="696568"/>
          </a:xfrm>
          <a:prstGeom prst="rect">
            <a:avLst/>
          </a:prstGeom>
          <a:noFill/>
        </p:spPr>
      </p:pic>
      <p:sp>
        <p:nvSpPr>
          <p:cNvPr id="16" name="15 CuadroTexto"/>
          <p:cNvSpPr txBox="1"/>
          <p:nvPr/>
        </p:nvSpPr>
        <p:spPr>
          <a:xfrm>
            <a:off x="1691680" y="3740839"/>
            <a:ext cx="5112568" cy="1200329"/>
          </a:xfrm>
          <a:prstGeom prst="rect">
            <a:avLst/>
          </a:prstGeom>
          <a:noFill/>
        </p:spPr>
        <p:txBody>
          <a:bodyPr wrap="square" rtlCol="0">
            <a:spAutoFit/>
          </a:bodyPr>
          <a:lstStyle/>
          <a:p>
            <a:pPr algn="ctr"/>
            <a:r>
              <a:rPr lang="es-CL" sz="2400" b="1" dirty="0" smtClean="0"/>
              <a:t>Asignación del atributo Pendiente Media, al Drenaje Densificado </a:t>
            </a:r>
          </a:p>
          <a:p>
            <a:endParaRPr lang="es-CL" sz="2400" b="1"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10</a:t>
            </a:fld>
            <a:endParaRPr lang="en-US"/>
          </a:p>
        </p:txBody>
      </p:sp>
      <p:sp>
        <p:nvSpPr>
          <p:cNvPr id="3" name="2 Rectángulo"/>
          <p:cNvSpPr/>
          <p:nvPr/>
        </p:nvSpPr>
        <p:spPr>
          <a:xfrm>
            <a:off x="755576" y="620688"/>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sp>
        <p:nvSpPr>
          <p:cNvPr id="4" name="3 Rectángulo"/>
          <p:cNvSpPr/>
          <p:nvPr/>
        </p:nvSpPr>
        <p:spPr>
          <a:xfrm>
            <a:off x="251520" y="1268760"/>
            <a:ext cx="8568952" cy="2308324"/>
          </a:xfrm>
          <a:prstGeom prst="rect">
            <a:avLst/>
          </a:prstGeom>
        </p:spPr>
        <p:txBody>
          <a:bodyPr wrap="square">
            <a:spAutoFit/>
          </a:bodyPr>
          <a:lstStyle/>
          <a:p>
            <a:pPr algn="just"/>
            <a:r>
              <a:rPr lang="es-CL" sz="2400" b="1" dirty="0" smtClean="0"/>
              <a:t>El primer paso </a:t>
            </a:r>
            <a:r>
              <a:rPr lang="es-CL" sz="2400" dirty="0" smtClean="0"/>
              <a:t>será la elaboración de un </a:t>
            </a:r>
            <a:r>
              <a:rPr lang="es-CL" sz="2400" u="sng" dirty="0" smtClean="0"/>
              <a:t>mapa de pendientes medias</a:t>
            </a:r>
            <a:r>
              <a:rPr lang="es-CL" sz="2400" dirty="0" smtClean="0"/>
              <a:t> usando el Modelo Digital de Elevación, ASTER versión 2.0. Este MDE o DEM en inglés,  es en </a:t>
            </a:r>
            <a:r>
              <a:rPr lang="es-CL" sz="2400" u="sng" dirty="0" smtClean="0"/>
              <a:t>formato Raster</a:t>
            </a:r>
            <a:r>
              <a:rPr lang="es-CL" sz="2400" dirty="0" smtClean="0"/>
              <a:t>, donde cada pixel registra un valor de altitud, medido desde el nivel medio del mar y posee un pixel de 30 x 30 m.</a:t>
            </a:r>
          </a:p>
          <a:p>
            <a:pPr algn="just"/>
            <a:r>
              <a:rPr lang="es-CL" sz="2400" dirty="0" smtClean="0"/>
              <a:t>Es descargable desde </a:t>
            </a:r>
            <a:r>
              <a:rPr lang="es-CL" sz="2400" dirty="0" smtClean="0">
                <a:hlinkClick r:id="rId2"/>
              </a:rPr>
              <a:t>https://wist.echo.nasa.gov/api/</a:t>
            </a:r>
            <a:r>
              <a:rPr lang="es-CL" sz="2400" dirty="0" smtClean="0"/>
              <a:t> </a:t>
            </a:r>
            <a:endParaRPr lang="es-CL" sz="2400" dirty="0"/>
          </a:p>
        </p:txBody>
      </p:sp>
      <p:pic>
        <p:nvPicPr>
          <p:cNvPr id="6" name="5 Imagen"/>
          <p:cNvPicPr>
            <a:picLocks noChangeAspect="1"/>
          </p:cNvPicPr>
          <p:nvPr/>
        </p:nvPicPr>
        <p:blipFill>
          <a:blip r:embed="rId3" cstate="print"/>
          <a:srcRect l="3867" t="42743" r="4315" b="20321"/>
          <a:stretch>
            <a:fillRect/>
          </a:stretch>
        </p:blipFill>
        <p:spPr bwMode="auto">
          <a:xfrm>
            <a:off x="683568" y="3789040"/>
            <a:ext cx="7593712" cy="2678298"/>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11</a:t>
            </a:fld>
            <a:endParaRPr lang="en-US"/>
          </a:p>
        </p:txBody>
      </p:sp>
      <p:sp>
        <p:nvSpPr>
          <p:cNvPr id="3" name="2 CuadroTexto"/>
          <p:cNvSpPr txBox="1"/>
          <p:nvPr/>
        </p:nvSpPr>
        <p:spPr>
          <a:xfrm>
            <a:off x="467544" y="620688"/>
            <a:ext cx="5976664" cy="584775"/>
          </a:xfrm>
          <a:prstGeom prst="rect">
            <a:avLst/>
          </a:prstGeom>
          <a:noFill/>
        </p:spPr>
        <p:txBody>
          <a:bodyPr wrap="square" rtlCol="0">
            <a:spAutoFit/>
          </a:bodyPr>
          <a:lstStyle/>
          <a:p>
            <a:r>
              <a:rPr lang="es-CL" sz="3200" b="1" dirty="0" smtClean="0">
                <a:solidFill>
                  <a:srgbClr val="FF0000"/>
                </a:solidFill>
              </a:rPr>
              <a:t>Definiciones</a:t>
            </a:r>
            <a:endParaRPr lang="es-CL" sz="3200" b="1" dirty="0">
              <a:solidFill>
                <a:srgbClr val="FF0000"/>
              </a:solidFill>
            </a:endParaRPr>
          </a:p>
        </p:txBody>
      </p:sp>
      <p:sp>
        <p:nvSpPr>
          <p:cNvPr id="4" name="3 CuadroTexto"/>
          <p:cNvSpPr txBox="1"/>
          <p:nvPr/>
        </p:nvSpPr>
        <p:spPr>
          <a:xfrm>
            <a:off x="323528" y="1412776"/>
            <a:ext cx="8064896" cy="954107"/>
          </a:xfrm>
          <a:prstGeom prst="rect">
            <a:avLst/>
          </a:prstGeom>
          <a:noFill/>
        </p:spPr>
        <p:txBody>
          <a:bodyPr wrap="square" rtlCol="0">
            <a:spAutoFit/>
          </a:bodyPr>
          <a:lstStyle/>
          <a:p>
            <a:r>
              <a:rPr lang="es-CL" sz="2800" b="1" dirty="0" smtClean="0">
                <a:solidFill>
                  <a:schemeClr val="tx2">
                    <a:lumMod val="60000"/>
                    <a:lumOff val="40000"/>
                  </a:schemeClr>
                </a:solidFill>
              </a:rPr>
              <a:t>Formato Raster:  </a:t>
            </a:r>
            <a:r>
              <a:rPr lang="es-CL" sz="2800" dirty="0" smtClean="0"/>
              <a:t>Es una forma matricial de ingresar la realidad a un computador.</a:t>
            </a:r>
            <a:endParaRPr lang="es-CL" sz="2800" b="1" dirty="0">
              <a:solidFill>
                <a:schemeClr val="tx2">
                  <a:lumMod val="60000"/>
                  <a:lumOff val="40000"/>
                </a:schemeClr>
              </a:solidFill>
            </a:endParaRPr>
          </a:p>
        </p:txBody>
      </p:sp>
      <p:pic>
        <p:nvPicPr>
          <p:cNvPr id="5" name="Picture 6" descr="http://2.bp.blogspot.com/-0_QA39wvu00/Tg0OJC0ujUI/AAAAAAAAAAY/QLPwLZAFytw/s1600/raster.png"/>
          <p:cNvPicPr>
            <a:picLocks noChangeAspect="1" noChangeArrowheads="1"/>
          </p:cNvPicPr>
          <p:nvPr/>
        </p:nvPicPr>
        <p:blipFill>
          <a:blip r:embed="rId2" cstate="print"/>
          <a:srcRect/>
          <a:stretch>
            <a:fillRect/>
          </a:stretch>
        </p:blipFill>
        <p:spPr bwMode="auto">
          <a:xfrm>
            <a:off x="4572000" y="2780928"/>
            <a:ext cx="3390900" cy="3009900"/>
          </a:xfrm>
          <a:prstGeom prst="rect">
            <a:avLst/>
          </a:prstGeom>
          <a:noFill/>
          <a:ln w="9525">
            <a:noFill/>
            <a:miter lim="800000"/>
            <a:headEnd/>
            <a:tailEnd/>
          </a:ln>
        </p:spPr>
      </p:pic>
      <p:pic>
        <p:nvPicPr>
          <p:cNvPr id="6" name="Picture 9"/>
          <p:cNvPicPr>
            <a:picLocks noChangeAspect="1" noChangeArrowheads="1"/>
          </p:cNvPicPr>
          <p:nvPr/>
        </p:nvPicPr>
        <p:blipFill>
          <a:blip r:embed="rId3" cstate="print"/>
          <a:srcRect/>
          <a:stretch>
            <a:fillRect/>
          </a:stretch>
        </p:blipFill>
        <p:spPr bwMode="auto">
          <a:xfrm>
            <a:off x="617538" y="2780928"/>
            <a:ext cx="3571875" cy="3084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a:xfrm>
            <a:off x="1852613" y="1000125"/>
            <a:ext cx="5743575" cy="4371975"/>
          </a:xfrm>
          <a:prstGeom prst="rect">
            <a:avLst/>
          </a:prstGeom>
          <a:ln>
            <a:noFill/>
          </a:ln>
          <a:effectLst>
            <a:outerShdw blurRad="292100" dist="139700" dir="2700000" algn="tl" rotWithShape="0">
              <a:srgbClr val="333333">
                <a:alpha val="65000"/>
              </a:srgbClr>
            </a:outerShdw>
          </a:effectLst>
        </p:spPr>
      </p:pic>
      <p:sp>
        <p:nvSpPr>
          <p:cNvPr id="3" name="2 CuadroTexto"/>
          <p:cNvSpPr txBox="1"/>
          <p:nvPr/>
        </p:nvSpPr>
        <p:spPr>
          <a:xfrm>
            <a:off x="500063" y="285750"/>
            <a:ext cx="8358187" cy="523220"/>
          </a:xfrm>
          <a:prstGeom prst="rect">
            <a:avLst/>
          </a:prstGeom>
          <a:noFill/>
        </p:spPr>
        <p:txBody>
          <a:bodyPr>
            <a:spAutoFit/>
          </a:bodyPr>
          <a:lstStyle/>
          <a:p>
            <a:pPr>
              <a:defRPr/>
            </a:pPr>
            <a:r>
              <a:rPr lang="es-ES" sz="2800" dirty="0">
                <a:cs typeface="+mn-cs"/>
              </a:rPr>
              <a:t>En las imágenes de satélite….</a:t>
            </a:r>
          </a:p>
        </p:txBody>
      </p:sp>
      <p:sp>
        <p:nvSpPr>
          <p:cNvPr id="4" name="3 CuadroTexto"/>
          <p:cNvSpPr txBox="1"/>
          <p:nvPr/>
        </p:nvSpPr>
        <p:spPr>
          <a:xfrm>
            <a:off x="971600" y="5445224"/>
            <a:ext cx="7643813" cy="830997"/>
          </a:xfrm>
          <a:prstGeom prst="rect">
            <a:avLst/>
          </a:prstGeom>
          <a:noFill/>
        </p:spPr>
        <p:txBody>
          <a:bodyPr>
            <a:spAutoFit/>
          </a:bodyPr>
          <a:lstStyle/>
          <a:p>
            <a:pPr algn="ctr">
              <a:defRPr/>
            </a:pPr>
            <a:r>
              <a:rPr lang="es-ES" sz="2400" dirty="0"/>
              <a:t>Cada pixel, puede asumir una cantidad de valores específica, dependiendo de  su Resolución Radiométrica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13</a:t>
            </a:fld>
            <a:endParaRPr lang="en-US"/>
          </a:p>
        </p:txBody>
      </p:sp>
      <p:pic>
        <p:nvPicPr>
          <p:cNvPr id="68611" name="Picture 3"/>
          <p:cNvPicPr>
            <a:picLocks noChangeAspect="1" noChangeArrowheads="1"/>
          </p:cNvPicPr>
          <p:nvPr/>
        </p:nvPicPr>
        <p:blipFill>
          <a:blip r:embed="rId2" cstate="print"/>
          <a:srcRect/>
          <a:stretch>
            <a:fillRect/>
          </a:stretch>
        </p:blipFill>
        <p:spPr bwMode="auto">
          <a:xfrm>
            <a:off x="179512" y="2060848"/>
            <a:ext cx="8748464" cy="4473852"/>
          </a:xfrm>
          <a:prstGeom prst="rect">
            <a:avLst/>
          </a:prstGeom>
          <a:noFill/>
          <a:ln w="9525">
            <a:noFill/>
            <a:miter lim="800000"/>
            <a:headEnd/>
            <a:tailEnd/>
          </a:ln>
        </p:spPr>
      </p:pic>
      <p:sp>
        <p:nvSpPr>
          <p:cNvPr id="7" name="6 CuadroTexto"/>
          <p:cNvSpPr txBox="1"/>
          <p:nvPr/>
        </p:nvSpPr>
        <p:spPr>
          <a:xfrm>
            <a:off x="395536" y="404664"/>
            <a:ext cx="7704856" cy="2000548"/>
          </a:xfrm>
          <a:prstGeom prst="rect">
            <a:avLst/>
          </a:prstGeom>
          <a:noFill/>
        </p:spPr>
        <p:txBody>
          <a:bodyPr wrap="square" rtlCol="0">
            <a:spAutoFit/>
          </a:bodyPr>
          <a:lstStyle/>
          <a:p>
            <a:pPr algn="just"/>
            <a:r>
              <a:rPr lang="es-CL" sz="2400" b="1" dirty="0" smtClean="0"/>
              <a:t>En los Modelos de Elevación</a:t>
            </a:r>
            <a:r>
              <a:rPr lang="es-CL" sz="2400" dirty="0" smtClean="0"/>
              <a:t>, cada pixel puede asumir un número, de entre un rango específico de valores de altitud. Esto dependerá de la estructura del Raster en números binarios: </a:t>
            </a:r>
            <a:r>
              <a:rPr lang="es-CL" sz="2400" b="1" dirty="0" smtClean="0"/>
              <a:t>8</a:t>
            </a:r>
            <a:r>
              <a:rPr lang="es-CL" sz="2400" dirty="0" smtClean="0"/>
              <a:t> bit = 1 entre 256 valores distintos, </a:t>
            </a:r>
            <a:r>
              <a:rPr lang="es-CL" sz="2400" b="1" dirty="0" smtClean="0"/>
              <a:t>16</a:t>
            </a:r>
            <a:r>
              <a:rPr lang="es-CL" sz="2400" dirty="0" smtClean="0"/>
              <a:t> bit = 1 entre 65.000.</a:t>
            </a:r>
            <a:endParaRPr lang="es-CL"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14</a:t>
            </a:fld>
            <a:endParaRPr lang="en-US"/>
          </a:p>
        </p:txBody>
      </p:sp>
      <p:sp>
        <p:nvSpPr>
          <p:cNvPr id="3" name="2 Rectángulo"/>
          <p:cNvSpPr/>
          <p:nvPr/>
        </p:nvSpPr>
        <p:spPr>
          <a:xfrm>
            <a:off x="179512" y="476672"/>
            <a:ext cx="8136904" cy="1569660"/>
          </a:xfrm>
          <a:prstGeom prst="rect">
            <a:avLst/>
          </a:prstGeom>
        </p:spPr>
        <p:txBody>
          <a:bodyPr wrap="square">
            <a:spAutoFit/>
          </a:bodyPr>
          <a:lstStyle/>
          <a:p>
            <a:pPr algn="just"/>
            <a:r>
              <a:rPr lang="es-CL" sz="2400" b="1" dirty="0" smtClean="0">
                <a:solidFill>
                  <a:schemeClr val="tx2">
                    <a:lumMod val="60000"/>
                    <a:lumOff val="40000"/>
                  </a:schemeClr>
                </a:solidFill>
              </a:rPr>
              <a:t>Mapa de Pendientes Medias: </a:t>
            </a:r>
            <a:r>
              <a:rPr lang="es-CL" sz="2400" dirty="0" smtClean="0"/>
              <a:t>Representa la pendiente promedio por unidad de superficie, que en este caso es de 900 m</a:t>
            </a:r>
            <a:r>
              <a:rPr lang="es-CL" sz="2400" baseline="30000" dirty="0" smtClean="0"/>
              <a:t>2,</a:t>
            </a:r>
            <a:r>
              <a:rPr lang="es-CL" sz="2400" dirty="0" smtClean="0"/>
              <a:t> ya que el pixel es de 30 x 30 m. Los valores están expresados en porcentaje, donde 100% equivale a 45°.</a:t>
            </a:r>
            <a:endParaRPr lang="es-CL" sz="2400" dirty="0"/>
          </a:p>
        </p:txBody>
      </p:sp>
      <p:pic>
        <p:nvPicPr>
          <p:cNvPr id="3081" name="Picture 9"/>
          <p:cNvPicPr>
            <a:picLocks noChangeAspect="1" noChangeArrowheads="1"/>
          </p:cNvPicPr>
          <p:nvPr/>
        </p:nvPicPr>
        <p:blipFill>
          <a:blip r:embed="rId2" cstate="print"/>
          <a:srcRect/>
          <a:stretch>
            <a:fillRect/>
          </a:stretch>
        </p:blipFill>
        <p:spPr bwMode="auto">
          <a:xfrm>
            <a:off x="1522303" y="2386289"/>
            <a:ext cx="5425962" cy="4283071"/>
          </a:xfrm>
          <a:prstGeom prst="rect">
            <a:avLst/>
          </a:prstGeom>
          <a:noFill/>
          <a:ln w="9525">
            <a:noFill/>
            <a:miter lim="800000"/>
            <a:headEnd/>
            <a:tailEnd/>
          </a:ln>
        </p:spPr>
      </p:pic>
      <p:sp>
        <p:nvSpPr>
          <p:cNvPr id="13" name="12 CuadroTexto"/>
          <p:cNvSpPr txBox="1"/>
          <p:nvPr/>
        </p:nvSpPr>
        <p:spPr>
          <a:xfrm>
            <a:off x="1907704" y="2060848"/>
            <a:ext cx="5112568" cy="338554"/>
          </a:xfrm>
          <a:prstGeom prst="rect">
            <a:avLst/>
          </a:prstGeom>
          <a:noFill/>
        </p:spPr>
        <p:txBody>
          <a:bodyPr wrap="square" rtlCol="0">
            <a:spAutoFit/>
          </a:bodyPr>
          <a:lstStyle/>
          <a:p>
            <a:r>
              <a:rPr lang="es-CL" sz="1600" i="1" dirty="0" smtClean="0"/>
              <a:t>Mapa de Pendientes Medias de la Región de Valparaíso</a:t>
            </a:r>
            <a:endParaRPr lang="es-CL" sz="1600" i="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15</a:t>
            </a:fld>
            <a:endParaRPr lang="en-US"/>
          </a:p>
        </p:txBody>
      </p:sp>
      <p:pic>
        <p:nvPicPr>
          <p:cNvPr id="3" name="2 Imagen"/>
          <p:cNvPicPr>
            <a:picLocks noChangeAspect="1"/>
          </p:cNvPicPr>
          <p:nvPr/>
        </p:nvPicPr>
        <p:blipFill>
          <a:blip r:embed="rId2" cstate="print"/>
          <a:srcRect/>
          <a:stretch>
            <a:fillRect/>
          </a:stretch>
        </p:blipFill>
        <p:spPr bwMode="auto">
          <a:xfrm>
            <a:off x="1331640" y="1052736"/>
            <a:ext cx="6115699" cy="5624459"/>
          </a:xfrm>
          <a:prstGeom prst="rect">
            <a:avLst/>
          </a:prstGeom>
          <a:noFill/>
          <a:ln w="9525">
            <a:solidFill>
              <a:schemeClr val="tx1"/>
            </a:solidFill>
            <a:miter lim="800000"/>
            <a:headEnd/>
            <a:tailEnd/>
          </a:ln>
        </p:spPr>
      </p:pic>
      <p:sp>
        <p:nvSpPr>
          <p:cNvPr id="4" name="3 Rectángulo"/>
          <p:cNvSpPr/>
          <p:nvPr/>
        </p:nvSpPr>
        <p:spPr>
          <a:xfrm>
            <a:off x="1115616" y="332656"/>
            <a:ext cx="6480720" cy="646331"/>
          </a:xfrm>
          <a:prstGeom prst="rect">
            <a:avLst/>
          </a:prstGeom>
        </p:spPr>
        <p:txBody>
          <a:bodyPr wrap="square">
            <a:spAutoFit/>
          </a:bodyPr>
          <a:lstStyle/>
          <a:p>
            <a:pPr algn="ctr"/>
            <a:r>
              <a:rPr lang="es-CL" i="1" dirty="0" smtClean="0"/>
              <a:t>Detalle del Mapa de Pendientes Medias de la Región de Valparaíso, Red de Drenaje densificada, solo donde existe Bosque Nativo.</a:t>
            </a:r>
            <a:endParaRPr lang="es-CL" dirty="0"/>
          </a:p>
        </p:txBody>
      </p:sp>
      <p:pic>
        <p:nvPicPr>
          <p:cNvPr id="6" name="Picture 9"/>
          <p:cNvPicPr>
            <a:picLocks noChangeAspect="1" noChangeArrowheads="1"/>
          </p:cNvPicPr>
          <p:nvPr/>
        </p:nvPicPr>
        <p:blipFill>
          <a:blip r:embed="rId3" cstate="print"/>
          <a:srcRect l="67909" t="7147" r="4784" b="21689"/>
          <a:stretch>
            <a:fillRect/>
          </a:stretch>
        </p:blipFill>
        <p:spPr bwMode="auto">
          <a:xfrm>
            <a:off x="7524328" y="2708920"/>
            <a:ext cx="1481667"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16</a:t>
            </a:fld>
            <a:endParaRPr lang="en-US"/>
          </a:p>
        </p:txBody>
      </p:sp>
      <p:sp>
        <p:nvSpPr>
          <p:cNvPr id="3" name="2 Rectángulo"/>
          <p:cNvSpPr/>
          <p:nvPr/>
        </p:nvSpPr>
        <p:spPr>
          <a:xfrm>
            <a:off x="539552" y="404664"/>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sp>
        <p:nvSpPr>
          <p:cNvPr id="52225" name="Rectangle 1"/>
          <p:cNvSpPr>
            <a:spLocks noChangeArrowheads="1"/>
          </p:cNvSpPr>
          <p:nvPr/>
        </p:nvSpPr>
        <p:spPr bwMode="auto">
          <a:xfrm>
            <a:off x="179512" y="836712"/>
            <a:ext cx="8352928" cy="22159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L" sz="2400" b="1" i="0" u="none" strike="noStrike" cap="none" normalizeH="0" baseline="0" dirty="0" smtClean="0">
                <a:ln>
                  <a:noFill/>
                </a:ln>
                <a:effectLst/>
                <a:ea typeface="Calibri" pitchFamily="34" charset="0"/>
                <a:cs typeface="Times New Roman" pitchFamily="18" charset="0"/>
              </a:rPr>
              <a:t>El segundo paso</a:t>
            </a:r>
            <a:r>
              <a:rPr kumimoji="0" lang="es-CL" sz="2400" b="0" i="0" u="none" strike="noStrike" cap="none" normalizeH="0" baseline="0" dirty="0" smtClean="0">
                <a:ln>
                  <a:noFill/>
                </a:ln>
                <a:solidFill>
                  <a:schemeClr val="tx1"/>
                </a:solidFill>
                <a:effectLst/>
                <a:ea typeface="Calibri" pitchFamily="34" charset="0"/>
                <a:cs typeface="Times New Roman" pitchFamily="18" charset="0"/>
              </a:rPr>
              <a:t>, es definir la mejor forma de transferir la información de pendientes medias a la red de drenaje.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CL" b="0" i="0" u="none" strike="noStrike" cap="none" normalizeH="0" baseline="0" dirty="0" smtClean="0">
              <a:ln>
                <a:noFill/>
              </a:ln>
              <a:solidFill>
                <a:schemeClr val="tx1"/>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L" sz="2400" b="0" i="0" u="none" strike="noStrike" cap="none" normalizeH="0" baseline="0" dirty="0" smtClean="0">
                <a:ln>
                  <a:noFill/>
                </a:ln>
                <a:solidFill>
                  <a:schemeClr val="tx1"/>
                </a:solidFill>
                <a:effectLst/>
                <a:ea typeface="Calibri" pitchFamily="34" charset="0"/>
                <a:cs typeface="Times New Roman" pitchFamily="18" charset="0"/>
              </a:rPr>
              <a:t>El criterio usado,</a:t>
            </a:r>
            <a:r>
              <a:rPr kumimoji="0" lang="es-CL" sz="2400" b="0" i="0" u="none" strike="noStrike" cap="none" normalizeH="0" dirty="0" smtClean="0">
                <a:ln>
                  <a:noFill/>
                </a:ln>
                <a:solidFill>
                  <a:schemeClr val="tx1"/>
                </a:solidFill>
                <a:effectLst/>
                <a:ea typeface="Calibri" pitchFamily="34" charset="0"/>
                <a:cs typeface="Times New Roman" pitchFamily="18" charset="0"/>
              </a:rPr>
              <a:t> fue medir la</a:t>
            </a:r>
            <a:r>
              <a:rPr kumimoji="0" lang="es-CL" sz="2400" b="0" i="0" u="none" strike="noStrike" cap="none" normalizeH="0" baseline="0" dirty="0" smtClean="0">
                <a:ln>
                  <a:noFill/>
                </a:ln>
                <a:solidFill>
                  <a:schemeClr val="tx1"/>
                </a:solidFill>
                <a:effectLst/>
                <a:ea typeface="Calibri" pitchFamily="34" charset="0"/>
                <a:cs typeface="Times New Roman" pitchFamily="18" charset="0"/>
              </a:rPr>
              <a:t> pendient</a:t>
            </a:r>
            <a:r>
              <a:rPr kumimoji="0" lang="es-CL" sz="2400" b="0" i="0" u="none" strike="noStrike" cap="none" normalizeH="0" baseline="0" dirty="0" smtClean="0">
                <a:ln>
                  <a:noFill/>
                </a:ln>
                <a:effectLst/>
                <a:ea typeface="Calibri" pitchFamily="34" charset="0"/>
                <a:cs typeface="Times New Roman" pitchFamily="18" charset="0"/>
              </a:rPr>
              <a:t>e en el sentido transversal al eje del drenaje</a:t>
            </a:r>
            <a:r>
              <a:rPr kumimoji="0" lang="es-CL" sz="2400" b="0" i="0" u="none" strike="noStrike" cap="none" normalizeH="0" baseline="0" dirty="0" smtClean="0">
                <a:ln>
                  <a:noFill/>
                </a:ln>
                <a:solidFill>
                  <a:schemeClr val="tx1"/>
                </a:solidFill>
                <a:effectLst/>
                <a:ea typeface="Calibri" pitchFamily="34" charset="0"/>
                <a:cs typeface="Times New Roman" pitchFamily="18" charset="0"/>
              </a:rPr>
              <a:t>, tomando la información de pendiente de 30 metros a la izquierda  y 30 metros a la derecha.</a:t>
            </a:r>
            <a:endParaRPr lang="es-CL" sz="2400" dirty="0" smtClean="0">
              <a:ea typeface="Calibri" pitchFamily="34" charset="0"/>
              <a:cs typeface="Times New Roman" pitchFamily="18" charset="0"/>
            </a:endParaRPr>
          </a:p>
        </p:txBody>
      </p:sp>
      <p:pic>
        <p:nvPicPr>
          <p:cNvPr id="5" name="4 Imagen"/>
          <p:cNvPicPr/>
          <p:nvPr/>
        </p:nvPicPr>
        <p:blipFill>
          <a:blip r:embed="rId2" cstate="print"/>
          <a:srcRect/>
          <a:stretch>
            <a:fillRect/>
          </a:stretch>
        </p:blipFill>
        <p:spPr bwMode="auto">
          <a:xfrm>
            <a:off x="251520" y="3140968"/>
            <a:ext cx="3816424" cy="3240360"/>
          </a:xfrm>
          <a:prstGeom prst="rect">
            <a:avLst/>
          </a:prstGeom>
          <a:noFill/>
          <a:ln w="9525">
            <a:solidFill>
              <a:schemeClr val="tx2"/>
            </a:solidFill>
            <a:miter lim="800000"/>
            <a:headEnd/>
            <a:tailEnd/>
          </a:ln>
        </p:spPr>
      </p:pic>
      <p:sp>
        <p:nvSpPr>
          <p:cNvPr id="6" name="5 Rectángulo"/>
          <p:cNvSpPr/>
          <p:nvPr/>
        </p:nvSpPr>
        <p:spPr>
          <a:xfrm>
            <a:off x="4283968" y="3212976"/>
            <a:ext cx="4320480" cy="3046988"/>
          </a:xfrm>
          <a:prstGeom prst="rect">
            <a:avLst/>
          </a:prstGeom>
        </p:spPr>
        <p:txBody>
          <a:bodyPr wrap="square">
            <a:spAutoFit/>
          </a:bodyPr>
          <a:lstStyle/>
          <a:p>
            <a:pPr algn="just"/>
            <a:r>
              <a:rPr lang="es-CL" sz="2400" dirty="0" smtClean="0"/>
              <a:t>Se realizó una conversión de la red de drenaje, a formato Raster, para obtener los pixeles cercanos al eje de  la escorrentía.</a:t>
            </a:r>
          </a:p>
          <a:p>
            <a:pPr algn="just"/>
            <a:r>
              <a:rPr lang="es-CL" dirty="0" smtClean="0"/>
              <a:t> </a:t>
            </a:r>
          </a:p>
          <a:p>
            <a:pPr algn="just"/>
            <a:r>
              <a:rPr lang="es-CL" sz="2400" dirty="0" smtClean="0"/>
              <a:t>El tamaño de los pixeles se definió  de 60 x 60 para cumplir con el criterio. </a:t>
            </a:r>
            <a:endParaRPr lang="es-CL" sz="2400" dirty="0"/>
          </a:p>
        </p:txBody>
      </p:sp>
      <p:sp>
        <p:nvSpPr>
          <p:cNvPr id="4" name="3 CuadroTexto"/>
          <p:cNvSpPr txBox="1"/>
          <p:nvPr/>
        </p:nvSpPr>
        <p:spPr>
          <a:xfrm>
            <a:off x="4283968" y="6464369"/>
            <a:ext cx="3368999" cy="276999"/>
          </a:xfrm>
          <a:prstGeom prst="rect">
            <a:avLst/>
          </a:prstGeom>
          <a:noFill/>
        </p:spPr>
        <p:txBody>
          <a:bodyPr wrap="none" rtlCol="0">
            <a:spAutoFit/>
          </a:bodyPr>
          <a:lstStyle/>
          <a:p>
            <a:r>
              <a:rPr lang="es-ES" sz="1200" dirty="0" smtClean="0"/>
              <a:t>Escorrentía: Sinónimo de red de drenaje superficial</a:t>
            </a:r>
            <a:endParaRPr lang="es-ES" sz="1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a:xfrm>
            <a:off x="6156176" y="6664325"/>
            <a:ext cx="2133600" cy="193675"/>
          </a:xfrm>
        </p:spPr>
        <p:txBody>
          <a:bodyPr/>
          <a:lstStyle/>
          <a:p>
            <a:pPr>
              <a:defRPr/>
            </a:pPr>
            <a:fld id="{3C8221DB-0A8B-451B-BCA1-318F8C7FF13A}" type="slidenum">
              <a:rPr lang="en-US" smtClean="0"/>
              <a:pPr>
                <a:defRPr/>
              </a:pPr>
              <a:t>17</a:t>
            </a:fld>
            <a:endParaRPr lang="en-US"/>
          </a:p>
        </p:txBody>
      </p:sp>
      <p:sp>
        <p:nvSpPr>
          <p:cNvPr id="5" name="4 Rectángulo"/>
          <p:cNvSpPr/>
          <p:nvPr/>
        </p:nvSpPr>
        <p:spPr>
          <a:xfrm>
            <a:off x="467544" y="404664"/>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sp>
        <p:nvSpPr>
          <p:cNvPr id="51201" name="Rectangle 1"/>
          <p:cNvSpPr>
            <a:spLocks noChangeArrowheads="1"/>
          </p:cNvSpPr>
          <p:nvPr/>
        </p:nvSpPr>
        <p:spPr bwMode="auto">
          <a:xfrm>
            <a:off x="251520" y="1134616"/>
            <a:ext cx="8208912"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L" sz="2000" b="0" i="0" u="none" strike="noStrike" cap="none" normalizeH="0" baseline="0" dirty="0" smtClean="0">
                <a:ln>
                  <a:noFill/>
                </a:ln>
                <a:solidFill>
                  <a:schemeClr val="tx1"/>
                </a:solidFill>
                <a:effectLst/>
                <a:ea typeface="Calibri" pitchFamily="34" charset="0"/>
                <a:cs typeface="Times New Roman" pitchFamily="18" charset="0"/>
              </a:rPr>
              <a:t>El raster anterior es de tipo binario, es decir  de 1 bit, que permite valores 1 y 0 solamente. Los pixeles "0" son de color negro y los pixeles "1" son de color blanco.</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CL" sz="2000" b="0" i="0" u="none" strike="noStrike" cap="none" normalizeH="0" baseline="0" dirty="0" smtClean="0">
                <a:ln>
                  <a:noFill/>
                </a:ln>
                <a:solidFill>
                  <a:schemeClr val="tx1"/>
                </a:solidFill>
                <a:effectLst/>
                <a:ea typeface="Calibri" pitchFamily="34" charset="0"/>
                <a:cs typeface="Times New Roman" pitchFamily="18" charset="0"/>
              </a:rPr>
              <a:t>Con el fin de asignarle los valores de pendientes medias al Raster binario y así obtener la pendiente solo en las áreas aledañas a la escorrentía, se procedió a multiplicar ambos Raster</a:t>
            </a:r>
            <a:r>
              <a:rPr kumimoji="0" lang="es-CL" sz="1000" b="0" i="0" u="none" strike="noStrike" cap="none" normalizeH="0" baseline="0" dirty="0" smtClean="0">
                <a:ln>
                  <a:noFill/>
                </a:ln>
                <a:solidFill>
                  <a:schemeClr val="tx1"/>
                </a:solidFill>
                <a:effectLst/>
                <a:cs typeface="Arial" pitchFamily="34" charset="0"/>
              </a:rPr>
              <a:t> .</a:t>
            </a:r>
            <a:endParaRPr kumimoji="0" lang="es-CL" sz="3200" b="0" i="0" u="none" strike="noStrike" cap="none" normalizeH="0" baseline="0" dirty="0" smtClean="0">
              <a:ln>
                <a:noFill/>
              </a:ln>
              <a:solidFill>
                <a:schemeClr val="tx1"/>
              </a:solidFill>
              <a:effectLst/>
              <a:cs typeface="Arial" pitchFamily="34" charset="0"/>
            </a:endParaRPr>
          </a:p>
        </p:txBody>
      </p:sp>
      <p:pic>
        <p:nvPicPr>
          <p:cNvPr id="11" name="10 Imagen"/>
          <p:cNvPicPr>
            <a:picLocks noChangeAspect="1"/>
          </p:cNvPicPr>
          <p:nvPr/>
        </p:nvPicPr>
        <p:blipFill>
          <a:blip r:embed="rId2" cstate="print"/>
          <a:srcRect/>
          <a:stretch>
            <a:fillRect/>
          </a:stretch>
        </p:blipFill>
        <p:spPr bwMode="auto">
          <a:xfrm>
            <a:off x="5940152" y="3645024"/>
            <a:ext cx="2491749" cy="2570370"/>
          </a:xfrm>
          <a:prstGeom prst="rect">
            <a:avLst/>
          </a:prstGeom>
          <a:noFill/>
          <a:ln w="9525">
            <a:noFill/>
            <a:miter lim="800000"/>
            <a:headEnd/>
            <a:tailEnd/>
          </a:ln>
        </p:spPr>
      </p:pic>
      <p:pic>
        <p:nvPicPr>
          <p:cNvPr id="12" name="11 Imagen"/>
          <p:cNvPicPr/>
          <p:nvPr/>
        </p:nvPicPr>
        <p:blipFill>
          <a:blip r:embed="rId3" cstate="print"/>
          <a:srcRect/>
          <a:stretch>
            <a:fillRect/>
          </a:stretch>
        </p:blipFill>
        <p:spPr bwMode="auto">
          <a:xfrm>
            <a:off x="8460432" y="3861048"/>
            <a:ext cx="683568" cy="2015356"/>
          </a:xfrm>
          <a:prstGeom prst="rect">
            <a:avLst/>
          </a:prstGeom>
          <a:noFill/>
          <a:ln w="9525">
            <a:noFill/>
            <a:miter lim="800000"/>
            <a:headEnd/>
            <a:tailEnd/>
          </a:ln>
        </p:spPr>
      </p:pic>
      <p:pic>
        <p:nvPicPr>
          <p:cNvPr id="13" name="12 Imagen"/>
          <p:cNvPicPr>
            <a:picLocks noChangeAspect="1"/>
          </p:cNvPicPr>
          <p:nvPr/>
        </p:nvPicPr>
        <p:blipFill>
          <a:blip r:embed="rId4" cstate="print"/>
          <a:srcRect/>
          <a:stretch>
            <a:fillRect/>
          </a:stretch>
        </p:blipFill>
        <p:spPr bwMode="auto">
          <a:xfrm>
            <a:off x="3059832" y="3645024"/>
            <a:ext cx="2520280" cy="2589696"/>
          </a:xfrm>
          <a:prstGeom prst="rect">
            <a:avLst/>
          </a:prstGeom>
          <a:noFill/>
          <a:ln w="9525">
            <a:noFill/>
            <a:miter lim="800000"/>
            <a:headEnd/>
            <a:tailEnd/>
          </a:ln>
        </p:spPr>
      </p:pic>
      <p:pic>
        <p:nvPicPr>
          <p:cNvPr id="14" name="13 Imagen"/>
          <p:cNvPicPr>
            <a:picLocks noChangeAspect="1"/>
          </p:cNvPicPr>
          <p:nvPr/>
        </p:nvPicPr>
        <p:blipFill>
          <a:blip r:embed="rId5" cstate="print"/>
          <a:srcRect/>
          <a:stretch>
            <a:fillRect/>
          </a:stretch>
        </p:blipFill>
        <p:spPr bwMode="auto">
          <a:xfrm>
            <a:off x="251520" y="3645024"/>
            <a:ext cx="2520280" cy="2589696"/>
          </a:xfrm>
          <a:prstGeom prst="rect">
            <a:avLst/>
          </a:prstGeom>
          <a:noFill/>
          <a:ln w="9525">
            <a:noFill/>
            <a:miter lim="800000"/>
            <a:headEnd/>
            <a:tailEnd/>
          </a:ln>
        </p:spPr>
      </p:pic>
      <p:sp>
        <p:nvSpPr>
          <p:cNvPr id="15" name="14 CuadroTexto"/>
          <p:cNvSpPr txBox="1"/>
          <p:nvPr/>
        </p:nvSpPr>
        <p:spPr>
          <a:xfrm>
            <a:off x="2724175" y="4490070"/>
            <a:ext cx="288032" cy="584775"/>
          </a:xfrm>
          <a:prstGeom prst="rect">
            <a:avLst/>
          </a:prstGeom>
          <a:noFill/>
        </p:spPr>
        <p:txBody>
          <a:bodyPr wrap="square" rtlCol="0">
            <a:spAutoFit/>
          </a:bodyPr>
          <a:lstStyle/>
          <a:p>
            <a:r>
              <a:rPr lang="es-CL" sz="3200" b="1" dirty="0" smtClean="0"/>
              <a:t>x</a:t>
            </a:r>
            <a:endParaRPr lang="es-CL" sz="3200" b="1" dirty="0"/>
          </a:p>
        </p:txBody>
      </p:sp>
      <p:sp>
        <p:nvSpPr>
          <p:cNvPr id="16" name="15 CuadroTexto"/>
          <p:cNvSpPr txBox="1"/>
          <p:nvPr/>
        </p:nvSpPr>
        <p:spPr>
          <a:xfrm>
            <a:off x="5564907" y="4480198"/>
            <a:ext cx="288032" cy="584775"/>
          </a:xfrm>
          <a:prstGeom prst="rect">
            <a:avLst/>
          </a:prstGeom>
          <a:noFill/>
        </p:spPr>
        <p:txBody>
          <a:bodyPr wrap="square" rtlCol="0">
            <a:spAutoFit/>
          </a:bodyPr>
          <a:lstStyle/>
          <a:p>
            <a:r>
              <a:rPr lang="es-CL" sz="3200" b="1" dirty="0" smtClean="0"/>
              <a:t>=</a:t>
            </a:r>
            <a:endParaRPr lang="es-CL" sz="3200" b="1" dirty="0"/>
          </a:p>
        </p:txBody>
      </p:sp>
      <p:sp>
        <p:nvSpPr>
          <p:cNvPr id="17" name="16 CuadroTexto"/>
          <p:cNvSpPr txBox="1"/>
          <p:nvPr/>
        </p:nvSpPr>
        <p:spPr>
          <a:xfrm>
            <a:off x="683568" y="3212976"/>
            <a:ext cx="8136904" cy="338554"/>
          </a:xfrm>
          <a:prstGeom prst="rect">
            <a:avLst/>
          </a:prstGeom>
          <a:noFill/>
        </p:spPr>
        <p:txBody>
          <a:bodyPr wrap="square" rtlCol="0">
            <a:spAutoFit/>
          </a:bodyPr>
          <a:lstStyle/>
          <a:p>
            <a:r>
              <a:rPr lang="es-CL" sz="1600" i="1" dirty="0" smtClean="0"/>
              <a:t>Cursos de agua		Pendientes Medias	             Pendientes en Cursos de Agua</a:t>
            </a:r>
            <a:endParaRPr lang="es-CL" sz="1600"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18</a:t>
            </a:fld>
            <a:endParaRPr lang="en-US"/>
          </a:p>
        </p:txBody>
      </p:sp>
      <p:sp>
        <p:nvSpPr>
          <p:cNvPr id="3" name="2 Rectángulo"/>
          <p:cNvSpPr/>
          <p:nvPr/>
        </p:nvSpPr>
        <p:spPr>
          <a:xfrm>
            <a:off x="467544" y="404664"/>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sp>
        <p:nvSpPr>
          <p:cNvPr id="4" name="3 Rectángulo"/>
          <p:cNvSpPr/>
          <p:nvPr/>
        </p:nvSpPr>
        <p:spPr>
          <a:xfrm>
            <a:off x="251520" y="980728"/>
            <a:ext cx="8496944" cy="1200329"/>
          </a:xfrm>
          <a:prstGeom prst="rect">
            <a:avLst/>
          </a:prstGeom>
        </p:spPr>
        <p:txBody>
          <a:bodyPr wrap="square">
            <a:spAutoFit/>
          </a:bodyPr>
          <a:lstStyle/>
          <a:p>
            <a:r>
              <a:rPr lang="es-CL" sz="2400" dirty="0" smtClean="0"/>
              <a:t>Con este resultado, se procedió a re-clasificar las pendientes medias en los tres rangos mencionados:</a:t>
            </a:r>
          </a:p>
          <a:p>
            <a:r>
              <a:rPr lang="es-CL" sz="2400" dirty="0" smtClean="0"/>
              <a:t>1= de 0% a 30%               2= de 31% a 45%                 3= Más de 45%.</a:t>
            </a:r>
            <a:endParaRPr lang="es-CL" sz="2400" dirty="0"/>
          </a:p>
        </p:txBody>
      </p:sp>
      <p:pic>
        <p:nvPicPr>
          <p:cNvPr id="6" name="5 Imagen"/>
          <p:cNvPicPr>
            <a:picLocks noChangeAspect="1"/>
          </p:cNvPicPr>
          <p:nvPr/>
        </p:nvPicPr>
        <p:blipFill>
          <a:blip r:embed="rId2" cstate="print"/>
          <a:srcRect/>
          <a:stretch>
            <a:fillRect/>
          </a:stretch>
        </p:blipFill>
        <p:spPr bwMode="auto">
          <a:xfrm>
            <a:off x="2411760" y="2492896"/>
            <a:ext cx="4608512" cy="4155344"/>
          </a:xfrm>
          <a:prstGeom prst="rect">
            <a:avLst/>
          </a:prstGeom>
          <a:noFill/>
          <a:ln w="9525">
            <a:noFill/>
            <a:miter lim="800000"/>
            <a:headEnd/>
            <a:tailEnd/>
          </a:ln>
        </p:spPr>
      </p:pic>
      <p:pic>
        <p:nvPicPr>
          <p:cNvPr id="7" name="6 Imagen"/>
          <p:cNvPicPr/>
          <p:nvPr/>
        </p:nvPicPr>
        <p:blipFill>
          <a:blip r:embed="rId3" cstate="print"/>
          <a:srcRect/>
          <a:stretch>
            <a:fillRect/>
          </a:stretch>
        </p:blipFill>
        <p:spPr bwMode="auto">
          <a:xfrm>
            <a:off x="683568" y="4149080"/>
            <a:ext cx="1584176" cy="918840"/>
          </a:xfrm>
          <a:prstGeom prst="rect">
            <a:avLst/>
          </a:prstGeom>
          <a:noFill/>
          <a:ln w="9525">
            <a:noFill/>
            <a:miter lim="800000"/>
            <a:headEnd/>
            <a:tailEnd/>
          </a:ln>
        </p:spPr>
      </p:pic>
      <p:sp>
        <p:nvSpPr>
          <p:cNvPr id="50177" name="Rectangle 1"/>
          <p:cNvSpPr>
            <a:spLocks noChangeArrowheads="1"/>
          </p:cNvSpPr>
          <p:nvPr/>
        </p:nvSpPr>
        <p:spPr bwMode="auto">
          <a:xfrm>
            <a:off x="611560" y="3552693"/>
            <a:ext cx="172819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Rangos de Pendiente Media</a:t>
            </a:r>
            <a:endParaRPr kumimoji="0" lang="es-CL"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p:cNvPicPr>
            <a:picLocks noChangeAspect="1"/>
          </p:cNvPicPr>
          <p:nvPr/>
        </p:nvPicPr>
        <p:blipFill>
          <a:blip r:embed="rId2" cstate="print"/>
          <a:srcRect/>
          <a:stretch>
            <a:fillRect/>
          </a:stretch>
        </p:blipFill>
        <p:spPr bwMode="auto">
          <a:xfrm>
            <a:off x="2411760" y="2492896"/>
            <a:ext cx="4608512" cy="4155344"/>
          </a:xfrm>
          <a:prstGeom prst="rect">
            <a:avLst/>
          </a:prstGeom>
          <a:noFill/>
          <a:ln w="9525">
            <a:noFill/>
            <a:miter lim="800000"/>
            <a:headEnd/>
            <a:tailEnd/>
          </a:ln>
        </p:spPr>
      </p:pic>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19</a:t>
            </a:fld>
            <a:endParaRPr lang="en-US"/>
          </a:p>
        </p:txBody>
      </p:sp>
      <p:sp>
        <p:nvSpPr>
          <p:cNvPr id="3" name="2 Rectángulo"/>
          <p:cNvSpPr/>
          <p:nvPr/>
        </p:nvSpPr>
        <p:spPr>
          <a:xfrm>
            <a:off x="323528" y="980728"/>
            <a:ext cx="8136904" cy="1569660"/>
          </a:xfrm>
          <a:prstGeom prst="rect">
            <a:avLst/>
          </a:prstGeom>
        </p:spPr>
        <p:txBody>
          <a:bodyPr wrap="square">
            <a:spAutoFit/>
          </a:bodyPr>
          <a:lstStyle/>
          <a:p>
            <a:pPr algn="just"/>
            <a:r>
              <a:rPr lang="es-CL" sz="2400" dirty="0" smtClean="0"/>
              <a:t>Para resolver el exceso de segmentación, que aparece en algunos drenes y disminuirlo a escala del proyecto (1:35.000), se aplicó un filtro de tipo, “pasa bajo” o “media”, con una matriz de cálculo de 3x3.</a:t>
            </a:r>
            <a:endParaRPr lang="es-CL" sz="2400" dirty="0"/>
          </a:p>
        </p:txBody>
      </p:sp>
      <p:sp>
        <p:nvSpPr>
          <p:cNvPr id="5" name="4 Rectángulo"/>
          <p:cNvSpPr/>
          <p:nvPr/>
        </p:nvSpPr>
        <p:spPr>
          <a:xfrm>
            <a:off x="467544" y="404664"/>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pic>
        <p:nvPicPr>
          <p:cNvPr id="6" name="5 Imagen"/>
          <p:cNvPicPr>
            <a:picLocks noChangeAspect="1"/>
          </p:cNvPicPr>
          <p:nvPr/>
        </p:nvPicPr>
        <p:blipFill>
          <a:blip r:embed="rId3" cstate="print"/>
          <a:srcRect/>
          <a:stretch>
            <a:fillRect/>
          </a:stretch>
        </p:blipFill>
        <p:spPr bwMode="auto">
          <a:xfrm>
            <a:off x="2400300" y="2456904"/>
            <a:ext cx="4589848" cy="4186982"/>
          </a:xfrm>
          <a:prstGeom prst="rect">
            <a:avLst/>
          </a:prstGeom>
          <a:noFill/>
          <a:ln w="9525">
            <a:noFill/>
            <a:miter lim="800000"/>
            <a:headEnd/>
            <a:tailEnd/>
          </a:ln>
        </p:spPr>
      </p:pic>
      <p:pic>
        <p:nvPicPr>
          <p:cNvPr id="7" name="6 Imagen"/>
          <p:cNvPicPr/>
          <p:nvPr/>
        </p:nvPicPr>
        <p:blipFill>
          <a:blip r:embed="rId4" cstate="print"/>
          <a:srcRect/>
          <a:stretch>
            <a:fillRect/>
          </a:stretch>
        </p:blipFill>
        <p:spPr bwMode="auto">
          <a:xfrm>
            <a:off x="683568" y="4149080"/>
            <a:ext cx="1584176" cy="918840"/>
          </a:xfrm>
          <a:prstGeom prst="rect">
            <a:avLst/>
          </a:prstGeom>
          <a:noFill/>
          <a:ln w="9525">
            <a:noFill/>
            <a:miter lim="800000"/>
            <a:headEnd/>
            <a:tailEnd/>
          </a:ln>
        </p:spPr>
      </p:pic>
      <p:sp>
        <p:nvSpPr>
          <p:cNvPr id="8" name="Rectangle 1"/>
          <p:cNvSpPr>
            <a:spLocks noChangeArrowheads="1"/>
          </p:cNvSpPr>
          <p:nvPr/>
        </p:nvSpPr>
        <p:spPr bwMode="auto">
          <a:xfrm>
            <a:off x="611560" y="3552693"/>
            <a:ext cx="172819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Rangos de Pendiente Media</a:t>
            </a:r>
            <a:endParaRPr kumimoji="0" lang="es-CL"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a:t>
            </a:fld>
            <a:endParaRPr lang="en-US"/>
          </a:p>
        </p:txBody>
      </p:sp>
      <p:sp>
        <p:nvSpPr>
          <p:cNvPr id="3" name="2 CuadroTexto"/>
          <p:cNvSpPr txBox="1"/>
          <p:nvPr/>
        </p:nvSpPr>
        <p:spPr>
          <a:xfrm>
            <a:off x="899592" y="692696"/>
            <a:ext cx="7056784" cy="4401205"/>
          </a:xfrm>
          <a:prstGeom prst="rect">
            <a:avLst/>
          </a:prstGeom>
          <a:noFill/>
        </p:spPr>
        <p:txBody>
          <a:bodyPr wrap="square" rtlCol="0">
            <a:spAutoFit/>
          </a:bodyPr>
          <a:lstStyle/>
          <a:p>
            <a:r>
              <a:rPr lang="es-CL" sz="2800" b="1" dirty="0" smtClean="0">
                <a:solidFill>
                  <a:schemeClr val="accent1">
                    <a:lumMod val="75000"/>
                  </a:schemeClr>
                </a:solidFill>
              </a:rPr>
              <a:t>Objetivo:</a:t>
            </a:r>
          </a:p>
          <a:p>
            <a:endParaRPr lang="es-CL" sz="2800" dirty="0" smtClean="0"/>
          </a:p>
          <a:p>
            <a:pPr algn="just"/>
            <a:r>
              <a:rPr lang="es-CL" sz="2800" dirty="0" smtClean="0"/>
              <a:t>Asignar el atributo pendiente media a los </a:t>
            </a:r>
            <a:r>
              <a:rPr lang="es-CL" sz="2800" u="sng" dirty="0" smtClean="0"/>
              <a:t>vectores</a:t>
            </a:r>
            <a:r>
              <a:rPr lang="es-CL" sz="2800" dirty="0" smtClean="0"/>
              <a:t>, </a:t>
            </a:r>
            <a:r>
              <a:rPr lang="es-CL" sz="2800" u="sng" dirty="0" smtClean="0"/>
              <a:t>segmentando</a:t>
            </a:r>
            <a:r>
              <a:rPr lang="es-CL" sz="2800" dirty="0" smtClean="0"/>
              <a:t> la red de drenaje densificada, en 3 rangos definidos por la ley:</a:t>
            </a:r>
          </a:p>
          <a:p>
            <a:endParaRPr lang="es-CL" sz="2800" dirty="0" smtClean="0"/>
          </a:p>
          <a:p>
            <a:r>
              <a:rPr lang="es-CL" sz="2800" dirty="0" smtClean="0"/>
              <a:t>1 = de 0% a 30%</a:t>
            </a:r>
          </a:p>
          <a:p>
            <a:r>
              <a:rPr lang="es-CL" sz="2800" dirty="0" smtClean="0"/>
              <a:t>2 = de 31% a 45%</a:t>
            </a:r>
          </a:p>
          <a:p>
            <a:r>
              <a:rPr lang="es-CL" sz="2800" dirty="0" smtClean="0"/>
              <a:t>3 = Más de 45%.</a:t>
            </a:r>
          </a:p>
          <a:p>
            <a:endParaRPr lang="es-CL" sz="2800" dirty="0" smtClean="0"/>
          </a:p>
        </p:txBody>
      </p:sp>
      <p:pic>
        <p:nvPicPr>
          <p:cNvPr id="33794" name="Picture 2" descr="http://www.alfonsmvinuela.com/wp-content/uploads/Objetivos.jpg"/>
          <p:cNvPicPr>
            <a:picLocks noChangeAspect="1" noChangeArrowheads="1"/>
          </p:cNvPicPr>
          <p:nvPr/>
        </p:nvPicPr>
        <p:blipFill>
          <a:blip r:embed="rId2" cstate="print"/>
          <a:srcRect/>
          <a:stretch>
            <a:fillRect/>
          </a:stretch>
        </p:blipFill>
        <p:spPr bwMode="auto">
          <a:xfrm>
            <a:off x="5364088" y="2996952"/>
            <a:ext cx="2857500" cy="28575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20</a:t>
            </a:fld>
            <a:endParaRPr lang="en-US"/>
          </a:p>
        </p:txBody>
      </p:sp>
      <p:sp>
        <p:nvSpPr>
          <p:cNvPr id="3" name="2 Rectángulo"/>
          <p:cNvSpPr/>
          <p:nvPr/>
        </p:nvSpPr>
        <p:spPr>
          <a:xfrm>
            <a:off x="467544" y="404664"/>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sp>
        <p:nvSpPr>
          <p:cNvPr id="4" name="3 Rectángulo"/>
          <p:cNvSpPr/>
          <p:nvPr/>
        </p:nvSpPr>
        <p:spPr>
          <a:xfrm>
            <a:off x="323528" y="1052736"/>
            <a:ext cx="8136904" cy="1938992"/>
          </a:xfrm>
          <a:prstGeom prst="rect">
            <a:avLst/>
          </a:prstGeom>
        </p:spPr>
        <p:txBody>
          <a:bodyPr wrap="square">
            <a:spAutoFit/>
          </a:bodyPr>
          <a:lstStyle/>
          <a:p>
            <a:pPr algn="just"/>
            <a:r>
              <a:rPr lang="es-CL" sz="2400" dirty="0" smtClean="0"/>
              <a:t>Se procede a convertir en polígonos vectoriales, los pixeles de este raster, para luego transferir los atributos de pendiente media de los polígonos, al trazado de líneas  del drenaje densificado, produciéndose, en el proceso,  la fragmentación necesaria en ellos. </a:t>
            </a:r>
            <a:endParaRPr lang="es-CL" sz="2400" dirty="0"/>
          </a:p>
        </p:txBody>
      </p:sp>
      <p:pic>
        <p:nvPicPr>
          <p:cNvPr id="1026" name="Picture 2"/>
          <p:cNvPicPr>
            <a:picLocks noChangeAspect="1" noChangeArrowheads="1"/>
          </p:cNvPicPr>
          <p:nvPr/>
        </p:nvPicPr>
        <p:blipFill>
          <a:blip r:embed="rId2" cstate="print"/>
          <a:srcRect/>
          <a:stretch>
            <a:fillRect/>
          </a:stretch>
        </p:blipFill>
        <p:spPr bwMode="auto">
          <a:xfrm>
            <a:off x="1115616" y="3068960"/>
            <a:ext cx="6912768" cy="3475271"/>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l="25000" r="13858" b="25408"/>
          <a:stretch>
            <a:fillRect/>
          </a:stretch>
        </p:blipFill>
        <p:spPr bwMode="auto">
          <a:xfrm>
            <a:off x="27495" y="1196752"/>
            <a:ext cx="9112896" cy="558924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2000"/>
                                        <p:tgtEl>
                                          <p:spTgt spid="6"/>
                                        </p:tgtEl>
                                      </p:cBhvr>
                                    </p:animEffect>
                                    <p:set>
                                      <p:cBhvr>
                                        <p:cTn id="14" dur="1" fill="hold">
                                          <p:stCondLst>
                                            <p:cond delay="1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21</a:t>
            </a:fld>
            <a:endParaRPr lang="en-US"/>
          </a:p>
        </p:txBody>
      </p:sp>
      <p:sp>
        <p:nvSpPr>
          <p:cNvPr id="6" name="5 Rectángulo"/>
          <p:cNvSpPr/>
          <p:nvPr/>
        </p:nvSpPr>
        <p:spPr>
          <a:xfrm>
            <a:off x="467544" y="404664"/>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sp>
        <p:nvSpPr>
          <p:cNvPr id="7" name="6 Rectángulo"/>
          <p:cNvSpPr/>
          <p:nvPr/>
        </p:nvSpPr>
        <p:spPr>
          <a:xfrm>
            <a:off x="467544" y="980728"/>
            <a:ext cx="8136904" cy="830997"/>
          </a:xfrm>
          <a:prstGeom prst="rect">
            <a:avLst/>
          </a:prstGeom>
        </p:spPr>
        <p:txBody>
          <a:bodyPr wrap="square">
            <a:spAutoFit/>
          </a:bodyPr>
          <a:lstStyle/>
          <a:p>
            <a:pPr algn="just"/>
            <a:r>
              <a:rPr lang="es-CL" sz="2400" dirty="0" smtClean="0"/>
              <a:t>Como resultado final, los drenes cambian su pendiente en su recorrido por el área de estudio.</a:t>
            </a:r>
            <a:endParaRPr lang="es-CL" sz="2400" dirty="0"/>
          </a:p>
        </p:txBody>
      </p:sp>
      <p:pic>
        <p:nvPicPr>
          <p:cNvPr id="2050" name="Picture 2"/>
          <p:cNvPicPr>
            <a:picLocks noChangeAspect="1" noChangeArrowheads="1"/>
          </p:cNvPicPr>
          <p:nvPr/>
        </p:nvPicPr>
        <p:blipFill>
          <a:blip r:embed="rId2" cstate="print"/>
          <a:srcRect/>
          <a:stretch>
            <a:fillRect/>
          </a:stretch>
        </p:blipFill>
        <p:spPr bwMode="auto">
          <a:xfrm>
            <a:off x="144016" y="1844824"/>
            <a:ext cx="8748464" cy="4398134"/>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17788" y="1844432"/>
            <a:ext cx="8772748" cy="4386374"/>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104836" y="1863378"/>
            <a:ext cx="8732826" cy="4392488"/>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148268" y="1851288"/>
            <a:ext cx="8676108" cy="4397112"/>
          </a:xfrm>
          <a:prstGeom prst="rect">
            <a:avLst/>
          </a:prstGeom>
          <a:noFill/>
          <a:ln w="9525">
            <a:noFill/>
            <a:miter lim="800000"/>
            <a:headEnd/>
            <a:tailEnd/>
          </a:ln>
        </p:spPr>
      </p:pic>
      <p:pic>
        <p:nvPicPr>
          <p:cNvPr id="9" name="8 Imagen"/>
          <p:cNvPicPr/>
          <p:nvPr/>
        </p:nvPicPr>
        <p:blipFill>
          <a:blip r:embed="rId6" cstate="print"/>
          <a:srcRect/>
          <a:stretch>
            <a:fillRect/>
          </a:stretch>
        </p:blipFill>
        <p:spPr bwMode="auto">
          <a:xfrm>
            <a:off x="107504" y="5318472"/>
            <a:ext cx="1584176" cy="918840"/>
          </a:xfrm>
          <a:prstGeom prst="rect">
            <a:avLst/>
          </a:prstGeom>
          <a:noFill/>
          <a:ln w="9525">
            <a:noFill/>
            <a:miter lim="800000"/>
            <a:headEnd/>
            <a:tailEnd/>
          </a:ln>
        </p:spPr>
      </p:pic>
      <p:sp>
        <p:nvSpPr>
          <p:cNvPr id="10" name="Rectangle 1"/>
          <p:cNvSpPr>
            <a:spLocks noChangeArrowheads="1"/>
          </p:cNvSpPr>
          <p:nvPr/>
        </p:nvSpPr>
        <p:spPr bwMode="auto">
          <a:xfrm>
            <a:off x="107504" y="4788685"/>
            <a:ext cx="1584176" cy="523220"/>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L"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Rangos de Pendiente Media</a:t>
            </a:r>
            <a:endParaRPr kumimoji="0" lang="es-CL"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20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fade">
                                      <p:cBhvr>
                                        <p:cTn id="12" dur="2000"/>
                                        <p:tgtEl>
                                          <p:spTgt spid="205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3"/>
                                        </p:tgtEl>
                                        <p:attrNameLst>
                                          <p:attrName>style.visibility</p:attrName>
                                        </p:attrNameLst>
                                      </p:cBhvr>
                                      <p:to>
                                        <p:strVal val="visible"/>
                                      </p:to>
                                    </p:set>
                                    <p:animEffect transition="in" filter="fade">
                                      <p:cBhvr>
                                        <p:cTn id="17" dur="2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22</a:t>
            </a:fld>
            <a:endParaRPr lang="en-US"/>
          </a:p>
        </p:txBody>
      </p:sp>
      <p:sp>
        <p:nvSpPr>
          <p:cNvPr id="3" name="2 CuadroTexto"/>
          <p:cNvSpPr txBox="1"/>
          <p:nvPr/>
        </p:nvSpPr>
        <p:spPr>
          <a:xfrm>
            <a:off x="2339752" y="2276872"/>
            <a:ext cx="5544616" cy="769441"/>
          </a:xfrm>
          <a:prstGeom prst="rect">
            <a:avLst/>
          </a:prstGeom>
          <a:noFill/>
        </p:spPr>
        <p:txBody>
          <a:bodyPr wrap="square" rtlCol="0">
            <a:spAutoFit/>
          </a:bodyPr>
          <a:lstStyle/>
          <a:p>
            <a:r>
              <a:rPr lang="es-CL" sz="4400" i="1" dirty="0" smtClean="0">
                <a:solidFill>
                  <a:schemeClr val="tx2">
                    <a:lumMod val="60000"/>
                    <a:lumOff val="40000"/>
                  </a:schemeClr>
                </a:solidFill>
              </a:rPr>
              <a:t>Muchas gracias.</a:t>
            </a:r>
            <a:endParaRPr lang="es-CL" sz="4400" i="1" dirty="0">
              <a:solidFill>
                <a:schemeClr val="tx2">
                  <a:lumMod val="60000"/>
                  <a:lumOff val="40000"/>
                </a:schemeClr>
              </a:solidFill>
            </a:endParaRPr>
          </a:p>
        </p:txBody>
      </p:sp>
      <p:pic>
        <p:nvPicPr>
          <p:cNvPr id="4" name="Picture 5" descr="C:\Users\jpflores\AppData\Local\Temp\LOGO CIREN.png"/>
          <p:cNvPicPr>
            <a:picLocks noChangeAspect="1" noChangeArrowheads="1"/>
          </p:cNvPicPr>
          <p:nvPr/>
        </p:nvPicPr>
        <p:blipFill>
          <a:blip r:embed="rId2" cstate="print"/>
          <a:srcRect/>
          <a:stretch>
            <a:fillRect/>
          </a:stretch>
        </p:blipFill>
        <p:spPr bwMode="auto">
          <a:xfrm>
            <a:off x="5292080" y="4293096"/>
            <a:ext cx="1569956" cy="696568"/>
          </a:xfrm>
          <a:prstGeom prst="rect">
            <a:avLst/>
          </a:prstGeom>
          <a:noFill/>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4221088"/>
            <a:ext cx="1616145"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3</a:t>
            </a:fld>
            <a:endParaRPr lang="en-US"/>
          </a:p>
        </p:txBody>
      </p:sp>
      <p:sp>
        <p:nvSpPr>
          <p:cNvPr id="3" name="2 CuadroTexto"/>
          <p:cNvSpPr txBox="1"/>
          <p:nvPr/>
        </p:nvSpPr>
        <p:spPr>
          <a:xfrm>
            <a:off x="827584" y="764704"/>
            <a:ext cx="5976664" cy="584775"/>
          </a:xfrm>
          <a:prstGeom prst="rect">
            <a:avLst/>
          </a:prstGeom>
          <a:noFill/>
        </p:spPr>
        <p:txBody>
          <a:bodyPr wrap="square" rtlCol="0">
            <a:spAutoFit/>
          </a:bodyPr>
          <a:lstStyle/>
          <a:p>
            <a:r>
              <a:rPr lang="es-CL" sz="3200" b="1" dirty="0" smtClean="0">
                <a:solidFill>
                  <a:srgbClr val="FF0000"/>
                </a:solidFill>
              </a:rPr>
              <a:t>Definiciones</a:t>
            </a:r>
            <a:endParaRPr lang="es-CL" sz="3200" b="1" dirty="0">
              <a:solidFill>
                <a:srgbClr val="FF0000"/>
              </a:solidFill>
            </a:endParaRPr>
          </a:p>
        </p:txBody>
      </p:sp>
      <p:sp>
        <p:nvSpPr>
          <p:cNvPr id="6" name="5 CuadroTexto"/>
          <p:cNvSpPr txBox="1"/>
          <p:nvPr/>
        </p:nvSpPr>
        <p:spPr>
          <a:xfrm>
            <a:off x="395536" y="1628800"/>
            <a:ext cx="8280920" cy="3416320"/>
          </a:xfrm>
          <a:prstGeom prst="rect">
            <a:avLst/>
          </a:prstGeom>
          <a:noFill/>
        </p:spPr>
        <p:txBody>
          <a:bodyPr wrap="square" rtlCol="0">
            <a:spAutoFit/>
          </a:bodyPr>
          <a:lstStyle/>
          <a:p>
            <a:pPr algn="just"/>
            <a:r>
              <a:rPr lang="es-CL" sz="2400" b="1" dirty="0" smtClean="0">
                <a:solidFill>
                  <a:schemeClr val="tx2">
                    <a:lumMod val="60000"/>
                    <a:lumOff val="40000"/>
                  </a:schemeClr>
                </a:solidFill>
              </a:rPr>
              <a:t>Vectores: </a:t>
            </a:r>
            <a:r>
              <a:rPr lang="es-CL" sz="2400" dirty="0" smtClean="0"/>
              <a:t>Se refiere al conjunto de líneas digitales usadas en los sistemas de información geográfica (SIG), que poseen topología o un sistema de atributos, que permite realizar operaciones entre mapas vectoriales (Unión, Intersección, etc.).</a:t>
            </a:r>
          </a:p>
          <a:p>
            <a:pPr algn="just"/>
            <a:r>
              <a:rPr lang="es-CL" sz="2400" dirty="0" smtClean="0"/>
              <a:t>Una característica de este sistema de líneas o sistema vectorial, es la presencia de “nodos” o interrupciones lógicas.</a:t>
            </a:r>
          </a:p>
          <a:p>
            <a:pPr algn="just"/>
            <a:endParaRPr lang="es-CL" sz="2400" dirty="0" smtClean="0"/>
          </a:p>
          <a:p>
            <a:pPr algn="just"/>
            <a:endParaRPr lang="es-CL" sz="2400" dirty="0" smtClean="0"/>
          </a:p>
          <a:p>
            <a:pPr algn="just"/>
            <a:r>
              <a:rPr lang="es-CL" sz="2400" u="sng" dirty="0" smtClean="0"/>
              <a:t>Las leyes de los vectores son</a:t>
            </a:r>
            <a:r>
              <a:rPr lang="es-CL" sz="2400" dirty="0" smtClean="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CuadroTexto"/>
          <p:cNvSpPr txBox="1">
            <a:spLocks noChangeArrowheads="1"/>
          </p:cNvSpPr>
          <p:nvPr/>
        </p:nvSpPr>
        <p:spPr bwMode="auto">
          <a:xfrm>
            <a:off x="1000125" y="714375"/>
            <a:ext cx="7000875" cy="461963"/>
          </a:xfrm>
          <a:prstGeom prst="rect">
            <a:avLst/>
          </a:prstGeom>
          <a:noFill/>
          <a:ln w="9525">
            <a:noFill/>
            <a:miter lim="800000"/>
            <a:headEnd/>
            <a:tailEnd/>
          </a:ln>
        </p:spPr>
        <p:txBody>
          <a:bodyPr>
            <a:spAutoFit/>
          </a:bodyPr>
          <a:lstStyle/>
          <a:p>
            <a:r>
              <a:rPr lang="es-ES" sz="2400" b="1"/>
              <a:t>1ª	Todo vector parte y termina en un Nodo</a:t>
            </a:r>
          </a:p>
        </p:txBody>
      </p:sp>
      <p:pic>
        <p:nvPicPr>
          <p:cNvPr id="97282" name="Picture 2" descr="F:\Comité de Coord Ssot Minagri\Cursos Regionales\Presentación Sens Remotos\vec_1.jpg"/>
          <p:cNvPicPr>
            <a:picLocks noChangeAspect="1" noChangeArrowheads="1"/>
          </p:cNvPicPr>
          <p:nvPr/>
        </p:nvPicPr>
        <p:blipFill>
          <a:blip r:embed="rId2" cstate="print"/>
          <a:srcRect/>
          <a:stretch>
            <a:fillRect/>
          </a:stretch>
        </p:blipFill>
        <p:spPr bwMode="auto">
          <a:xfrm>
            <a:off x="334963" y="1268413"/>
            <a:ext cx="8340725" cy="5226050"/>
          </a:xfrm>
          <a:prstGeom prst="rect">
            <a:avLst/>
          </a:prstGeom>
          <a:ln>
            <a:noFill/>
          </a:ln>
          <a:effectLst>
            <a:outerShdw blurRad="292100" dist="139700" dir="2700000" algn="tl" rotWithShape="0">
              <a:srgbClr val="333333">
                <a:alpha val="65000"/>
              </a:srgbClr>
            </a:outerShdw>
          </a:effectLst>
        </p:spPr>
      </p:pic>
      <p:sp>
        <p:nvSpPr>
          <p:cNvPr id="3076" name="3 CuadroTexto"/>
          <p:cNvSpPr txBox="1">
            <a:spLocks noChangeArrowheads="1"/>
          </p:cNvSpPr>
          <p:nvPr/>
        </p:nvSpPr>
        <p:spPr bwMode="auto">
          <a:xfrm>
            <a:off x="5500688" y="3000375"/>
            <a:ext cx="2000250" cy="369888"/>
          </a:xfrm>
          <a:prstGeom prst="rect">
            <a:avLst/>
          </a:prstGeom>
          <a:noFill/>
          <a:ln w="9525">
            <a:noFill/>
            <a:miter lim="800000"/>
            <a:headEnd/>
            <a:tailEnd/>
          </a:ln>
        </p:spPr>
        <p:txBody>
          <a:bodyPr>
            <a:spAutoFit/>
          </a:bodyPr>
          <a:lstStyle/>
          <a:p>
            <a:r>
              <a:rPr lang="es-ES"/>
              <a:t>Nodos</a:t>
            </a:r>
          </a:p>
        </p:txBody>
      </p:sp>
      <p:sp>
        <p:nvSpPr>
          <p:cNvPr id="3077" name="4 CuadroTexto"/>
          <p:cNvSpPr txBox="1">
            <a:spLocks noChangeArrowheads="1"/>
          </p:cNvSpPr>
          <p:nvPr/>
        </p:nvSpPr>
        <p:spPr bwMode="auto">
          <a:xfrm>
            <a:off x="1428750" y="4714875"/>
            <a:ext cx="1071563" cy="369888"/>
          </a:xfrm>
          <a:prstGeom prst="rect">
            <a:avLst/>
          </a:prstGeom>
          <a:noFill/>
          <a:ln w="9525">
            <a:noFill/>
            <a:miter lim="800000"/>
            <a:headEnd/>
            <a:tailEnd/>
          </a:ln>
        </p:spPr>
        <p:txBody>
          <a:bodyPr>
            <a:spAutoFit/>
          </a:bodyPr>
          <a:lstStyle/>
          <a:p>
            <a:r>
              <a:rPr lang="es-ES"/>
              <a:t>Vértices</a:t>
            </a:r>
          </a:p>
        </p:txBody>
      </p:sp>
      <p:cxnSp>
        <p:nvCxnSpPr>
          <p:cNvPr id="7" name="6 Conector recto de flecha"/>
          <p:cNvCxnSpPr/>
          <p:nvPr/>
        </p:nvCxnSpPr>
        <p:spPr>
          <a:xfrm>
            <a:off x="2714625" y="4929188"/>
            <a:ext cx="3000375" cy="228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2714625" y="4929188"/>
            <a:ext cx="3081338" cy="12858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6072188" y="3500438"/>
            <a:ext cx="2279650" cy="24495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H="1" flipV="1">
            <a:off x="684213" y="1412875"/>
            <a:ext cx="4602162" cy="16589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14 Elipse"/>
          <p:cNvSpPr/>
          <p:nvPr/>
        </p:nvSpPr>
        <p:spPr>
          <a:xfrm>
            <a:off x="366713" y="1304925"/>
            <a:ext cx="215900"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6" name="15 Elipse"/>
          <p:cNvSpPr/>
          <p:nvPr/>
        </p:nvSpPr>
        <p:spPr>
          <a:xfrm>
            <a:off x="8351838" y="6072188"/>
            <a:ext cx="215900"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CuadroTexto"/>
          <p:cNvSpPr txBox="1">
            <a:spLocks noChangeArrowheads="1"/>
          </p:cNvSpPr>
          <p:nvPr/>
        </p:nvSpPr>
        <p:spPr bwMode="auto">
          <a:xfrm>
            <a:off x="1000125" y="642938"/>
            <a:ext cx="7000875" cy="461962"/>
          </a:xfrm>
          <a:prstGeom prst="rect">
            <a:avLst/>
          </a:prstGeom>
          <a:noFill/>
          <a:ln w="9525">
            <a:noFill/>
            <a:miter lim="800000"/>
            <a:headEnd/>
            <a:tailEnd/>
          </a:ln>
        </p:spPr>
        <p:txBody>
          <a:bodyPr>
            <a:spAutoFit/>
          </a:bodyPr>
          <a:lstStyle/>
          <a:p>
            <a:r>
              <a:rPr lang="es-ES" sz="2400" b="1"/>
              <a:t>2ª	Toda intersección, genera un Nodo</a:t>
            </a:r>
          </a:p>
        </p:txBody>
      </p:sp>
      <p:pic>
        <p:nvPicPr>
          <p:cNvPr id="98306" name="Picture 2" descr="F:\Comité de Coord Ssot Minagri\Cursos Regionales\Presentación Sens Remotos\vec_2.jpg"/>
          <p:cNvPicPr>
            <a:picLocks noChangeAspect="1" noChangeArrowheads="1"/>
          </p:cNvPicPr>
          <p:nvPr/>
        </p:nvPicPr>
        <p:blipFill>
          <a:blip r:embed="rId2" cstate="print"/>
          <a:srcRect/>
          <a:stretch>
            <a:fillRect/>
          </a:stretch>
        </p:blipFill>
        <p:spPr bwMode="auto">
          <a:xfrm>
            <a:off x="160338" y="1412875"/>
            <a:ext cx="8688387" cy="5184775"/>
          </a:xfrm>
          <a:prstGeom prst="rect">
            <a:avLst/>
          </a:prstGeom>
          <a:ln>
            <a:noFill/>
          </a:ln>
          <a:effectLst>
            <a:outerShdw blurRad="292100" dist="139700" dir="2700000" algn="tl" rotWithShape="0">
              <a:srgbClr val="333333">
                <a:alpha val="65000"/>
              </a:srgbClr>
            </a:outerShdw>
          </a:effectLst>
        </p:spPr>
      </p:pic>
      <p:sp>
        <p:nvSpPr>
          <p:cNvPr id="3" name="2 Elipse"/>
          <p:cNvSpPr/>
          <p:nvPr/>
        </p:nvSpPr>
        <p:spPr>
          <a:xfrm>
            <a:off x="3851275" y="3897313"/>
            <a:ext cx="215900"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6" name="5 Elipse"/>
          <p:cNvSpPr/>
          <p:nvPr/>
        </p:nvSpPr>
        <p:spPr>
          <a:xfrm>
            <a:off x="8597900" y="6345238"/>
            <a:ext cx="215900"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7" name="6 Elipse"/>
          <p:cNvSpPr/>
          <p:nvPr/>
        </p:nvSpPr>
        <p:spPr>
          <a:xfrm>
            <a:off x="1258888" y="6237288"/>
            <a:ext cx="217487"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8" name="7 Elipse"/>
          <p:cNvSpPr/>
          <p:nvPr/>
        </p:nvSpPr>
        <p:spPr>
          <a:xfrm>
            <a:off x="6516688" y="1412875"/>
            <a:ext cx="215900"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9" name="8 Elipse"/>
          <p:cNvSpPr/>
          <p:nvPr/>
        </p:nvSpPr>
        <p:spPr>
          <a:xfrm>
            <a:off x="323850" y="1412875"/>
            <a:ext cx="215900"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3 CuadroTexto"/>
          <p:cNvSpPr txBox="1">
            <a:spLocks noChangeArrowheads="1"/>
          </p:cNvSpPr>
          <p:nvPr/>
        </p:nvSpPr>
        <p:spPr bwMode="auto">
          <a:xfrm>
            <a:off x="214313" y="785813"/>
            <a:ext cx="8572500" cy="461962"/>
          </a:xfrm>
          <a:prstGeom prst="rect">
            <a:avLst/>
          </a:prstGeom>
          <a:noFill/>
          <a:ln w="9525">
            <a:noFill/>
            <a:miter lim="800000"/>
            <a:headEnd/>
            <a:tailEnd/>
          </a:ln>
        </p:spPr>
        <p:txBody>
          <a:bodyPr>
            <a:spAutoFit/>
          </a:bodyPr>
          <a:lstStyle/>
          <a:p>
            <a:r>
              <a:rPr lang="es-ES" sz="2400" b="1"/>
              <a:t>3ª	Todo vector cerrado en si mismo, genera Polígono</a:t>
            </a:r>
          </a:p>
        </p:txBody>
      </p:sp>
      <p:pic>
        <p:nvPicPr>
          <p:cNvPr id="99332" name="Picture 4" descr="F:\Comité de Coord Ssot Minagri\Cursos Regionales\Presentación Sens Remotos\vec_23.jpg"/>
          <p:cNvPicPr>
            <a:picLocks noChangeAspect="1" noChangeArrowheads="1"/>
          </p:cNvPicPr>
          <p:nvPr/>
        </p:nvPicPr>
        <p:blipFill>
          <a:blip r:embed="rId2" cstate="print"/>
          <a:srcRect/>
          <a:stretch>
            <a:fillRect/>
          </a:stretch>
        </p:blipFill>
        <p:spPr bwMode="auto">
          <a:xfrm>
            <a:off x="2714625" y="1317625"/>
            <a:ext cx="4429125" cy="5235575"/>
          </a:xfrm>
          <a:prstGeom prst="rect">
            <a:avLst/>
          </a:prstGeom>
          <a:ln>
            <a:noFill/>
          </a:ln>
          <a:effectLst>
            <a:outerShdw blurRad="292100" dist="139700" dir="2700000" algn="tl" rotWithShape="0">
              <a:srgbClr val="333333">
                <a:alpha val="65000"/>
              </a:srgbClr>
            </a:outerShdw>
          </a:effectLst>
        </p:spPr>
      </p:pic>
      <p:sp>
        <p:nvSpPr>
          <p:cNvPr id="4" name="3 Elipse"/>
          <p:cNvSpPr/>
          <p:nvPr/>
        </p:nvSpPr>
        <p:spPr>
          <a:xfrm>
            <a:off x="6300788" y="6076950"/>
            <a:ext cx="215900"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5" name="4 Elipse"/>
          <p:cNvSpPr/>
          <p:nvPr/>
        </p:nvSpPr>
        <p:spPr>
          <a:xfrm>
            <a:off x="3348038" y="6237288"/>
            <a:ext cx="215900"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6" name="5 Elipse"/>
          <p:cNvSpPr/>
          <p:nvPr/>
        </p:nvSpPr>
        <p:spPr>
          <a:xfrm>
            <a:off x="5076825" y="5445125"/>
            <a:ext cx="215900" cy="2159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F:\Comité de Coord Ssot Minagri\Cursos Regionales\Presentación Sens Remotos\vec_15.jpg"/>
          <p:cNvPicPr>
            <a:picLocks noChangeAspect="1" noChangeArrowheads="1"/>
          </p:cNvPicPr>
          <p:nvPr/>
        </p:nvPicPr>
        <p:blipFill>
          <a:blip r:embed="rId2" cstate="print"/>
          <a:srcRect/>
          <a:stretch>
            <a:fillRect/>
          </a:stretch>
        </p:blipFill>
        <p:spPr bwMode="auto">
          <a:xfrm>
            <a:off x="2214563" y="1571625"/>
            <a:ext cx="4929187" cy="4929188"/>
          </a:xfrm>
          <a:prstGeom prst="rect">
            <a:avLst/>
          </a:prstGeom>
          <a:ln>
            <a:noFill/>
          </a:ln>
          <a:effectLst>
            <a:outerShdw blurRad="292100" dist="139700" dir="2700000" algn="tl" rotWithShape="0">
              <a:srgbClr val="333333">
                <a:alpha val="65000"/>
              </a:srgbClr>
            </a:outerShdw>
          </a:effectLst>
        </p:spPr>
      </p:pic>
      <p:sp>
        <p:nvSpPr>
          <p:cNvPr id="6147" name="2 CuadroTexto"/>
          <p:cNvSpPr txBox="1">
            <a:spLocks noChangeArrowheads="1"/>
          </p:cNvSpPr>
          <p:nvPr/>
        </p:nvSpPr>
        <p:spPr bwMode="auto">
          <a:xfrm>
            <a:off x="1000125" y="928688"/>
            <a:ext cx="7715250" cy="461962"/>
          </a:xfrm>
          <a:prstGeom prst="rect">
            <a:avLst/>
          </a:prstGeom>
          <a:noFill/>
          <a:ln w="9525">
            <a:noFill/>
            <a:miter lim="800000"/>
            <a:headEnd/>
            <a:tailEnd/>
          </a:ln>
        </p:spPr>
        <p:txBody>
          <a:bodyPr>
            <a:spAutoFit/>
          </a:bodyPr>
          <a:lstStyle/>
          <a:p>
            <a:r>
              <a:rPr lang="es-ES" sz="2400" b="1"/>
              <a:t>3.1	Todo Polígono, posee a lo menos 1 nodo</a:t>
            </a:r>
          </a:p>
        </p:txBody>
      </p:sp>
      <p:sp>
        <p:nvSpPr>
          <p:cNvPr id="4" name="3 Elipse"/>
          <p:cNvSpPr/>
          <p:nvPr/>
        </p:nvSpPr>
        <p:spPr>
          <a:xfrm>
            <a:off x="6443663" y="3927475"/>
            <a:ext cx="215900" cy="21748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3 CuadroTexto"/>
          <p:cNvSpPr txBox="1">
            <a:spLocks noChangeArrowheads="1"/>
          </p:cNvSpPr>
          <p:nvPr/>
        </p:nvSpPr>
        <p:spPr bwMode="auto">
          <a:xfrm>
            <a:off x="1785938" y="571500"/>
            <a:ext cx="3286125" cy="523875"/>
          </a:xfrm>
          <a:prstGeom prst="rect">
            <a:avLst/>
          </a:prstGeom>
          <a:noFill/>
          <a:ln w="9525">
            <a:noFill/>
            <a:miter lim="800000"/>
            <a:headEnd/>
            <a:tailEnd/>
          </a:ln>
        </p:spPr>
        <p:txBody>
          <a:bodyPr>
            <a:spAutoFit/>
          </a:bodyPr>
          <a:lstStyle/>
          <a:p>
            <a:r>
              <a:rPr lang="es-ES" sz="2800"/>
              <a:t>Tipos de Vectores</a:t>
            </a:r>
          </a:p>
        </p:txBody>
      </p:sp>
      <p:grpSp>
        <p:nvGrpSpPr>
          <p:cNvPr id="2" name="20 Grupo"/>
          <p:cNvGrpSpPr>
            <a:grpSpLocks/>
          </p:cNvGrpSpPr>
          <p:nvPr/>
        </p:nvGrpSpPr>
        <p:grpSpPr bwMode="auto">
          <a:xfrm>
            <a:off x="428625" y="1412776"/>
            <a:ext cx="8191500" cy="4730849"/>
            <a:chOff x="571472" y="1785926"/>
            <a:chExt cx="8191538" cy="4714908"/>
          </a:xfrm>
        </p:grpSpPr>
        <p:pic>
          <p:nvPicPr>
            <p:cNvPr id="101378" name="Picture 2" descr="F:\Comité de Coord Ssot Minagri\Cursos Regionales\Presentación Sens Remotos\vec_16.jpg"/>
            <p:cNvPicPr>
              <a:picLocks noChangeAspect="1" noChangeArrowheads="1"/>
            </p:cNvPicPr>
            <p:nvPr/>
          </p:nvPicPr>
          <p:blipFill>
            <a:blip r:embed="rId2" cstate="print"/>
            <a:srcRect/>
            <a:stretch>
              <a:fillRect/>
            </a:stretch>
          </p:blipFill>
          <p:spPr bwMode="auto">
            <a:xfrm>
              <a:off x="571472" y="1785926"/>
              <a:ext cx="8191538" cy="4714908"/>
            </a:xfrm>
            <a:prstGeom prst="rect">
              <a:avLst/>
            </a:prstGeom>
            <a:ln>
              <a:noFill/>
            </a:ln>
            <a:effectLst>
              <a:outerShdw blurRad="292100" dist="139700" dir="2700000" algn="tl" rotWithShape="0">
                <a:srgbClr val="333333">
                  <a:alpha val="65000"/>
                </a:srgbClr>
              </a:outerShdw>
            </a:effectLst>
          </p:spPr>
        </p:pic>
        <p:sp>
          <p:nvSpPr>
            <p:cNvPr id="7182" name="2 CuadroTexto"/>
            <p:cNvSpPr txBox="1">
              <a:spLocks noChangeArrowheads="1"/>
            </p:cNvSpPr>
            <p:nvPr/>
          </p:nvSpPr>
          <p:spPr bwMode="auto">
            <a:xfrm>
              <a:off x="3000364" y="2285992"/>
              <a:ext cx="4929222" cy="2862322"/>
            </a:xfrm>
            <a:prstGeom prst="rect">
              <a:avLst/>
            </a:prstGeom>
            <a:noFill/>
            <a:ln w="9525">
              <a:noFill/>
              <a:miter lim="800000"/>
              <a:headEnd/>
              <a:tailEnd/>
            </a:ln>
          </p:spPr>
          <p:txBody>
            <a:bodyPr>
              <a:spAutoFit/>
            </a:bodyPr>
            <a:lstStyle/>
            <a:p>
              <a:r>
                <a:rPr lang="es-ES" i="1"/>
                <a:t>Punto</a:t>
              </a:r>
            </a:p>
            <a:p>
              <a:endParaRPr lang="es-ES"/>
            </a:p>
            <a:p>
              <a:endParaRPr lang="es-ES"/>
            </a:p>
            <a:p>
              <a:endParaRPr lang="es-ES"/>
            </a:p>
            <a:p>
              <a:r>
                <a:rPr lang="es-ES" i="1"/>
                <a:t>Línea</a:t>
              </a:r>
            </a:p>
            <a:p>
              <a:endParaRPr lang="es-ES"/>
            </a:p>
            <a:p>
              <a:endParaRPr lang="es-ES"/>
            </a:p>
            <a:p>
              <a:endParaRPr lang="es-ES"/>
            </a:p>
            <a:p>
              <a:endParaRPr lang="es-ES"/>
            </a:p>
            <a:p>
              <a:r>
                <a:rPr lang="es-ES" i="1"/>
                <a:t>Polígono</a:t>
              </a:r>
            </a:p>
          </p:txBody>
        </p:sp>
        <p:pic>
          <p:nvPicPr>
            <p:cNvPr id="101379" name="Picture 3" descr="F:\Comité de Coord Ssot Minagri\Cursos Regionales\Presentación Sens Remotos\vec_5.jpg"/>
            <p:cNvPicPr>
              <a:picLocks noChangeAspect="1" noChangeArrowheads="1"/>
            </p:cNvPicPr>
            <p:nvPr/>
          </p:nvPicPr>
          <p:blipFill>
            <a:blip r:embed="rId3" cstate="print"/>
            <a:srcRect/>
            <a:stretch>
              <a:fillRect/>
            </a:stretch>
          </p:blipFill>
          <p:spPr bwMode="auto">
            <a:xfrm>
              <a:off x="4786314" y="2000240"/>
              <a:ext cx="3750495" cy="1000132"/>
            </a:xfrm>
            <a:prstGeom prst="rect">
              <a:avLst/>
            </a:prstGeom>
            <a:ln>
              <a:noFill/>
            </a:ln>
            <a:effectLst>
              <a:softEdge rad="112500"/>
            </a:effectLst>
          </p:spPr>
        </p:pic>
        <p:sp>
          <p:nvSpPr>
            <p:cNvPr id="6" name="5 CuadroTexto"/>
            <p:cNvSpPr txBox="1"/>
            <p:nvPr/>
          </p:nvSpPr>
          <p:spPr>
            <a:xfrm>
              <a:off x="4929180" y="2850079"/>
              <a:ext cx="3429016" cy="2031339"/>
            </a:xfrm>
            <a:prstGeom prst="rect">
              <a:avLst/>
            </a:prstGeom>
            <a:noFill/>
          </p:spPr>
          <p:txBody>
            <a:bodyPr>
              <a:spAutoFit/>
            </a:bodyPr>
            <a:lstStyle/>
            <a:p>
              <a:pPr>
                <a:defRPr/>
              </a:pPr>
              <a:r>
                <a:rPr lang="es-ES" i="1" dirty="0">
                  <a:latin typeface="Arial" pitchFamily="34" charset="0"/>
                </a:rPr>
                <a:t>Nodo</a:t>
              </a:r>
              <a:r>
                <a:rPr lang="es-ES" dirty="0">
                  <a:latin typeface="Arial" pitchFamily="34" charset="0"/>
                </a:rPr>
                <a:t>: Interrupción Lógica, No tiene existencia propia como el </a:t>
              </a:r>
              <a:r>
                <a:rPr lang="es-ES" i="1" dirty="0">
                  <a:latin typeface="Arial" pitchFamily="34" charset="0"/>
                </a:rPr>
                <a:t>Punto</a:t>
              </a:r>
              <a:r>
                <a:rPr lang="es-ES" dirty="0">
                  <a:latin typeface="Arial" pitchFamily="34" charset="0"/>
                </a:rPr>
                <a:t> vectorial, necesita una línea o polígono</a:t>
              </a:r>
              <a:r>
                <a:rPr lang="es-ES" dirty="0" smtClean="0">
                  <a:latin typeface="Arial" pitchFamily="34" charset="0"/>
                </a:rPr>
                <a:t>.</a:t>
              </a:r>
            </a:p>
            <a:p>
              <a:pPr>
                <a:defRPr/>
              </a:pPr>
              <a:endParaRPr lang="es-ES" dirty="0">
                <a:latin typeface="Arial" pitchFamily="34" charset="0"/>
              </a:endParaRPr>
            </a:p>
            <a:p>
              <a:pPr>
                <a:defRPr/>
              </a:pPr>
              <a:r>
                <a:rPr lang="es-ES" b="1" dirty="0">
                  <a:solidFill>
                    <a:srgbClr val="FF0000"/>
                  </a:solidFill>
                  <a:latin typeface="Arial" pitchFamily="34" charset="0"/>
                </a:rPr>
                <a:t>Ni</a:t>
              </a:r>
              <a:r>
                <a:rPr lang="es-ES" dirty="0">
                  <a:latin typeface="Arial" pitchFamily="34" charset="0"/>
                </a:rPr>
                <a:t>: </a:t>
              </a:r>
              <a:r>
                <a:rPr lang="es-ES" i="1" dirty="0">
                  <a:latin typeface="Arial" pitchFamily="34" charset="0"/>
                </a:rPr>
                <a:t>Nodo</a:t>
              </a:r>
              <a:r>
                <a:rPr lang="es-ES" dirty="0">
                  <a:latin typeface="Arial" pitchFamily="34" charset="0"/>
                </a:rPr>
                <a:t> irrelevante.</a:t>
              </a:r>
            </a:p>
            <a:p>
              <a:pPr>
                <a:defRPr/>
              </a:pPr>
              <a:r>
                <a:rPr lang="es-ES" b="1" dirty="0" err="1">
                  <a:solidFill>
                    <a:schemeClr val="accent2">
                      <a:lumMod val="50000"/>
                    </a:schemeClr>
                  </a:solidFill>
                  <a:latin typeface="Arial" pitchFamily="34" charset="0"/>
                </a:rPr>
                <a:t>Nr</a:t>
              </a:r>
              <a:r>
                <a:rPr lang="es-ES" b="1" dirty="0">
                  <a:solidFill>
                    <a:schemeClr val="accent2">
                      <a:lumMod val="50000"/>
                    </a:schemeClr>
                  </a:solidFill>
                  <a:latin typeface="Arial" pitchFamily="34" charset="0"/>
                </a:rPr>
                <a:t>: </a:t>
              </a:r>
              <a:r>
                <a:rPr lang="es-ES" i="1" dirty="0">
                  <a:latin typeface="Arial" pitchFamily="34" charset="0"/>
                </a:rPr>
                <a:t>Nodo</a:t>
              </a:r>
              <a:r>
                <a:rPr lang="es-ES" dirty="0">
                  <a:latin typeface="Arial" pitchFamily="34" charset="0"/>
                </a:rPr>
                <a:t> relevante.</a:t>
              </a:r>
            </a:p>
          </p:txBody>
        </p:sp>
        <p:sp>
          <p:nvSpPr>
            <p:cNvPr id="7185" name="6 CuadroTexto"/>
            <p:cNvSpPr txBox="1">
              <a:spLocks noChangeArrowheads="1"/>
            </p:cNvSpPr>
            <p:nvPr/>
          </p:nvSpPr>
          <p:spPr bwMode="auto">
            <a:xfrm>
              <a:off x="6215074" y="2000240"/>
              <a:ext cx="714380" cy="369332"/>
            </a:xfrm>
            <a:prstGeom prst="rect">
              <a:avLst/>
            </a:prstGeom>
            <a:noFill/>
            <a:ln w="9525">
              <a:noFill/>
              <a:miter lim="800000"/>
              <a:headEnd/>
              <a:tailEnd/>
            </a:ln>
          </p:spPr>
          <p:txBody>
            <a:bodyPr>
              <a:spAutoFit/>
            </a:bodyPr>
            <a:lstStyle/>
            <a:p>
              <a:r>
                <a:rPr lang="es-ES" b="1">
                  <a:solidFill>
                    <a:srgbClr val="FF0000"/>
                  </a:solidFill>
                </a:rPr>
                <a:t>Ni</a:t>
              </a:r>
            </a:p>
          </p:txBody>
        </p:sp>
        <p:pic>
          <p:nvPicPr>
            <p:cNvPr id="8" name="Picture 3" descr="F:\Comité de Coord Ssot Minagri\Cursos Regionales\Presentación Sens Remotos\vec_5.jpg"/>
            <p:cNvPicPr>
              <a:picLocks noChangeAspect="1" noChangeArrowheads="1"/>
            </p:cNvPicPr>
            <p:nvPr/>
          </p:nvPicPr>
          <p:blipFill>
            <a:blip r:embed="rId3" cstate="print"/>
            <a:srcRect/>
            <a:stretch>
              <a:fillRect/>
            </a:stretch>
          </p:blipFill>
          <p:spPr bwMode="auto">
            <a:xfrm>
              <a:off x="4929190" y="5214950"/>
              <a:ext cx="3750495" cy="1000132"/>
            </a:xfrm>
            <a:prstGeom prst="rect">
              <a:avLst/>
            </a:prstGeom>
            <a:ln>
              <a:noFill/>
            </a:ln>
            <a:effectLst>
              <a:softEdge rad="112500"/>
            </a:effectLst>
          </p:spPr>
        </p:pic>
        <p:sp>
          <p:nvSpPr>
            <p:cNvPr id="9" name="8 CuadroTexto"/>
            <p:cNvSpPr txBox="1"/>
            <p:nvPr/>
          </p:nvSpPr>
          <p:spPr>
            <a:xfrm>
              <a:off x="5500683" y="5000637"/>
              <a:ext cx="2500324" cy="369890"/>
            </a:xfrm>
            <a:prstGeom prst="rect">
              <a:avLst/>
            </a:prstGeom>
            <a:noFill/>
          </p:spPr>
          <p:txBody>
            <a:bodyPr>
              <a:spAutoFit/>
            </a:bodyPr>
            <a:lstStyle/>
            <a:p>
              <a:pPr>
                <a:defRPr/>
              </a:pPr>
              <a:r>
                <a:rPr lang="es-ES" b="1" dirty="0">
                  <a:solidFill>
                    <a:srgbClr val="00B050"/>
                  </a:solidFill>
                  <a:latin typeface="Arial" pitchFamily="34" charset="0"/>
                </a:rPr>
                <a:t>At. </a:t>
              </a:r>
              <a:r>
                <a:rPr lang="es-ES" b="1" dirty="0" smtClean="0">
                  <a:solidFill>
                    <a:srgbClr val="00B050"/>
                  </a:solidFill>
                  <a:latin typeface="Arial" pitchFamily="34" charset="0"/>
                </a:rPr>
                <a:t>1     </a:t>
              </a:r>
              <a:r>
                <a:rPr lang="es-ES" b="1" dirty="0" err="1">
                  <a:solidFill>
                    <a:schemeClr val="accent2">
                      <a:lumMod val="50000"/>
                    </a:schemeClr>
                  </a:solidFill>
                  <a:latin typeface="Arial" pitchFamily="34" charset="0"/>
                </a:rPr>
                <a:t>Nr</a:t>
              </a:r>
              <a:r>
                <a:rPr lang="es-ES" b="1" dirty="0">
                  <a:solidFill>
                    <a:schemeClr val="accent2">
                      <a:lumMod val="50000"/>
                    </a:schemeClr>
                  </a:solidFill>
                  <a:latin typeface="Arial" pitchFamily="34" charset="0"/>
                </a:rPr>
                <a:t>        </a:t>
              </a:r>
              <a:r>
                <a:rPr lang="es-ES" b="1" dirty="0">
                  <a:solidFill>
                    <a:srgbClr val="00B050"/>
                  </a:solidFill>
                  <a:latin typeface="Arial" pitchFamily="34" charset="0"/>
                </a:rPr>
                <a:t>At. </a:t>
              </a:r>
              <a:r>
                <a:rPr lang="es-ES" b="1" dirty="0" smtClean="0">
                  <a:solidFill>
                    <a:srgbClr val="00B050"/>
                  </a:solidFill>
                  <a:latin typeface="Arial" pitchFamily="34" charset="0"/>
                </a:rPr>
                <a:t>2</a:t>
              </a:r>
              <a:endParaRPr lang="es-ES" b="1" dirty="0">
                <a:solidFill>
                  <a:srgbClr val="00B050"/>
                </a:solidFill>
                <a:latin typeface="Arial" pitchFamily="34" charset="0"/>
              </a:endParaRPr>
            </a:p>
          </p:txBody>
        </p:sp>
        <p:cxnSp>
          <p:nvCxnSpPr>
            <p:cNvPr id="11" name="10 Conector recto de flecha"/>
            <p:cNvCxnSpPr/>
            <p:nvPr/>
          </p:nvCxnSpPr>
          <p:spPr>
            <a:xfrm rot="5400000">
              <a:off x="5679276" y="5393545"/>
              <a:ext cx="214315" cy="142876"/>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rot="16200000" flipH="1">
              <a:off x="7322347" y="5464983"/>
              <a:ext cx="285752" cy="71438"/>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rot="5400000">
              <a:off x="6484937" y="5465777"/>
              <a:ext cx="214313" cy="1588"/>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rot="5400000">
              <a:off x="1858141" y="4142586"/>
              <a:ext cx="4714908" cy="1587"/>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14 Elipse"/>
          <p:cNvSpPr/>
          <p:nvPr/>
        </p:nvSpPr>
        <p:spPr>
          <a:xfrm>
            <a:off x="5018088" y="5329238"/>
            <a:ext cx="107950" cy="1111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2" name="21 Elipse"/>
          <p:cNvSpPr/>
          <p:nvPr/>
        </p:nvSpPr>
        <p:spPr>
          <a:xfrm>
            <a:off x="2084388" y="4541838"/>
            <a:ext cx="107950" cy="1111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3" name="22 Elipse"/>
          <p:cNvSpPr/>
          <p:nvPr/>
        </p:nvSpPr>
        <p:spPr>
          <a:xfrm>
            <a:off x="611188" y="3021013"/>
            <a:ext cx="107950" cy="1111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4" name="23 Elipse"/>
          <p:cNvSpPr/>
          <p:nvPr/>
        </p:nvSpPr>
        <p:spPr>
          <a:xfrm>
            <a:off x="2185988" y="3049588"/>
            <a:ext cx="107950" cy="1111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5" name="24 Elipse"/>
          <p:cNvSpPr/>
          <p:nvPr/>
        </p:nvSpPr>
        <p:spPr>
          <a:xfrm>
            <a:off x="7732713" y="2058988"/>
            <a:ext cx="107950" cy="1111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6" name="25 Elipse"/>
          <p:cNvSpPr/>
          <p:nvPr/>
        </p:nvSpPr>
        <p:spPr>
          <a:xfrm>
            <a:off x="6227763" y="2060575"/>
            <a:ext cx="107950" cy="1111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7" name="26 Elipse"/>
          <p:cNvSpPr/>
          <p:nvPr/>
        </p:nvSpPr>
        <p:spPr>
          <a:xfrm>
            <a:off x="4859338" y="2087563"/>
            <a:ext cx="107950" cy="1111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29" name="28 Elipse"/>
          <p:cNvSpPr/>
          <p:nvPr/>
        </p:nvSpPr>
        <p:spPr>
          <a:xfrm>
            <a:off x="7859713" y="5276850"/>
            <a:ext cx="107950" cy="1111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0" name="29 Elipse"/>
          <p:cNvSpPr/>
          <p:nvPr/>
        </p:nvSpPr>
        <p:spPr>
          <a:xfrm>
            <a:off x="6410325" y="5267325"/>
            <a:ext cx="107950" cy="1111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9</a:t>
            </a:fld>
            <a:endParaRPr lang="en-US"/>
          </a:p>
        </p:txBody>
      </p:sp>
      <p:sp>
        <p:nvSpPr>
          <p:cNvPr id="3" name="2 Rectángulo"/>
          <p:cNvSpPr/>
          <p:nvPr/>
        </p:nvSpPr>
        <p:spPr>
          <a:xfrm>
            <a:off x="395536" y="764704"/>
            <a:ext cx="7920880" cy="2677656"/>
          </a:xfrm>
          <a:prstGeom prst="rect">
            <a:avLst/>
          </a:prstGeom>
        </p:spPr>
        <p:txBody>
          <a:bodyPr wrap="square">
            <a:spAutoFit/>
          </a:bodyPr>
          <a:lstStyle/>
          <a:p>
            <a:pPr algn="just"/>
            <a:r>
              <a:rPr lang="es-CL" sz="2400" dirty="0" smtClean="0"/>
              <a:t>Cuando se habla de </a:t>
            </a:r>
            <a:r>
              <a:rPr lang="es-CL" sz="2400" b="1" dirty="0" smtClean="0">
                <a:solidFill>
                  <a:schemeClr val="tx2">
                    <a:lumMod val="60000"/>
                    <a:lumOff val="40000"/>
                  </a:schemeClr>
                </a:solidFill>
              </a:rPr>
              <a:t>segmentación</a:t>
            </a:r>
            <a:r>
              <a:rPr lang="es-CL" sz="2400" dirty="0" smtClean="0"/>
              <a:t>, se entiende como cortar los vectores con nodos, para asignar un atributo distinto a los nuevos segmentos.</a:t>
            </a:r>
          </a:p>
          <a:p>
            <a:pPr algn="just"/>
            <a:endParaRPr lang="es-CL" sz="2400" dirty="0" smtClean="0"/>
          </a:p>
          <a:p>
            <a:pPr algn="just"/>
            <a:r>
              <a:rPr lang="es-CL" sz="2400" dirty="0" smtClean="0"/>
              <a:t>En el sistema vectorial, No existen las líneas curvas o arcos, solo hay línea rectas que conectan Puntos (Nodos o vértices).</a:t>
            </a:r>
          </a:p>
          <a:p>
            <a:pPr algn="just"/>
            <a:endParaRPr lang="es-CL" sz="2400" dirty="0" smtClean="0"/>
          </a:p>
        </p:txBody>
      </p:sp>
      <p:grpSp>
        <p:nvGrpSpPr>
          <p:cNvPr id="38" name="37 Grupo"/>
          <p:cNvGrpSpPr/>
          <p:nvPr/>
        </p:nvGrpSpPr>
        <p:grpSpPr>
          <a:xfrm>
            <a:off x="611560" y="3356992"/>
            <a:ext cx="7632848" cy="3024336"/>
            <a:chOff x="611560" y="3356992"/>
            <a:chExt cx="7632848" cy="3024336"/>
          </a:xfrm>
        </p:grpSpPr>
        <p:sp>
          <p:nvSpPr>
            <p:cNvPr id="5" name="4 Forma libre"/>
            <p:cNvSpPr/>
            <p:nvPr/>
          </p:nvSpPr>
          <p:spPr>
            <a:xfrm>
              <a:off x="1043608" y="3717032"/>
              <a:ext cx="3312368" cy="2232248"/>
            </a:xfrm>
            <a:custGeom>
              <a:avLst/>
              <a:gdLst>
                <a:gd name="connsiteX0" fmla="*/ 0 w 2892056"/>
                <a:gd name="connsiteY0" fmla="*/ 666306 h 1426534"/>
                <a:gd name="connsiteX1" fmla="*/ 1350335 w 2892056"/>
                <a:gd name="connsiteY1" fmla="*/ 1293627 h 1426534"/>
                <a:gd name="connsiteX2" fmla="*/ 2232837 w 2892056"/>
                <a:gd name="connsiteY2" fmla="*/ 7088 h 1426534"/>
                <a:gd name="connsiteX3" fmla="*/ 2700670 w 2892056"/>
                <a:gd name="connsiteY3" fmla="*/ 1251097 h 1426534"/>
                <a:gd name="connsiteX4" fmla="*/ 2892056 w 2892056"/>
                <a:gd name="connsiteY4" fmla="*/ 1059711 h 1426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2056" h="1426534">
                  <a:moveTo>
                    <a:pt x="0" y="666306"/>
                  </a:moveTo>
                  <a:cubicBezTo>
                    <a:pt x="489098" y="1034901"/>
                    <a:pt x="978196" y="1403497"/>
                    <a:pt x="1350335" y="1293627"/>
                  </a:cubicBezTo>
                  <a:cubicBezTo>
                    <a:pt x="1722474" y="1183757"/>
                    <a:pt x="2007781" y="14176"/>
                    <a:pt x="2232837" y="7088"/>
                  </a:cubicBezTo>
                  <a:cubicBezTo>
                    <a:pt x="2457893" y="0"/>
                    <a:pt x="2590800" y="1075660"/>
                    <a:pt x="2700670" y="1251097"/>
                  </a:cubicBezTo>
                  <a:cubicBezTo>
                    <a:pt x="2810540" y="1426534"/>
                    <a:pt x="2892056" y="1059711"/>
                    <a:pt x="2892056" y="1059711"/>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L"/>
            </a:p>
          </p:txBody>
        </p:sp>
        <p:sp>
          <p:nvSpPr>
            <p:cNvPr id="6" name="5 Rectángulo"/>
            <p:cNvSpPr/>
            <p:nvPr/>
          </p:nvSpPr>
          <p:spPr>
            <a:xfrm>
              <a:off x="3347864" y="3573016"/>
              <a:ext cx="504056" cy="43204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7" name="6 Rectángulo"/>
            <p:cNvSpPr/>
            <p:nvPr/>
          </p:nvSpPr>
          <p:spPr>
            <a:xfrm>
              <a:off x="4932040" y="3573016"/>
              <a:ext cx="2664296" cy="2448272"/>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cxnSp>
          <p:nvCxnSpPr>
            <p:cNvPr id="14" name="13 Conector recto"/>
            <p:cNvCxnSpPr/>
            <p:nvPr/>
          </p:nvCxnSpPr>
          <p:spPr>
            <a:xfrm flipV="1">
              <a:off x="5021580" y="5151120"/>
              <a:ext cx="365760" cy="838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14 Conector recto"/>
            <p:cNvCxnSpPr/>
            <p:nvPr/>
          </p:nvCxnSpPr>
          <p:spPr>
            <a:xfrm flipV="1">
              <a:off x="5387340" y="4777740"/>
              <a:ext cx="335280" cy="36576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flipV="1">
              <a:off x="5719763" y="4509120"/>
              <a:ext cx="436413" cy="262905"/>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18 Conector recto"/>
            <p:cNvCxnSpPr/>
            <p:nvPr/>
          </p:nvCxnSpPr>
          <p:spPr>
            <a:xfrm>
              <a:off x="6148388" y="4512469"/>
              <a:ext cx="367828" cy="68659"/>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a:off x="6516216" y="4581128"/>
              <a:ext cx="360040" cy="216024"/>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22 Conector recto"/>
            <p:cNvCxnSpPr/>
            <p:nvPr/>
          </p:nvCxnSpPr>
          <p:spPr>
            <a:xfrm>
              <a:off x="6876256" y="4797152"/>
              <a:ext cx="322263" cy="417786"/>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24 Conector recto"/>
            <p:cNvCxnSpPr/>
            <p:nvPr/>
          </p:nvCxnSpPr>
          <p:spPr>
            <a:xfrm>
              <a:off x="7196584" y="5213226"/>
              <a:ext cx="296416" cy="793874"/>
            </a:xfrm>
            <a:prstGeom prst="line">
              <a:avLst/>
            </a:prstGeom>
          </p:spPr>
          <p:style>
            <a:lnRef idx="2">
              <a:schemeClr val="accent1"/>
            </a:lnRef>
            <a:fillRef idx="0">
              <a:schemeClr val="accent1"/>
            </a:fillRef>
            <a:effectRef idx="1">
              <a:schemeClr val="accent1"/>
            </a:effectRef>
            <a:fontRef idx="minor">
              <a:schemeClr val="tx1"/>
            </a:fontRef>
          </p:style>
        </p:cxnSp>
        <p:sp>
          <p:nvSpPr>
            <p:cNvPr id="37" name="36 Rectángulo"/>
            <p:cNvSpPr/>
            <p:nvPr/>
          </p:nvSpPr>
          <p:spPr>
            <a:xfrm>
              <a:off x="611560" y="3356992"/>
              <a:ext cx="7632848" cy="302433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grpSp>
      <p:sp>
        <p:nvSpPr>
          <p:cNvPr id="39" name="38 Elipse"/>
          <p:cNvSpPr/>
          <p:nvPr/>
        </p:nvSpPr>
        <p:spPr>
          <a:xfrm>
            <a:off x="971600" y="4653136"/>
            <a:ext cx="144016" cy="144016"/>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40" name="39 Elipse"/>
          <p:cNvSpPr/>
          <p:nvPr/>
        </p:nvSpPr>
        <p:spPr>
          <a:xfrm>
            <a:off x="4283968" y="5301208"/>
            <a:ext cx="144016" cy="144016"/>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52" name="51 Flecha derecha"/>
          <p:cNvSpPr/>
          <p:nvPr/>
        </p:nvSpPr>
        <p:spPr>
          <a:xfrm rot="1643762">
            <a:off x="4028882" y="3909593"/>
            <a:ext cx="654186" cy="302656"/>
          </a:xfrm>
          <a:prstGeom prst="rightArrow">
            <a:avLst>
              <a:gd name="adj1" fmla="val 50000"/>
              <a:gd name="adj2" fmla="val 5773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obierno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gobierno2</Template>
  <TotalTime>12515</TotalTime>
  <Words>873</Words>
  <Application>Microsoft Office PowerPoint</Application>
  <PresentationFormat>Presentación en pantalla (4:3)</PresentationFormat>
  <Paragraphs>97</Paragraphs>
  <Slides>22</Slides>
  <Notes>1</Notes>
  <HiddenSlides>0</HiddenSlides>
  <MMClips>0</MMClips>
  <ScaleCrop>false</ScaleCrop>
  <HeadingPairs>
    <vt:vector size="4" baseType="variant">
      <vt:variant>
        <vt:lpstr>Tema</vt:lpstr>
      </vt:variant>
      <vt:variant>
        <vt:i4>3</vt:i4>
      </vt:variant>
      <vt:variant>
        <vt:lpstr>Títulos de diapositiva</vt:lpstr>
      </vt:variant>
      <vt:variant>
        <vt:i4>22</vt:i4>
      </vt:variant>
    </vt:vector>
  </HeadingPairs>
  <TitlesOfParts>
    <vt:vector size="25" baseType="lpstr">
      <vt:lpstr>gobierno2</vt:lpstr>
      <vt:lpstr>1_Office Theme</vt:lpstr>
      <vt:lpstr>2_Office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ciren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nn</dc:creator>
  <cp:lastModifiedBy>Hsaez</cp:lastModifiedBy>
  <cp:revision>702</cp:revision>
  <dcterms:created xsi:type="dcterms:W3CDTF">2011-11-30T08:11:13Z</dcterms:created>
  <dcterms:modified xsi:type="dcterms:W3CDTF">2016-04-12T18:57:23Z</dcterms:modified>
</cp:coreProperties>
</file>